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0" r:id="rId1"/>
  </p:sldMasterIdLst>
  <p:notesMasterIdLst>
    <p:notesMasterId r:id="rId99"/>
  </p:notesMasterIdLst>
  <p:handoutMasterIdLst>
    <p:handoutMasterId r:id="rId100"/>
  </p:handoutMasterIdLst>
  <p:sldIdLst>
    <p:sldId id="289" r:id="rId2"/>
    <p:sldId id="577" r:id="rId3"/>
    <p:sldId id="578" r:id="rId4"/>
    <p:sldId id="585" r:id="rId5"/>
    <p:sldId id="583" r:id="rId6"/>
    <p:sldId id="588" r:id="rId7"/>
    <p:sldId id="584" r:id="rId8"/>
    <p:sldId id="402" r:id="rId9"/>
    <p:sldId id="572" r:id="rId10"/>
    <p:sldId id="419" r:id="rId11"/>
    <p:sldId id="453" r:id="rId12"/>
    <p:sldId id="424" r:id="rId13"/>
    <p:sldId id="553" r:id="rId14"/>
    <p:sldId id="576" r:id="rId15"/>
    <p:sldId id="401" r:id="rId16"/>
    <p:sldId id="535" r:id="rId17"/>
    <p:sldId id="537" r:id="rId18"/>
    <p:sldId id="357" r:id="rId19"/>
    <p:sldId id="358" r:id="rId20"/>
    <p:sldId id="442" r:id="rId21"/>
    <p:sldId id="407" r:id="rId22"/>
    <p:sldId id="360" r:id="rId23"/>
    <p:sldId id="362" r:id="rId24"/>
    <p:sldId id="364" r:id="rId25"/>
    <p:sldId id="365" r:id="rId26"/>
    <p:sldId id="366" r:id="rId27"/>
    <p:sldId id="367" r:id="rId28"/>
    <p:sldId id="483" r:id="rId29"/>
    <p:sldId id="558" r:id="rId30"/>
    <p:sldId id="482" r:id="rId31"/>
    <p:sldId id="412" r:id="rId32"/>
    <p:sldId id="368" r:id="rId33"/>
    <p:sldId id="451" r:id="rId34"/>
    <p:sldId id="404" r:id="rId35"/>
    <p:sldId id="359" r:id="rId36"/>
    <p:sldId id="581" r:id="rId37"/>
    <p:sldId id="452" r:id="rId38"/>
    <p:sldId id="423" r:id="rId39"/>
    <p:sldId id="459" r:id="rId40"/>
    <p:sldId id="485" r:id="rId41"/>
    <p:sldId id="539" r:id="rId42"/>
    <p:sldId id="540" r:id="rId43"/>
    <p:sldId id="541" r:id="rId44"/>
    <p:sldId id="391" r:id="rId45"/>
    <p:sldId id="464" r:id="rId46"/>
    <p:sldId id="463" r:id="rId47"/>
    <p:sldId id="393" r:id="rId48"/>
    <p:sldId id="395" r:id="rId49"/>
    <p:sldId id="475" r:id="rId50"/>
    <p:sldId id="396" r:id="rId51"/>
    <p:sldId id="290" r:id="rId52"/>
    <p:sldId id="398" r:id="rId53"/>
    <p:sldId id="487" r:id="rId54"/>
    <p:sldId id="488" r:id="rId55"/>
    <p:sldId id="489" r:id="rId56"/>
    <p:sldId id="491" r:id="rId57"/>
    <p:sldId id="492" r:id="rId58"/>
    <p:sldId id="493" r:id="rId59"/>
    <p:sldId id="494" r:id="rId60"/>
    <p:sldId id="495" r:id="rId61"/>
    <p:sldId id="497" r:id="rId62"/>
    <p:sldId id="555" r:id="rId63"/>
    <p:sldId id="589" r:id="rId64"/>
    <p:sldId id="586" r:id="rId65"/>
    <p:sldId id="566" r:id="rId66"/>
    <p:sldId id="567" r:id="rId67"/>
    <p:sldId id="568" r:id="rId68"/>
    <p:sldId id="569" r:id="rId69"/>
    <p:sldId id="570" r:id="rId70"/>
    <p:sldId id="498" r:id="rId71"/>
    <p:sldId id="500" r:id="rId72"/>
    <p:sldId id="501" r:id="rId73"/>
    <p:sldId id="502" r:id="rId74"/>
    <p:sldId id="503" r:id="rId75"/>
    <p:sldId id="504" r:id="rId76"/>
    <p:sldId id="505" r:id="rId77"/>
    <p:sldId id="506" r:id="rId78"/>
    <p:sldId id="508" r:id="rId79"/>
    <p:sldId id="554" r:id="rId80"/>
    <p:sldId id="510" r:id="rId81"/>
    <p:sldId id="511" r:id="rId82"/>
    <p:sldId id="512" r:id="rId83"/>
    <p:sldId id="513" r:id="rId84"/>
    <p:sldId id="515" r:id="rId85"/>
    <p:sldId id="517" r:id="rId86"/>
    <p:sldId id="518" r:id="rId87"/>
    <p:sldId id="519" r:id="rId88"/>
    <p:sldId id="520" r:id="rId89"/>
    <p:sldId id="556" r:id="rId90"/>
    <p:sldId id="521" r:id="rId91"/>
    <p:sldId id="522" r:id="rId92"/>
    <p:sldId id="523" r:id="rId93"/>
    <p:sldId id="543" r:id="rId94"/>
    <p:sldId id="525" r:id="rId95"/>
    <p:sldId id="526" r:id="rId96"/>
    <p:sldId id="532" r:id="rId97"/>
    <p:sldId id="534" r:id="rId9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6" autoAdjust="0"/>
  </p:normalViewPr>
  <p:slideViewPr>
    <p:cSldViewPr>
      <p:cViewPr>
        <p:scale>
          <a:sx n="66" d="100"/>
          <a:sy n="66" d="100"/>
        </p:scale>
        <p:origin x="-1284" y="-906"/>
      </p:cViewPr>
      <p:guideLst>
        <p:guide orient="horz" pos="2160"/>
        <p:guide pos="2880"/>
      </p:guideLst>
    </p:cSldViewPr>
  </p:slideViewPr>
  <p:outlineViewPr>
    <p:cViewPr>
      <p:scale>
        <a:sx n="33" d="100"/>
        <a:sy n="33" d="100"/>
      </p:scale>
      <p:origin x="0" y="403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lIns="93177" tIns="46589" rIns="93177" bIns="46589" rtlCol="0"/>
          <a:lstStyle>
            <a:lvl1pPr algn="r">
              <a:defRPr sz="1200"/>
            </a:lvl1pPr>
          </a:lstStyle>
          <a:p>
            <a:pPr>
              <a:defRPr/>
            </a:pPr>
            <a:fld id="{5B0E5A93-C0F9-40AE-891F-5446B7A98B54}" type="datetimeFigureOut">
              <a:rPr lang="en-US"/>
              <a:pPr>
                <a:defRPr/>
              </a:pPr>
              <a:t>1/8/2016</a:t>
            </a:fld>
            <a:endParaRPr lang="en-US" dirty="0"/>
          </a:p>
        </p:txBody>
      </p:sp>
      <p:sp>
        <p:nvSpPr>
          <p:cNvPr id="4" name="Footer Placeholder 3"/>
          <p:cNvSpPr>
            <a:spLocks noGrp="1"/>
          </p:cNvSpPr>
          <p:nvPr>
            <p:ph type="ftr" sz="quarter" idx="2"/>
          </p:nvPr>
        </p:nvSpPr>
        <p:spPr>
          <a:xfrm>
            <a:off x="1" y="8772378"/>
            <a:ext cx="3038475" cy="4621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3177" tIns="46589" rIns="93177" bIns="46589" rtlCol="0" anchor="b"/>
          <a:lstStyle>
            <a:lvl1pPr algn="r">
              <a:defRPr sz="1200"/>
            </a:lvl1pPr>
          </a:lstStyle>
          <a:p>
            <a:pPr>
              <a:defRPr/>
            </a:pPr>
            <a:fld id="{2CBD42AB-F1E4-4E9B-83A2-1D2197BF601E}" type="slidenum">
              <a:rPr lang="en-US"/>
              <a:pPr>
                <a:defRPr/>
              </a:pPr>
              <a:t>‹#›</a:t>
            </a:fld>
            <a:endParaRPr lang="en-US" dirty="0"/>
          </a:p>
        </p:txBody>
      </p:sp>
    </p:spTree>
    <p:extLst>
      <p:ext uri="{BB962C8B-B14F-4D97-AF65-F5344CB8AC3E}">
        <p14:creationId xmlns:p14="http://schemas.microsoft.com/office/powerpoint/2010/main" val="5352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3177" tIns="46589" rIns="93177" bIns="46589" rtlCol="0"/>
          <a:lstStyle>
            <a:lvl1pPr algn="r">
              <a:defRPr sz="1200"/>
            </a:lvl1pPr>
          </a:lstStyle>
          <a:p>
            <a:pPr>
              <a:defRPr/>
            </a:pPr>
            <a:fld id="{8CC51133-43AA-47AA-BD0F-D5F142224B05}" type="datetimeFigureOut">
              <a:rPr lang="en-US"/>
              <a:pPr>
                <a:defRPr/>
              </a:pPr>
              <a:t>1/8/2016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378"/>
            <a:ext cx="3038475" cy="4621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a:defRPr sz="1200"/>
            </a:lvl1pPr>
          </a:lstStyle>
          <a:p>
            <a:pPr>
              <a:defRPr/>
            </a:pPr>
            <a:fld id="{3AF8B520-740F-4BC2-B086-E71688972DA4}" type="slidenum">
              <a:rPr lang="en-US"/>
              <a:pPr>
                <a:defRPr/>
              </a:pPr>
              <a:t>‹#›</a:t>
            </a:fld>
            <a:endParaRPr lang="en-US" dirty="0"/>
          </a:p>
        </p:txBody>
      </p:sp>
    </p:spTree>
    <p:extLst>
      <p:ext uri="{BB962C8B-B14F-4D97-AF65-F5344CB8AC3E}">
        <p14:creationId xmlns:p14="http://schemas.microsoft.com/office/powerpoint/2010/main" val="680548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F8B520-740F-4BC2-B086-E71688972DA4}" type="slidenum">
              <a:rPr lang="en-US" smtClean="0"/>
              <a:pPr>
                <a:defRPr/>
              </a:pPr>
              <a:t>3</a:t>
            </a:fld>
            <a:endParaRPr lang="en-US" dirty="0"/>
          </a:p>
        </p:txBody>
      </p:sp>
    </p:spTree>
    <p:extLst>
      <p:ext uri="{BB962C8B-B14F-4D97-AF65-F5344CB8AC3E}">
        <p14:creationId xmlns:p14="http://schemas.microsoft.com/office/powerpoint/2010/main" val="196844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6AF27-97FC-4C31-9B5F-3E7D86CD8B2A}" type="slidenum">
              <a:rPr lang="en-US" altLang="en-US" smtClean="0">
                <a:latin typeface="Arial" charset="0"/>
              </a:rPr>
              <a:pPr eaLnBrk="1" hangingPunct="1">
                <a:spcBef>
                  <a:spcPct val="0"/>
                </a:spcBef>
              </a:pPr>
              <a:t>87</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556176F0-4C6E-498F-B22B-AE3A2861B65C}" type="datetime1">
              <a:rPr lang="en-US"/>
              <a:pPr>
                <a:defRPr/>
              </a:pPr>
              <a:t>1/8/2016</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808E277B-F73B-4266-97C4-222A93E3D0EB}" type="slidenum">
              <a:rPr lang="en-US"/>
              <a:pPr>
                <a:defRPr/>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37745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300B93-A91B-4C55-94C7-3A7C0F3AC475}" type="datetime1">
              <a:rPr lang="en-US"/>
              <a:pPr>
                <a:defRPr/>
              </a:pPr>
              <a:t>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906FD9AD-C7F5-4392-82E7-12E1E4DAF0F7}" type="slidenum">
              <a:rPr lang="en-US"/>
              <a:pPr>
                <a:defRPr/>
              </a:pPr>
              <a:t>‹#›</a:t>
            </a:fld>
            <a:endParaRPr lang="en-US" dirty="0"/>
          </a:p>
        </p:txBody>
      </p:sp>
    </p:spTree>
    <p:extLst>
      <p:ext uri="{BB962C8B-B14F-4D97-AF65-F5344CB8AC3E}">
        <p14:creationId xmlns:p14="http://schemas.microsoft.com/office/powerpoint/2010/main" val="377114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44"/>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7010400" y="147644"/>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7162800" y="274644"/>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C018A29-D40B-4C62-8DB0-92ECCB275592}" type="datetime1">
              <a:rPr lang="en-US"/>
              <a:pPr>
                <a:defRPr/>
              </a:pPr>
              <a:t>1/8/2016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7C0C52CB-B051-4C9E-BF2C-0799F158829F}" type="slidenum">
              <a:rPr lang="en-US"/>
              <a:pPr>
                <a:defRPr/>
              </a:pPr>
              <a:t>‹#›</a:t>
            </a:fld>
            <a:endParaRPr lang="en-US" dirty="0"/>
          </a:p>
        </p:txBody>
      </p:sp>
    </p:spTree>
    <p:extLst>
      <p:ext uri="{BB962C8B-B14F-4D97-AF65-F5344CB8AC3E}">
        <p14:creationId xmlns:p14="http://schemas.microsoft.com/office/powerpoint/2010/main" val="296008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E90E467-E32C-4877-B3F2-DB8B47C73F74}" type="datetime1">
              <a:rPr lang="en-US"/>
              <a:pPr>
                <a:defRPr/>
              </a:pPr>
              <a:t>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09E984C-EC76-44F7-89F7-BD3E814066DE}" type="slidenum">
              <a:rPr lang="en-US"/>
              <a:pPr>
                <a:defRPr/>
              </a:pPr>
              <a:t>‹#›</a:t>
            </a:fld>
            <a:endParaRPr lang="en-US" dirty="0"/>
          </a:p>
        </p:txBody>
      </p:sp>
    </p:spTree>
    <p:extLst>
      <p:ext uri="{BB962C8B-B14F-4D97-AF65-F5344CB8AC3E}">
        <p14:creationId xmlns:p14="http://schemas.microsoft.com/office/powerpoint/2010/main" val="426231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162802"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BD9EB197-1AA8-4975-950B-33543C8593A8}" type="datetime1">
              <a:rPr lang="en-US"/>
              <a:pPr>
                <a:defRPr/>
              </a:pPr>
              <a:t>1/8/2016</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F0AB2DAE-AA18-46F5-A45D-BB246721F85F}" type="slidenum">
              <a:rPr lang="en-US"/>
              <a:pPr>
                <a:defRPr/>
              </a:pPr>
              <a:t>‹#›</a:t>
            </a:fld>
            <a:endParaRPr 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79793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32514CC2-2F77-4BFE-9782-01E55FE862D4}" type="datetime1">
              <a:rPr lang="en-US"/>
              <a:pPr>
                <a:defRPr/>
              </a:pPr>
              <a:t>1/8/2016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7102998-06F6-4C8D-8A96-497386E3723C}" type="slidenum">
              <a:rPr lang="en-US"/>
              <a:pPr>
                <a:defRPr/>
              </a:pPr>
              <a:t>‹#›</a:t>
            </a:fld>
            <a:endParaRPr lang="en-US" dirty="0"/>
          </a:p>
        </p:txBody>
      </p:sp>
    </p:spTree>
    <p:extLst>
      <p:ext uri="{BB962C8B-B14F-4D97-AF65-F5344CB8AC3E}">
        <p14:creationId xmlns:p14="http://schemas.microsoft.com/office/powerpoint/2010/main" val="39809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5"/>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5"/>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F0E35C54-A38F-4669-897C-45AE89D51F5A}" type="datetime1">
              <a:rPr lang="en-US"/>
              <a:pPr>
                <a:defRPr/>
              </a:pPr>
              <a:t>1/8/2016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C3AC0EF8-3D0C-4270-8E67-4835D5DC74D2}" type="slidenum">
              <a:rPr lang="en-US"/>
              <a:pPr>
                <a:defRPr/>
              </a:pPr>
              <a:t>‹#›</a:t>
            </a:fld>
            <a:endParaRPr lang="en-US" dirty="0"/>
          </a:p>
        </p:txBody>
      </p:sp>
    </p:spTree>
    <p:extLst>
      <p:ext uri="{BB962C8B-B14F-4D97-AF65-F5344CB8AC3E}">
        <p14:creationId xmlns:p14="http://schemas.microsoft.com/office/powerpoint/2010/main" val="117008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8BF55C-B33F-4CA7-8B6B-9E885860B6DA}" type="datetime1">
              <a:rPr lang="en-US"/>
              <a:pPr>
                <a:defRPr/>
              </a:pPr>
              <a:t>1/8/2016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D93F785-1BA1-42FD-8055-FDD80ED7928A}" type="slidenum">
              <a:rPr lang="en-US"/>
              <a:pPr>
                <a:defRPr/>
              </a:pPr>
              <a:t>‹#›</a:t>
            </a:fld>
            <a:endParaRPr lang="en-US" dirty="0"/>
          </a:p>
        </p:txBody>
      </p:sp>
    </p:spTree>
    <p:extLst>
      <p:ext uri="{BB962C8B-B14F-4D97-AF65-F5344CB8AC3E}">
        <p14:creationId xmlns:p14="http://schemas.microsoft.com/office/powerpoint/2010/main" val="68209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3" y="150816"/>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Date Placeholder 1"/>
          <p:cNvSpPr>
            <a:spLocks noGrp="1"/>
          </p:cNvSpPr>
          <p:nvPr>
            <p:ph type="dt" sz="half" idx="10"/>
          </p:nvPr>
        </p:nvSpPr>
        <p:spPr/>
        <p:txBody>
          <a:bodyPr/>
          <a:lstStyle>
            <a:lvl1pPr>
              <a:defRPr/>
            </a:lvl1pPr>
          </a:lstStyle>
          <a:p>
            <a:pPr>
              <a:defRPr/>
            </a:pPr>
            <a:fld id="{3E7E807E-CA43-4A48-8DF0-CC284B9A40CA}" type="datetime1">
              <a:rPr lang="en-US"/>
              <a:pPr>
                <a:defRPr/>
              </a:pPr>
              <a:t>1/8/2016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43D7F24-FA37-4620-AC31-FA1AB339931A}" type="slidenum">
              <a:rPr lang="en-US"/>
              <a:pPr>
                <a:defRPr/>
              </a:pPr>
              <a:t>‹#›</a:t>
            </a:fld>
            <a:endParaRPr lang="en-US" dirty="0"/>
          </a:p>
        </p:txBody>
      </p:sp>
    </p:spTree>
    <p:extLst>
      <p:ext uri="{BB962C8B-B14F-4D97-AF65-F5344CB8AC3E}">
        <p14:creationId xmlns:p14="http://schemas.microsoft.com/office/powerpoint/2010/main" val="28344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7010400" y="150816"/>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609600" y="304806"/>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857C7A97-1733-4662-962B-1CF4D450E6DB}" type="datetime1">
              <a:rPr lang="en-US"/>
              <a:pPr>
                <a:defRPr/>
              </a:pPr>
              <a:t>1/8/2016</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BF9CC289-79F9-4C31-8C3F-8CCEE694A4CB}" type="slidenum">
              <a:rPr lang="en-US"/>
              <a:pPr>
                <a:defRPr/>
              </a:pPr>
              <a:t>‹#›</a:t>
            </a:fld>
            <a:endParaRPr lang="en-US" dirty="0"/>
          </a:p>
        </p:txBody>
      </p:sp>
    </p:spTree>
    <p:extLst>
      <p:ext uri="{BB962C8B-B14F-4D97-AF65-F5344CB8AC3E}">
        <p14:creationId xmlns:p14="http://schemas.microsoft.com/office/powerpoint/2010/main" val="18433049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6" name="Rectangle 5"/>
          <p:cNvSpPr/>
          <p:nvPr/>
        </p:nvSpPr>
        <p:spPr>
          <a:xfrm>
            <a:off x="7010400" y="150816"/>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10431F9C-0652-4399-894F-50AAAFDCFB85}" type="datetime1">
              <a:rPr lang="en-US"/>
              <a:pPr>
                <a:defRPr/>
              </a:pPr>
              <a:t>1/8/2016</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5CDCFFC-5355-400D-AC2A-44114572F0CD}" type="slidenum">
              <a:rPr lang="en-US"/>
              <a:pPr>
                <a:defRPr/>
              </a:pPr>
              <a:t>‹#›</a:t>
            </a:fld>
            <a:endParaRPr lang="en-US" dirty="0"/>
          </a:p>
        </p:txBody>
      </p:sp>
    </p:spTree>
    <p:extLst>
      <p:ext uri="{BB962C8B-B14F-4D97-AF65-F5344CB8AC3E}">
        <p14:creationId xmlns:p14="http://schemas.microsoft.com/office/powerpoint/2010/main" val="13566827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3"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fld id="{CB90425D-3D2F-4E53-A3C3-D6147033FDCD}" type="datetime1">
              <a:rPr lang="en-US"/>
              <a:pPr>
                <a:defRPr/>
              </a:pPr>
              <a:t>1/8/2016</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363" y="6354769"/>
            <a:ext cx="582612" cy="274637"/>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628FBFE-E662-40AA-8BF2-1DC7933DD5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58" r:id="rId1"/>
    <p:sldLayoutId id="2147485117" r:id="rId2"/>
    <p:sldLayoutId id="2147485159" r:id="rId3"/>
    <p:sldLayoutId id="2147485118" r:id="rId4"/>
    <p:sldLayoutId id="2147485119" r:id="rId5"/>
    <p:sldLayoutId id="2147485120" r:id="rId6"/>
    <p:sldLayoutId id="2147485160" r:id="rId7"/>
    <p:sldLayoutId id="2147485161" r:id="rId8"/>
    <p:sldLayoutId id="2147485162" r:id="rId9"/>
    <p:sldLayoutId id="2147485121" r:id="rId10"/>
    <p:sldLayoutId id="2147485163" r:id="rId11"/>
  </p:sldLayoutIdLst>
  <p:hf sldNum="0" hdr="0" ftr="0"/>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477000" cy="5181600"/>
          </a:xfrm>
          <a:ln>
            <a:miter lim="800000"/>
            <a:headEnd/>
            <a:tailEnd/>
          </a:ln>
        </p:spPr>
        <p:txBody>
          <a:bodyPr>
            <a:normAutofit/>
          </a:bodyPr>
          <a:lstStyle/>
          <a:p>
            <a:pPr algn="ctr" eaLnBrk="1" fontAlgn="auto" hangingPunct="1">
              <a:spcAft>
                <a:spcPts val="0"/>
              </a:spcAft>
              <a:defRPr/>
            </a:pPr>
            <a:r>
              <a:rPr lang="en-US" sz="2800" dirty="0" smtClean="0"/>
              <a:t>Detroit VA Medical Center</a:t>
            </a:r>
            <a:br>
              <a:rPr lang="en-US" sz="2800" dirty="0" smtClean="0"/>
            </a:br>
            <a:r>
              <a:rPr lang="en-US" sz="2800" dirty="0" smtClean="0"/>
              <a:t>Department of Medicine</a:t>
            </a:r>
            <a:br>
              <a:rPr lang="en-US" sz="2800" dirty="0" smtClean="0"/>
            </a:br>
            <a:r>
              <a:rPr lang="en-US" sz="2800" dirty="0"/>
              <a:t/>
            </a:r>
            <a:br>
              <a:rPr lang="en-US" sz="2800" dirty="0"/>
            </a:br>
            <a:r>
              <a:rPr lang="en-US" sz="3600" dirty="0" smtClean="0"/>
              <a:t>Pearls for </a:t>
            </a:r>
            <a:br>
              <a:rPr lang="en-US" sz="3600" dirty="0" smtClean="0"/>
            </a:br>
            <a:r>
              <a:rPr lang="en-US" sz="3600" dirty="0" smtClean="0"/>
              <a:t>Patient care processes</a:t>
            </a:r>
            <a:endParaRPr lang="en-US" sz="2800" dirty="0"/>
          </a:p>
        </p:txBody>
      </p:sp>
      <p:sp>
        <p:nvSpPr>
          <p:cNvPr id="1126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A2E3A33-0120-4E96-98F6-BDCC5F63EE82}" type="datetime1">
              <a:rPr lang="en-US" altLang="en-US" sz="1100" smtClean="0">
                <a:solidFill>
                  <a:schemeClr val="bg2"/>
                </a:solidFill>
                <a:latin typeface="Arial" charset="0"/>
              </a:rPr>
              <a:pPr eaLnBrk="1" hangingPunct="1">
                <a:spcBef>
                  <a:spcPct val="0"/>
                </a:spcBef>
                <a:buClrTx/>
                <a:buFontTx/>
                <a:buNone/>
              </a:pPr>
              <a:t>1/8/2016</a:t>
            </a:fld>
            <a:endParaRPr lang="en-US" altLang="en-US" sz="1100" smtClean="0">
              <a:solidFill>
                <a:schemeClr val="bg2"/>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defRPr/>
            </a:pPr>
            <a:r>
              <a:rPr lang="en-US" sz="2800" dirty="0" smtClean="0"/>
              <a:t> all hospitalized pts with the exception of some observation </a:t>
            </a:r>
            <a:r>
              <a:rPr lang="en-US" sz="2800" dirty="0" err="1" smtClean="0"/>
              <a:t>pt</a:t>
            </a:r>
            <a:r>
              <a:rPr lang="en-US" sz="2800" dirty="0" smtClean="0"/>
              <a:t> should have PCP apt within two weeks. made prior to discharge if possible </a:t>
            </a:r>
          </a:p>
          <a:p>
            <a:pPr>
              <a:defRPr/>
            </a:pPr>
            <a:r>
              <a:rPr lang="en-US" sz="2800" dirty="0" smtClean="0"/>
              <a:t>Care coordinators or </a:t>
            </a:r>
            <a:r>
              <a:rPr lang="en-US" sz="2800" dirty="0" err="1" smtClean="0"/>
              <a:t>secretarys</a:t>
            </a:r>
            <a:r>
              <a:rPr lang="en-US" sz="2800" dirty="0" smtClean="0"/>
              <a:t> should help you</a:t>
            </a:r>
          </a:p>
          <a:p>
            <a:pPr>
              <a:defRPr/>
            </a:pPr>
            <a:r>
              <a:rPr lang="en-US" sz="2800" dirty="0" smtClean="0"/>
              <a:t>Give list of patients needing PCP FU to care coordinator  On weekends do below note; </a:t>
            </a:r>
          </a:p>
          <a:p>
            <a:pPr marL="44450" indent="0">
              <a:buNone/>
              <a:defRPr/>
            </a:pPr>
            <a:r>
              <a:rPr lang="en-US" sz="2800" dirty="0" smtClean="0"/>
              <a:t>Ambulatory/Primary Care Administrative Note</a:t>
            </a:r>
          </a:p>
          <a:p>
            <a:pPr>
              <a:defRPr/>
            </a:pPr>
            <a:r>
              <a:rPr lang="en-US" sz="2800" dirty="0" smtClean="0"/>
              <a:t> PACT RNs </a:t>
            </a:r>
            <a:r>
              <a:rPr lang="en-US" sz="2800" b="1" dirty="0" smtClean="0"/>
              <a:t>ARE</a:t>
            </a:r>
            <a:r>
              <a:rPr lang="en-US" sz="2800" dirty="0" smtClean="0"/>
              <a:t> able to double-book clinics; </a:t>
            </a:r>
          </a:p>
          <a:p>
            <a:pPr marL="44450" indent="0">
              <a:buNone/>
              <a:defRPr/>
            </a:pPr>
            <a:r>
              <a:rPr lang="en-US" sz="2800" dirty="0"/>
              <a:t> </a:t>
            </a:r>
            <a:r>
              <a:rPr lang="en-US" sz="2800" dirty="0" smtClean="0"/>
              <a:t>  Clerks </a:t>
            </a:r>
            <a:r>
              <a:rPr lang="en-US" sz="2800" b="1" dirty="0" smtClean="0"/>
              <a:t>are</a:t>
            </a:r>
            <a:r>
              <a:rPr lang="en-US" sz="2800" dirty="0" smtClean="0"/>
              <a:t> </a:t>
            </a:r>
            <a:r>
              <a:rPr lang="en-US" sz="2800" b="1" dirty="0" smtClean="0"/>
              <a:t>NOT</a:t>
            </a:r>
            <a:r>
              <a:rPr lang="en-US" sz="2800" dirty="0" smtClean="0"/>
              <a:t> able to double-book clinics.  </a:t>
            </a:r>
          </a:p>
        </p:txBody>
      </p:sp>
      <p:sp>
        <p:nvSpPr>
          <p:cNvPr id="3" name="Title 2"/>
          <p:cNvSpPr>
            <a:spLocks noGrp="1"/>
          </p:cNvSpPr>
          <p:nvPr>
            <p:ph type="title"/>
          </p:nvPr>
        </p:nvSpPr>
        <p:spPr/>
        <p:txBody>
          <a:bodyPr/>
          <a:lstStyle/>
          <a:p>
            <a:pPr>
              <a:defRPr/>
            </a:pPr>
            <a:r>
              <a:rPr lang="en-US" dirty="0" smtClean="0"/>
              <a:t>Options for PCP </a:t>
            </a:r>
            <a:r>
              <a:rPr lang="en-US" dirty="0" err="1" smtClean="0"/>
              <a:t>appts</a:t>
            </a:r>
            <a:endParaRPr lang="en-US" dirty="0"/>
          </a:p>
        </p:txBody>
      </p:sp>
      <p:sp>
        <p:nvSpPr>
          <p:cNvPr id="614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12A7ECF-1357-463E-A770-471260AF6239}"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Start new note: </a:t>
            </a:r>
            <a:r>
              <a:rPr lang="en-US" dirty="0"/>
              <a:t>“Ambulatory/Primary Care Administrative </a:t>
            </a:r>
            <a:r>
              <a:rPr lang="en-US" dirty="0" smtClean="0"/>
              <a:t>Note” </a:t>
            </a:r>
          </a:p>
          <a:p>
            <a:pPr>
              <a:defRPr/>
            </a:pPr>
            <a:r>
              <a:rPr lang="en-US" dirty="0" smtClean="0"/>
              <a:t>Make a request in your note to schedule 2-week post discharge PCP appointment</a:t>
            </a:r>
          </a:p>
          <a:p>
            <a:pPr>
              <a:defRPr/>
            </a:pPr>
            <a:r>
              <a:rPr lang="en-US" dirty="0" smtClean="0"/>
              <a:t>Sign your note</a:t>
            </a:r>
          </a:p>
          <a:p>
            <a:pPr>
              <a:defRPr/>
            </a:pPr>
            <a:r>
              <a:rPr lang="en-US" dirty="0" smtClean="0"/>
              <a:t>Make PCP and PACT RN an “additional signer”</a:t>
            </a:r>
          </a:p>
          <a:p>
            <a:pPr lvl="1">
              <a:defRPr/>
            </a:pPr>
            <a:r>
              <a:rPr lang="en-US" dirty="0" smtClean="0"/>
              <a:t>Right-click your note</a:t>
            </a:r>
          </a:p>
          <a:p>
            <a:pPr lvl="1">
              <a:defRPr/>
            </a:pPr>
            <a:r>
              <a:rPr lang="en-US" dirty="0" smtClean="0"/>
              <a:t>Click “additional signer”</a:t>
            </a:r>
          </a:p>
          <a:p>
            <a:pPr lvl="1">
              <a:defRPr/>
            </a:pPr>
            <a:r>
              <a:rPr lang="en-US" dirty="0" smtClean="0"/>
              <a:t>Add name of PCP and PACT RN  </a:t>
            </a:r>
          </a:p>
          <a:p>
            <a:pPr marL="365125" lvl="1" indent="0">
              <a:buFont typeface="Wingdings" pitchFamily="2" charset="2"/>
              <a:buNone/>
              <a:defRPr/>
            </a:pPr>
            <a:r>
              <a:rPr lang="en-US" dirty="0" smtClean="0"/>
              <a:t>(see handout for list of PACT RN assigned to Providers )</a:t>
            </a:r>
          </a:p>
          <a:p>
            <a:pPr>
              <a:defRPr/>
            </a:pPr>
            <a:r>
              <a:rPr lang="en-US" dirty="0" smtClean="0"/>
              <a:t>PACT team will make </a:t>
            </a:r>
            <a:r>
              <a:rPr lang="en-US" dirty="0" err="1" smtClean="0"/>
              <a:t>appt</a:t>
            </a:r>
            <a:r>
              <a:rPr lang="en-US" dirty="0" smtClean="0"/>
              <a:t> within 48 </a:t>
            </a:r>
            <a:r>
              <a:rPr lang="en-US" dirty="0" err="1" smtClean="0"/>
              <a:t>hrs</a:t>
            </a:r>
            <a:r>
              <a:rPr lang="en-US" dirty="0" smtClean="0"/>
              <a:t> of discharge</a:t>
            </a:r>
            <a:endParaRPr lang="en-US" dirty="0"/>
          </a:p>
          <a:p>
            <a:pPr marL="365125" lvl="1" indent="0">
              <a:buFont typeface="Wingdings" pitchFamily="2" charset="2"/>
              <a:buNone/>
              <a:defRPr/>
            </a:pPr>
            <a:r>
              <a:rPr lang="en-US" b="1" dirty="0" smtClean="0">
                <a:solidFill>
                  <a:srgbClr val="FF0000"/>
                </a:solidFill>
              </a:rPr>
              <a:t>NOTE: If you do not create “additional signers” – those individuals will NOT be alerted to read your request for an appointment</a:t>
            </a:r>
            <a:endParaRPr lang="en-US" b="1" dirty="0">
              <a:solidFill>
                <a:srgbClr val="FF0000"/>
              </a:solidFill>
            </a:endParaRPr>
          </a:p>
        </p:txBody>
      </p:sp>
      <p:sp>
        <p:nvSpPr>
          <p:cNvPr id="3" name="Title 2"/>
          <p:cNvSpPr>
            <a:spLocks noGrp="1"/>
          </p:cNvSpPr>
          <p:nvPr>
            <p:ph type="title"/>
          </p:nvPr>
        </p:nvSpPr>
        <p:spPr/>
        <p:txBody>
          <a:bodyPr/>
          <a:lstStyle/>
          <a:p>
            <a:pPr>
              <a:defRPr/>
            </a:pPr>
            <a:r>
              <a:rPr lang="en-US" dirty="0" smtClean="0"/>
              <a:t>Ambulatory/Primary </a:t>
            </a:r>
            <a:r>
              <a:rPr lang="en-US" dirty="0"/>
              <a:t>Care </a:t>
            </a:r>
            <a:r>
              <a:rPr lang="en-US" dirty="0" smtClean="0"/>
              <a:t>Administrative NOTE </a:t>
            </a:r>
            <a:endParaRPr lang="en-US" dirty="0"/>
          </a:p>
        </p:txBody>
      </p:sp>
      <p:sp>
        <p:nvSpPr>
          <p:cNvPr id="624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7FAC44F-16FA-466F-8FE9-7884AF343F6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6246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Options for PCP </a:t>
            </a:r>
            <a:r>
              <a:rPr lang="en-US" dirty="0" err="1" smtClean="0"/>
              <a:t>appts</a:t>
            </a:r>
            <a:endParaRPr lang="en-US" dirty="0"/>
          </a:p>
        </p:txBody>
      </p:sp>
      <p:sp>
        <p:nvSpPr>
          <p:cNvPr id="634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463BCF3-D136-49F4-A7C7-E38D07D05BB8}"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13824346"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0" y="2057400"/>
            <a:ext cx="27432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GOAL: Follow-up </a:t>
            </a:r>
            <a:r>
              <a:rPr lang="en-US" dirty="0" err="1" smtClean="0"/>
              <a:t>appts</a:t>
            </a:r>
            <a:r>
              <a:rPr lang="en-US" dirty="0" smtClean="0"/>
              <a:t> within 2 weeks of discharge </a:t>
            </a:r>
          </a:p>
          <a:p>
            <a:pPr>
              <a:defRPr/>
            </a:pPr>
            <a:r>
              <a:rPr lang="en-US" dirty="0" smtClean="0"/>
              <a:t>Process for outpatient appointments for CHF patients</a:t>
            </a:r>
          </a:p>
          <a:p>
            <a:pPr lvl="1">
              <a:defRPr/>
            </a:pPr>
            <a:r>
              <a:rPr lang="en-US" sz="2000" dirty="0" smtClean="0"/>
              <a:t>ORDERS  </a:t>
            </a:r>
            <a:r>
              <a:rPr lang="en-US" sz="2000" dirty="0"/>
              <a:t>&gt;  CONSULTS  &gt;  NEW CONSULTS &gt; </a:t>
            </a:r>
            <a:endParaRPr lang="en-US" sz="2000" dirty="0" smtClean="0"/>
          </a:p>
          <a:p>
            <a:pPr marL="365125" lvl="1" indent="0">
              <a:buNone/>
              <a:defRPr/>
            </a:pPr>
            <a:r>
              <a:rPr lang="en-US" sz="2000" dirty="0"/>
              <a:t> </a:t>
            </a:r>
            <a:r>
              <a:rPr lang="en-US" sz="2000" dirty="0" smtClean="0"/>
              <a:t>            CHF DISCHARGE e-CONSULT</a:t>
            </a:r>
          </a:p>
          <a:p>
            <a:pPr lvl="1">
              <a:defRPr/>
            </a:pPr>
            <a:r>
              <a:rPr lang="en-US" sz="2000" dirty="0" smtClean="0"/>
              <a:t>Important:</a:t>
            </a:r>
          </a:p>
          <a:p>
            <a:pPr lvl="2">
              <a:defRPr/>
            </a:pPr>
            <a:r>
              <a:rPr lang="en-US" sz="2000" dirty="0" smtClean="0"/>
              <a:t>Include your pager number in comments field so Cardiology NP can call you back if needed</a:t>
            </a:r>
          </a:p>
          <a:p>
            <a:pPr lvl="2">
              <a:defRPr/>
            </a:pPr>
            <a:r>
              <a:rPr lang="en-US" sz="2000" dirty="0" smtClean="0"/>
              <a:t>Place consult as early as possible (at time of admission is best!) </a:t>
            </a:r>
          </a:p>
          <a:p>
            <a:pPr lvl="2">
              <a:defRPr/>
            </a:pPr>
            <a:r>
              <a:rPr lang="en-US" sz="2000" dirty="0" smtClean="0"/>
              <a:t>Cardiology NP respond to these consults and facilitate scheduling</a:t>
            </a:r>
          </a:p>
        </p:txBody>
      </p:sp>
      <p:sp>
        <p:nvSpPr>
          <p:cNvPr id="3" name="Title 2"/>
          <p:cNvSpPr>
            <a:spLocks noGrp="1"/>
          </p:cNvSpPr>
          <p:nvPr>
            <p:ph type="title"/>
          </p:nvPr>
        </p:nvSpPr>
        <p:spPr/>
        <p:txBody>
          <a:bodyPr/>
          <a:lstStyle/>
          <a:p>
            <a:pPr>
              <a:defRPr/>
            </a:pPr>
            <a:r>
              <a:rPr lang="en-US" dirty="0" smtClean="0"/>
              <a:t>OP APPT for CHF </a:t>
            </a:r>
            <a:r>
              <a:rPr lang="en-US" dirty="0" err="1" smtClean="0"/>
              <a:t>Pts</a:t>
            </a:r>
            <a:endParaRPr lang="en-US" dirty="0"/>
          </a:p>
        </p:txBody>
      </p:sp>
      <p:sp>
        <p:nvSpPr>
          <p:cNvPr id="624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7FAC44F-16FA-466F-8FE9-7884AF343F6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6246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2924050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 cardiology; neurology </a:t>
            </a:r>
            <a:r>
              <a:rPr lang="en-US" dirty="0" err="1" smtClean="0"/>
              <a:t>etc</a:t>
            </a:r>
            <a:r>
              <a:rPr lang="en-US" dirty="0" smtClean="0"/>
              <a:t>/</a:t>
            </a:r>
          </a:p>
          <a:p>
            <a:r>
              <a:rPr lang="en-US" dirty="0" smtClean="0"/>
              <a:t>Cannot be made on weekends; so try to anticipate;</a:t>
            </a:r>
          </a:p>
          <a:p>
            <a:r>
              <a:rPr lang="en-US" dirty="0" smtClean="0"/>
              <a:t>Place </a:t>
            </a:r>
            <a:r>
              <a:rPr lang="en-US" dirty="0" err="1" smtClean="0"/>
              <a:t>outpt</a:t>
            </a:r>
            <a:r>
              <a:rPr lang="en-US" dirty="0" smtClean="0"/>
              <a:t> consult for patients that have not had consults inpatient; otherwise may call clinic to make apt.</a:t>
            </a:r>
          </a:p>
          <a:p>
            <a:r>
              <a:rPr lang="en-US" dirty="0" smtClean="0"/>
              <a:t>Care coordinators and secretaries  may help with this.. But you must    give them a list and time range for apt. (per consult service)</a:t>
            </a:r>
          </a:p>
          <a:p>
            <a:r>
              <a:rPr lang="en-US" dirty="0" smtClean="0"/>
              <a:t>Only provider can place consult order;</a:t>
            </a:r>
          </a:p>
          <a:p>
            <a:r>
              <a:rPr lang="en-US" dirty="0" smtClean="0"/>
              <a:t>Specialty clinics: Firm B; Cardiology, urology, Pulmonary, nephrology; neurology; Firm J: ID, GI , Liver; Firm E; oncology and </a:t>
            </a:r>
            <a:r>
              <a:rPr lang="en-US" dirty="0" err="1" smtClean="0"/>
              <a:t>rhematology</a:t>
            </a:r>
            <a:endParaRPr lang="en-US" dirty="0"/>
          </a:p>
        </p:txBody>
      </p:sp>
      <p:sp>
        <p:nvSpPr>
          <p:cNvPr id="3" name="Title 2"/>
          <p:cNvSpPr>
            <a:spLocks noGrp="1"/>
          </p:cNvSpPr>
          <p:nvPr>
            <p:ph type="title"/>
          </p:nvPr>
        </p:nvSpPr>
        <p:spPr/>
        <p:txBody>
          <a:bodyPr/>
          <a:lstStyle/>
          <a:p>
            <a:r>
              <a:rPr lang="en-US" dirty="0" err="1" smtClean="0"/>
              <a:t>Speciality</a:t>
            </a:r>
            <a:r>
              <a:rPr lang="en-US" dirty="0" smtClean="0"/>
              <a:t> service </a:t>
            </a:r>
            <a:r>
              <a:rPr lang="en-US" dirty="0" err="1" smtClean="0"/>
              <a:t>apts</a:t>
            </a:r>
            <a:r>
              <a:rPr lang="en-US" dirty="0" smtClean="0"/>
              <a:t>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138355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263"/>
            <a:ext cx="5486400" cy="4406900"/>
          </a:xfrm>
        </p:spPr>
        <p:txBody>
          <a:bodyPr/>
          <a:lstStyle/>
          <a:p>
            <a:pPr marL="274320" eaLnBrk="1" fontAlgn="auto" hangingPunct="1">
              <a:spcAft>
                <a:spcPts val="0"/>
              </a:spcAft>
              <a:defRPr/>
            </a:pPr>
            <a:r>
              <a:rPr lang="en-US" dirty="0" smtClean="0"/>
              <a:t>Nurses do not receive alerts for new orders written</a:t>
            </a:r>
          </a:p>
          <a:p>
            <a:pPr marL="274320" eaLnBrk="1" fontAlgn="auto" hangingPunct="1">
              <a:spcAft>
                <a:spcPts val="0"/>
              </a:spcAft>
              <a:defRPr/>
            </a:pPr>
            <a:r>
              <a:rPr lang="en-US" dirty="0" smtClean="0"/>
              <a:t>Communicate </a:t>
            </a:r>
            <a:r>
              <a:rPr lang="en-US" i="1" u="sng" dirty="0" smtClean="0"/>
              <a:t>NOW</a:t>
            </a:r>
            <a:r>
              <a:rPr lang="en-US" dirty="0" smtClean="0"/>
              <a:t> or </a:t>
            </a:r>
            <a:r>
              <a:rPr lang="en-US" i="1" u="sng" dirty="0" smtClean="0"/>
              <a:t>STAT</a:t>
            </a:r>
            <a:r>
              <a:rPr lang="en-US" dirty="0" smtClean="0"/>
              <a:t> orders and  plan of care with Nursing Staff</a:t>
            </a:r>
          </a:p>
          <a:p>
            <a:pPr marL="274320" eaLnBrk="1" fontAlgn="auto" hangingPunct="1">
              <a:spcAft>
                <a:spcPts val="0"/>
              </a:spcAft>
              <a:defRPr/>
            </a:pPr>
            <a:r>
              <a:rPr lang="en-US" dirty="0" smtClean="0"/>
              <a:t>All nurses are assigned CISCO phones. </a:t>
            </a:r>
            <a:r>
              <a:rPr lang="en-US" sz="2400" dirty="0" smtClean="0"/>
              <a:t>(See electronic board at </a:t>
            </a:r>
            <a:r>
              <a:rPr lang="en-US" sz="2400" dirty="0" err="1" smtClean="0"/>
              <a:t>Nsg</a:t>
            </a:r>
            <a:r>
              <a:rPr lang="en-US" sz="2400" dirty="0" smtClean="0"/>
              <a:t> Station for nurse CISCO phone numbers)</a:t>
            </a:r>
          </a:p>
          <a:p>
            <a:pPr marL="45720" indent="0" eaLnBrk="1" fontAlgn="auto" hangingPunct="1">
              <a:spcAft>
                <a:spcPts val="0"/>
              </a:spcAft>
              <a:buNone/>
              <a:defRPr/>
            </a:pPr>
            <a:endParaRPr lang="en-US" sz="2000" dirty="0" smtClean="0"/>
          </a:p>
          <a:p>
            <a:pPr marL="548640" lvl="1" indent="-182880" eaLnBrk="1" fontAlgn="auto" hangingPunct="1">
              <a:spcAft>
                <a:spcPts val="0"/>
              </a:spcAft>
              <a:defRPr/>
            </a:pPr>
            <a:endParaRPr lang="en-US" dirty="0"/>
          </a:p>
        </p:txBody>
      </p:sp>
      <p:sp>
        <p:nvSpPr>
          <p:cNvPr id="6" name="Content Placeholder 5"/>
          <p:cNvSpPr>
            <a:spLocks noGrp="1"/>
          </p:cNvSpPr>
          <p:nvPr>
            <p:ph sz="half" idx="2"/>
          </p:nvPr>
        </p:nvSpPr>
        <p:spPr>
          <a:xfrm>
            <a:off x="5943600" y="1719263"/>
            <a:ext cx="2743200" cy="4406900"/>
          </a:xfrm>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Communication with nursing</a:t>
            </a:r>
            <a:endParaRPr lang="en-US" dirty="0"/>
          </a:p>
        </p:txBody>
      </p:sp>
      <p:pic>
        <p:nvPicPr>
          <p:cNvPr id="665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527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2D6335F-DF20-451A-9E03-715DB9613AA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defRPr/>
            </a:pPr>
            <a:r>
              <a:rPr lang="en-US" sz="2800" dirty="0" smtClean="0"/>
              <a:t>Should be a care coordinator function; but if she is not available: below process;</a:t>
            </a:r>
          </a:p>
          <a:p>
            <a:pPr>
              <a:defRPr/>
            </a:pPr>
            <a:r>
              <a:rPr lang="en-US" sz="2800" dirty="0" smtClean="0"/>
              <a:t>Start new note: </a:t>
            </a:r>
            <a:r>
              <a:rPr lang="en-US" sz="2800" dirty="0"/>
              <a:t>“Ambulatory/Primary Care Administrative </a:t>
            </a:r>
            <a:r>
              <a:rPr lang="en-US" sz="2800" dirty="0" smtClean="0"/>
              <a:t>Note”  </a:t>
            </a:r>
          </a:p>
          <a:p>
            <a:pPr>
              <a:defRPr/>
            </a:pPr>
            <a:r>
              <a:rPr lang="en-US" sz="2800" dirty="0" smtClean="0"/>
              <a:t>Address progress note to </a:t>
            </a:r>
            <a:r>
              <a:rPr lang="en-US" sz="2800" dirty="0" err="1" smtClean="0"/>
              <a:t>Dr</a:t>
            </a:r>
            <a:r>
              <a:rPr lang="en-US" sz="2800" dirty="0" smtClean="0"/>
              <a:t> </a:t>
            </a:r>
            <a:r>
              <a:rPr lang="en-US" sz="2800" dirty="0" err="1" smtClean="0"/>
              <a:t>Gappy</a:t>
            </a:r>
            <a:r>
              <a:rPr lang="en-US" sz="2800" dirty="0" smtClean="0"/>
              <a:t> (Chief of Ambulatory Care) requesting that he assign </a:t>
            </a:r>
            <a:r>
              <a:rPr lang="en-US" sz="2800" dirty="0" err="1" smtClean="0"/>
              <a:t>pt</a:t>
            </a:r>
            <a:r>
              <a:rPr lang="en-US" sz="2800" dirty="0" smtClean="0"/>
              <a:t> a PCP</a:t>
            </a:r>
          </a:p>
          <a:p>
            <a:pPr>
              <a:defRPr/>
            </a:pPr>
            <a:r>
              <a:rPr lang="en-US" sz="2800" dirty="0" smtClean="0"/>
              <a:t>Sign your note</a:t>
            </a:r>
          </a:p>
          <a:p>
            <a:pPr>
              <a:defRPr/>
            </a:pPr>
            <a:r>
              <a:rPr lang="en-US" sz="2800" dirty="0" smtClean="0"/>
              <a:t>Make </a:t>
            </a:r>
            <a:r>
              <a:rPr lang="en-US" sz="2800" dirty="0" err="1" smtClean="0"/>
              <a:t>Dr</a:t>
            </a:r>
            <a:r>
              <a:rPr lang="en-US" sz="2800" dirty="0" smtClean="0"/>
              <a:t> </a:t>
            </a:r>
            <a:r>
              <a:rPr lang="en-US" sz="2800" dirty="0" err="1" smtClean="0"/>
              <a:t>Gappy</a:t>
            </a:r>
            <a:r>
              <a:rPr lang="en-US" sz="2800" dirty="0" smtClean="0"/>
              <a:t> an “additional signer”</a:t>
            </a:r>
          </a:p>
          <a:p>
            <a:pPr lvl="1">
              <a:defRPr/>
            </a:pPr>
            <a:r>
              <a:rPr lang="en-US" sz="2800" dirty="0" smtClean="0"/>
              <a:t>Right-click your note</a:t>
            </a:r>
          </a:p>
          <a:p>
            <a:pPr lvl="1">
              <a:defRPr/>
            </a:pPr>
            <a:r>
              <a:rPr lang="en-US" sz="2800" dirty="0" smtClean="0"/>
              <a:t>Click “additional signer”</a:t>
            </a:r>
          </a:p>
          <a:p>
            <a:pPr lvl="1">
              <a:defRPr/>
            </a:pPr>
            <a:r>
              <a:rPr lang="en-US" sz="2800" dirty="0" smtClean="0"/>
              <a:t>Add name of </a:t>
            </a:r>
            <a:r>
              <a:rPr lang="en-US" sz="2800" dirty="0" err="1" smtClean="0"/>
              <a:t>Dr</a:t>
            </a:r>
            <a:r>
              <a:rPr lang="en-US" sz="2800" dirty="0" smtClean="0"/>
              <a:t> </a:t>
            </a:r>
            <a:r>
              <a:rPr lang="en-US" sz="2800" dirty="0" err="1" smtClean="0"/>
              <a:t>Gappy</a:t>
            </a:r>
            <a:r>
              <a:rPr lang="en-US" sz="2800" dirty="0" smtClean="0"/>
              <a:t> </a:t>
            </a:r>
          </a:p>
          <a:p>
            <a:pPr>
              <a:defRPr/>
            </a:pPr>
            <a:r>
              <a:rPr lang="en-US" sz="2800" dirty="0" err="1" smtClean="0"/>
              <a:t>Dr</a:t>
            </a:r>
            <a:r>
              <a:rPr lang="en-US" sz="2800" dirty="0" smtClean="0"/>
              <a:t> </a:t>
            </a:r>
            <a:r>
              <a:rPr lang="en-US" sz="2800" dirty="0" err="1" smtClean="0"/>
              <a:t>Gappy</a:t>
            </a:r>
            <a:r>
              <a:rPr lang="en-US" sz="2800" dirty="0" smtClean="0"/>
              <a:t> will respond to your note with an addendum</a:t>
            </a:r>
          </a:p>
          <a:p>
            <a:pPr marL="365125" lvl="1" indent="0">
              <a:buFont typeface="Wingdings" pitchFamily="2" charset="2"/>
              <a:buNone/>
              <a:defRPr/>
            </a:pPr>
            <a:endParaRPr lang="en-US" dirty="0" smtClean="0"/>
          </a:p>
          <a:p>
            <a:pPr marL="90487" indent="0">
              <a:buFont typeface="Wingdings 2" pitchFamily="18" charset="2"/>
              <a:buNone/>
              <a:defRPr/>
            </a:pPr>
            <a:endParaRPr lang="en-US" sz="2300" dirty="0"/>
          </a:p>
          <a:p>
            <a:pPr marL="90487" lvl="1" indent="0">
              <a:buClr>
                <a:schemeClr val="accent1"/>
              </a:buClr>
              <a:buFont typeface="Wingdings" pitchFamily="2" charset="2"/>
              <a:buNone/>
              <a:defRPr/>
            </a:pPr>
            <a:r>
              <a:rPr lang="en-US" sz="2300" b="1" dirty="0">
                <a:solidFill>
                  <a:srgbClr val="FF0000"/>
                </a:solidFill>
              </a:rPr>
              <a:t>NOTE: If you do not create “additional signers” – those individuals will NOT be alerted to read your </a:t>
            </a:r>
            <a:r>
              <a:rPr lang="en-US" sz="2300" b="1" dirty="0" smtClean="0">
                <a:solidFill>
                  <a:srgbClr val="FF0000"/>
                </a:solidFill>
              </a:rPr>
              <a:t>request</a:t>
            </a:r>
            <a:endParaRPr lang="en-US" sz="2300" b="1" dirty="0">
              <a:solidFill>
                <a:srgbClr val="FF0000"/>
              </a:solidFill>
            </a:endParaRPr>
          </a:p>
          <a:p>
            <a:pPr marL="90487" indent="0">
              <a:buFont typeface="Wingdings 2" pitchFamily="18" charset="2"/>
              <a:buNone/>
              <a:defRPr/>
            </a:pPr>
            <a:endParaRPr lang="en-US" dirty="0" smtClean="0"/>
          </a:p>
          <a:p>
            <a:pPr marL="44450" indent="0">
              <a:buFont typeface="Wingdings 2" pitchFamily="18" charset="2"/>
              <a:buNone/>
              <a:defRPr/>
            </a:pPr>
            <a:endParaRPr lang="en-US" dirty="0" smtClean="0"/>
          </a:p>
          <a:p>
            <a:pPr>
              <a:defRPr/>
            </a:pPr>
            <a:endParaRPr lang="en-US" dirty="0" smtClean="0"/>
          </a:p>
          <a:p>
            <a:pPr>
              <a:defRPr/>
            </a:pPr>
            <a:endParaRPr lang="en-US" dirty="0" smtClean="0"/>
          </a:p>
        </p:txBody>
      </p:sp>
      <p:sp>
        <p:nvSpPr>
          <p:cNvPr id="3" name="Title 2"/>
          <p:cNvSpPr>
            <a:spLocks noGrp="1"/>
          </p:cNvSpPr>
          <p:nvPr>
            <p:ph type="title"/>
          </p:nvPr>
        </p:nvSpPr>
        <p:spPr/>
        <p:txBody>
          <a:bodyPr/>
          <a:lstStyle/>
          <a:p>
            <a:pPr>
              <a:defRPr/>
            </a:pPr>
            <a:r>
              <a:rPr lang="en-US" dirty="0" smtClean="0"/>
              <a:t>No PCP assigned to </a:t>
            </a:r>
            <a:r>
              <a:rPr lang="en-US" dirty="0" err="1" smtClean="0"/>
              <a:t>Pt</a:t>
            </a:r>
            <a:endParaRPr lang="en-US" dirty="0"/>
          </a:p>
        </p:txBody>
      </p:sp>
      <p:sp>
        <p:nvSpPr>
          <p:cNvPr id="1167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B0402AC-F440-4C50-A7D2-686FD517F37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674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96231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a:buFont typeface="Wingdings 2" pitchFamily="18" charset="2"/>
              <a:buNone/>
              <a:defRPr/>
            </a:pPr>
            <a:endParaRPr lang="en-US" dirty="0" smtClean="0"/>
          </a:p>
          <a:p>
            <a:pPr>
              <a:defRPr/>
            </a:pPr>
            <a:endParaRPr lang="en-US" dirty="0" smtClean="0"/>
          </a:p>
          <a:p>
            <a:pPr>
              <a:defRPr/>
            </a:pPr>
            <a:endParaRPr lang="en-US" dirty="0" smtClean="0"/>
          </a:p>
        </p:txBody>
      </p:sp>
      <p:sp>
        <p:nvSpPr>
          <p:cNvPr id="3" name="Title 2"/>
          <p:cNvSpPr>
            <a:spLocks noGrp="1"/>
          </p:cNvSpPr>
          <p:nvPr>
            <p:ph type="title"/>
          </p:nvPr>
        </p:nvSpPr>
        <p:spPr/>
        <p:txBody>
          <a:bodyPr/>
          <a:lstStyle/>
          <a:p>
            <a:pPr>
              <a:defRPr/>
            </a:pPr>
            <a:r>
              <a:rPr lang="en-US" dirty="0" smtClean="0"/>
              <a:t>No PCP assigned to </a:t>
            </a:r>
            <a:r>
              <a:rPr lang="en-US" dirty="0" err="1" smtClean="0"/>
              <a:t>Pt</a:t>
            </a:r>
            <a:endParaRPr lang="en-US" dirty="0"/>
          </a:p>
        </p:txBody>
      </p:sp>
      <p:sp>
        <p:nvSpPr>
          <p:cNvPr id="1187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3F24221-BE48-4863-8AD5-29FCFABFD8BA}"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878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219200"/>
            <a:ext cx="14230945"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1975757"/>
            <a:ext cx="21336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23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800" dirty="0" smtClean="0"/>
              <a:t>Consent for Blood Products   </a:t>
            </a:r>
          </a:p>
          <a:p>
            <a:pPr marL="274320" eaLnBrk="1" fontAlgn="auto" hangingPunct="1">
              <a:spcAft>
                <a:spcPts val="0"/>
              </a:spcAft>
              <a:defRPr/>
            </a:pPr>
            <a:r>
              <a:rPr lang="en-US" sz="2800" dirty="0" smtClean="0"/>
              <a:t>Ordering Transfusion</a:t>
            </a:r>
          </a:p>
          <a:p>
            <a:pPr marL="548640" lvl="1" indent="-182880" eaLnBrk="1" fontAlgn="auto" hangingPunct="1">
              <a:spcAft>
                <a:spcPts val="0"/>
              </a:spcAft>
              <a:defRPr/>
            </a:pPr>
            <a:r>
              <a:rPr lang="en-US" sz="2800" dirty="0" smtClean="0"/>
              <a:t>2 orders are needed</a:t>
            </a:r>
          </a:p>
          <a:p>
            <a:pPr marL="822960" lvl="2" indent="-182880" eaLnBrk="1" fontAlgn="auto" hangingPunct="1">
              <a:spcAft>
                <a:spcPts val="0"/>
              </a:spcAft>
              <a:buClr>
                <a:schemeClr val="accent3"/>
              </a:buClr>
              <a:defRPr/>
            </a:pPr>
            <a:r>
              <a:rPr lang="en-US" sz="2800" dirty="0" smtClean="0"/>
              <a:t>Blood Bank</a:t>
            </a:r>
          </a:p>
          <a:p>
            <a:pPr marL="822960" lvl="2" indent="-182880" eaLnBrk="1" fontAlgn="auto" hangingPunct="1">
              <a:spcAft>
                <a:spcPts val="0"/>
              </a:spcAft>
              <a:buClr>
                <a:schemeClr val="accent3"/>
              </a:buClr>
              <a:defRPr/>
            </a:pPr>
            <a:r>
              <a:rPr lang="en-US" sz="2800" dirty="0" smtClean="0"/>
              <a:t>Text Order for Nursing</a:t>
            </a:r>
          </a:p>
          <a:p>
            <a:pPr marL="822960" lvl="2" indent="-182880" eaLnBrk="1" fontAlgn="auto" hangingPunct="1">
              <a:spcAft>
                <a:spcPts val="0"/>
              </a:spcAft>
              <a:buClr>
                <a:schemeClr val="accent3"/>
              </a:buClr>
              <a:defRPr/>
            </a:pPr>
            <a:endParaRPr lang="en-US" sz="28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Blood product transfusion</a:t>
            </a:r>
            <a:endParaRPr lang="en-US" dirty="0"/>
          </a:p>
        </p:txBody>
      </p:sp>
      <p:sp>
        <p:nvSpPr>
          <p:cNvPr id="829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88B97EC-FC17-4819-94F8-291E6DD5BB8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29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74320" eaLnBrk="1" fontAlgn="auto" hangingPunct="1">
              <a:spcAft>
                <a:spcPts val="0"/>
              </a:spcAft>
              <a:defRPr/>
            </a:pPr>
            <a:r>
              <a:rPr lang="en-US" sz="2800" dirty="0" smtClean="0"/>
              <a:t>DNR/ DNI </a:t>
            </a:r>
          </a:p>
          <a:p>
            <a:pPr marL="548640" lvl="1" indent="-182880" eaLnBrk="1" fontAlgn="auto" hangingPunct="1">
              <a:spcAft>
                <a:spcPts val="0"/>
              </a:spcAft>
              <a:defRPr/>
            </a:pPr>
            <a:r>
              <a:rPr lang="en-US" sz="2800" dirty="0" smtClean="0"/>
              <a:t>Text Order</a:t>
            </a:r>
          </a:p>
          <a:p>
            <a:pPr marL="548640" lvl="1" indent="-182880" eaLnBrk="1" fontAlgn="auto" hangingPunct="1">
              <a:spcAft>
                <a:spcPts val="0"/>
              </a:spcAft>
              <a:defRPr/>
            </a:pPr>
            <a:r>
              <a:rPr lang="en-US" sz="2800" dirty="0" smtClean="0"/>
              <a:t>DNR Progress Note</a:t>
            </a:r>
          </a:p>
          <a:p>
            <a:pPr marL="548640" lvl="1" indent="-182880" eaLnBrk="1" fontAlgn="auto" hangingPunct="1">
              <a:spcAft>
                <a:spcPts val="0"/>
              </a:spcAft>
              <a:defRPr/>
            </a:pPr>
            <a:r>
              <a:rPr lang="en-US" sz="2800" dirty="0" smtClean="0"/>
              <a:t>Never check futile treatment in the template</a:t>
            </a:r>
          </a:p>
          <a:p>
            <a:pPr marL="548640" lvl="1" indent="-182880" eaLnBrk="1" fontAlgn="auto" hangingPunct="1">
              <a:spcAft>
                <a:spcPts val="0"/>
              </a:spcAft>
              <a:defRPr/>
            </a:pPr>
            <a:r>
              <a:rPr lang="en-US" sz="2800" dirty="0" smtClean="0"/>
              <a:t>Only document in patient or </a:t>
            </a:r>
            <a:r>
              <a:rPr lang="en-US" sz="2800" dirty="0" err="1" smtClean="0"/>
              <a:t>surrigate</a:t>
            </a:r>
            <a:r>
              <a:rPr lang="en-US" sz="2800" dirty="0" smtClean="0"/>
              <a:t> discussion</a:t>
            </a:r>
          </a:p>
          <a:p>
            <a:pPr marL="548640" lvl="1" indent="-182880" eaLnBrk="1" fontAlgn="auto" hangingPunct="1">
              <a:spcAft>
                <a:spcPts val="0"/>
              </a:spcAft>
              <a:defRPr/>
            </a:pPr>
            <a:r>
              <a:rPr lang="en-US" sz="2800" dirty="0" smtClean="0"/>
              <a:t>Only attending can determine futile treatment</a:t>
            </a:r>
          </a:p>
          <a:p>
            <a:pPr marL="274320" eaLnBrk="1" fontAlgn="auto" hangingPunct="1">
              <a:spcAft>
                <a:spcPts val="0"/>
              </a:spcAft>
              <a:defRPr/>
            </a:pPr>
            <a:r>
              <a:rPr lang="en-US" sz="2800" dirty="0" smtClean="0"/>
              <a:t>Rescission of DNR / DNI</a:t>
            </a:r>
          </a:p>
          <a:p>
            <a:pPr marL="548640" lvl="1" indent="-182880" eaLnBrk="1" fontAlgn="auto" hangingPunct="1">
              <a:spcAft>
                <a:spcPts val="0"/>
              </a:spcAft>
              <a:defRPr/>
            </a:pPr>
            <a:r>
              <a:rPr lang="en-US" sz="2800" dirty="0" smtClean="0"/>
              <a:t>Text order</a:t>
            </a:r>
          </a:p>
          <a:p>
            <a:pPr marL="548640" lvl="1" indent="-182880" eaLnBrk="1" fontAlgn="auto" hangingPunct="1">
              <a:spcAft>
                <a:spcPts val="0"/>
              </a:spcAft>
              <a:defRPr/>
            </a:pPr>
            <a:r>
              <a:rPr lang="en-US" sz="2800" dirty="0" smtClean="0"/>
              <a:t>DNR Rescinded Progress Note</a:t>
            </a:r>
          </a:p>
        </p:txBody>
      </p:sp>
      <p:sp>
        <p:nvSpPr>
          <p:cNvPr id="3" name="Title 2"/>
          <p:cNvSpPr>
            <a:spLocks noGrp="1"/>
          </p:cNvSpPr>
          <p:nvPr>
            <p:ph type="title"/>
          </p:nvPr>
        </p:nvSpPr>
        <p:spPr/>
        <p:txBody>
          <a:bodyPr/>
          <a:lstStyle/>
          <a:p>
            <a:pPr eaLnBrk="1" fontAlgn="auto" hangingPunct="1">
              <a:spcAft>
                <a:spcPts val="0"/>
              </a:spcAft>
              <a:defRPr/>
            </a:pPr>
            <a:r>
              <a:rPr lang="en-US" dirty="0" smtClean="0"/>
              <a:t>Code status</a:t>
            </a:r>
            <a:endParaRPr lang="en-US" dirty="0"/>
          </a:p>
        </p:txBody>
      </p:sp>
      <p:sp>
        <p:nvSpPr>
          <p:cNvPr id="839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4C12420-54FD-4C43-9720-2831A4720E58}"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397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now have three RN care Coordinators to help you coordinating care;  One each  is assigned to red, green and yellow team and they split up patients on the blue team  Communicate with them daily, Care coordinators: Catherine Ramsey 62717; Miranda Raines 62707; Danita Johnson-Hall 62775</a:t>
            </a:r>
          </a:p>
        </p:txBody>
      </p:sp>
      <p:sp>
        <p:nvSpPr>
          <p:cNvPr id="3" name="Title 2"/>
          <p:cNvSpPr>
            <a:spLocks noGrp="1"/>
          </p:cNvSpPr>
          <p:nvPr>
            <p:ph type="title"/>
          </p:nvPr>
        </p:nvSpPr>
        <p:spPr/>
        <p:txBody>
          <a:bodyPr/>
          <a:lstStyle/>
          <a:p>
            <a:r>
              <a:rPr lang="en-US" dirty="0" smtClean="0"/>
              <a:t>Care Coordinators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60358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Code status</a:t>
            </a:r>
            <a:endParaRPr lang="en-US" dirty="0"/>
          </a:p>
        </p:txBody>
      </p:sp>
      <p:sp>
        <p:nvSpPr>
          <p:cNvPr id="849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94ADCC3-34CF-4AC1-AF08-C01370B843A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499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849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55738"/>
            <a:ext cx="8686800" cy="561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1752600"/>
            <a:ext cx="14478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eaLnBrk="1" fontAlgn="auto" hangingPunct="1">
              <a:spcAft>
                <a:spcPts val="0"/>
              </a:spcAft>
              <a:defRPr/>
            </a:pPr>
            <a:r>
              <a:rPr lang="en-US" dirty="0" smtClean="0"/>
              <a:t>Notes</a:t>
            </a:r>
          </a:p>
          <a:p>
            <a:pPr marL="548958" lvl="1" eaLnBrk="1" fontAlgn="auto" hangingPunct="1">
              <a:spcAft>
                <a:spcPts val="0"/>
              </a:spcAft>
              <a:defRPr/>
            </a:pPr>
            <a:r>
              <a:rPr lang="en-US" dirty="0" smtClean="0"/>
              <a:t>Regroup  notes</a:t>
            </a:r>
          </a:p>
          <a:p>
            <a:pPr marL="823595" lvl="2" eaLnBrk="1" fontAlgn="auto" hangingPunct="1">
              <a:spcAft>
                <a:spcPts val="0"/>
              </a:spcAft>
              <a:defRPr/>
            </a:pPr>
            <a:r>
              <a:rPr lang="en-US" dirty="0" smtClean="0"/>
              <a:t>Default is ordered to visit date</a:t>
            </a:r>
          </a:p>
          <a:p>
            <a:pPr marL="823595" lvl="2" eaLnBrk="1" fontAlgn="auto" hangingPunct="1">
              <a:spcAft>
                <a:spcPts val="0"/>
              </a:spcAft>
              <a:defRPr/>
            </a:pPr>
            <a:r>
              <a:rPr lang="en-US" dirty="0" smtClean="0"/>
              <a:t>Can regroup using </a:t>
            </a:r>
            <a:r>
              <a:rPr lang="en-US" b="1" dirty="0" smtClean="0"/>
              <a:t>“Custom View” </a:t>
            </a:r>
            <a:r>
              <a:rPr lang="en-US" dirty="0" smtClean="0"/>
              <a:t>according to:</a:t>
            </a:r>
          </a:p>
          <a:p>
            <a:pPr marL="1098233" lvl="3" eaLnBrk="1" fontAlgn="auto" hangingPunct="1">
              <a:spcAft>
                <a:spcPts val="0"/>
              </a:spcAft>
              <a:defRPr/>
            </a:pPr>
            <a:r>
              <a:rPr lang="en-US" b="1" dirty="0" smtClean="0"/>
              <a:t>Title</a:t>
            </a:r>
          </a:p>
          <a:p>
            <a:pPr marL="1098233" lvl="3" eaLnBrk="1" fontAlgn="auto" hangingPunct="1">
              <a:spcAft>
                <a:spcPts val="0"/>
              </a:spcAft>
              <a:defRPr/>
            </a:pPr>
            <a:r>
              <a:rPr lang="en-US" b="1" dirty="0" smtClean="0"/>
              <a:t>Location</a:t>
            </a:r>
          </a:p>
          <a:p>
            <a:pPr marL="1098233" lvl="3" eaLnBrk="1" fontAlgn="auto" hangingPunct="1">
              <a:spcAft>
                <a:spcPts val="0"/>
              </a:spcAft>
              <a:defRPr/>
            </a:pPr>
            <a:r>
              <a:rPr lang="en-US" b="1" dirty="0" smtClean="0"/>
              <a:t>Author</a:t>
            </a:r>
          </a:p>
          <a:p>
            <a:pPr marL="274320" eaLnBrk="1" fontAlgn="auto" hangingPunct="1">
              <a:spcAft>
                <a:spcPts val="0"/>
              </a:spcAft>
              <a:defRPr/>
            </a:pPr>
            <a:r>
              <a:rPr lang="en-US" dirty="0" smtClean="0"/>
              <a:t>Vista Imaging</a:t>
            </a:r>
          </a:p>
          <a:p>
            <a:pPr marL="548958" lvl="1" eaLnBrk="1" fontAlgn="auto" hangingPunct="1">
              <a:spcAft>
                <a:spcPts val="0"/>
              </a:spcAft>
              <a:defRPr/>
            </a:pPr>
            <a:r>
              <a:rPr lang="en-US" dirty="0" smtClean="0"/>
              <a:t>View EKGs</a:t>
            </a:r>
          </a:p>
          <a:p>
            <a:pPr marL="548958" lvl="1" eaLnBrk="1" fontAlgn="auto" hangingPunct="1">
              <a:spcAft>
                <a:spcPts val="0"/>
              </a:spcAft>
              <a:defRPr/>
            </a:pPr>
            <a:r>
              <a:rPr lang="en-US" dirty="0" smtClean="0"/>
              <a:t>View scanned documents  </a:t>
            </a:r>
          </a:p>
          <a:p>
            <a:pPr marL="823595" lvl="2" eaLnBrk="1" fontAlgn="auto" hangingPunct="1">
              <a:spcAft>
                <a:spcPts val="0"/>
              </a:spcAft>
              <a:defRPr/>
            </a:pPr>
            <a:r>
              <a:rPr lang="en-US" dirty="0" err="1" smtClean="0"/>
              <a:t>Echos</a:t>
            </a:r>
            <a:endParaRPr lang="en-US" dirty="0" smtClean="0"/>
          </a:p>
          <a:p>
            <a:pPr marL="823595" lvl="2" eaLnBrk="1" fontAlgn="auto" hangingPunct="1">
              <a:spcAft>
                <a:spcPts val="0"/>
              </a:spcAft>
              <a:defRPr/>
            </a:pPr>
            <a:r>
              <a:rPr lang="en-US" dirty="0" smtClean="0"/>
              <a:t>PFTs</a:t>
            </a:r>
          </a:p>
          <a:p>
            <a:pPr marL="823595" lvl="2" eaLnBrk="1" fontAlgn="auto" hangingPunct="1">
              <a:spcAft>
                <a:spcPts val="0"/>
              </a:spcAft>
              <a:defRPr/>
            </a:pPr>
            <a:r>
              <a:rPr lang="en-US" dirty="0" smtClean="0"/>
              <a:t>Doppler studies</a:t>
            </a:r>
          </a:p>
          <a:p>
            <a:pPr marL="274320" eaLnBrk="1" fontAlgn="auto" hangingPunct="1">
              <a:spcAft>
                <a:spcPts val="0"/>
              </a:spcAft>
              <a:defRPr/>
            </a:pPr>
            <a:r>
              <a:rPr lang="en-US" dirty="0" smtClean="0"/>
              <a:t>Labs</a:t>
            </a:r>
          </a:p>
          <a:p>
            <a:pPr marL="548958" lvl="1" eaLnBrk="1" fontAlgn="auto" hangingPunct="1">
              <a:spcAft>
                <a:spcPts val="0"/>
              </a:spcAft>
              <a:defRPr/>
            </a:pPr>
            <a:r>
              <a:rPr lang="en-US" dirty="0" smtClean="0"/>
              <a:t>Worksheet – to search specific lab results</a:t>
            </a:r>
          </a:p>
          <a:p>
            <a:pPr marL="274320" eaLnBrk="1" fontAlgn="auto" hangingPunct="1">
              <a:spcAft>
                <a:spcPts val="0"/>
              </a:spcAft>
              <a:defRPr/>
            </a:pPr>
            <a:r>
              <a:rPr lang="en-US" dirty="0" smtClean="0"/>
              <a:t>Medication</a:t>
            </a:r>
          </a:p>
          <a:p>
            <a:pPr marL="548958" lvl="1" eaLnBrk="1" fontAlgn="auto" hangingPunct="1">
              <a:spcAft>
                <a:spcPts val="0"/>
              </a:spcAft>
              <a:defRPr/>
            </a:pPr>
            <a:r>
              <a:rPr lang="en-US" dirty="0" smtClean="0"/>
              <a:t>Right-click Med &gt; Administration History</a:t>
            </a:r>
          </a:p>
          <a:p>
            <a:pPr marL="548958" lvl="1" eaLnBrk="1" fontAlgn="auto" hangingPunct="1">
              <a:spcAft>
                <a:spcPts val="0"/>
              </a:spcAft>
              <a:defRPr/>
            </a:pPr>
            <a:endParaRPr lang="en-US" dirty="0" smtClean="0"/>
          </a:p>
          <a:p>
            <a:pPr marL="274320" eaLnBrk="1" fontAlgn="auto" hangingPunct="1">
              <a:spcAft>
                <a:spcPts val="0"/>
              </a:spcAft>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CPRS</a:t>
            </a:r>
            <a:endParaRPr lang="en-US" dirty="0"/>
          </a:p>
        </p:txBody>
      </p:sp>
      <p:sp>
        <p:nvSpPr>
          <p:cNvPr id="870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5D9FC41-3338-4EBA-9EA7-EA57B58E82F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704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002" indent="-182880" eaLnBrk="1" fontAlgn="auto" hangingPunct="1">
              <a:spcAft>
                <a:spcPts val="0"/>
              </a:spcAft>
              <a:defRPr/>
            </a:pPr>
            <a:r>
              <a:rPr lang="en-US" sz="2200" dirty="0" smtClean="0"/>
              <a:t>Highlight note to be deleted  </a:t>
            </a:r>
          </a:p>
          <a:p>
            <a:pPr marL="274002" indent="-182880" eaLnBrk="1" fontAlgn="auto" hangingPunct="1">
              <a:spcAft>
                <a:spcPts val="0"/>
              </a:spcAft>
              <a:defRPr/>
            </a:pPr>
            <a:r>
              <a:rPr lang="en-US" sz="2200" dirty="0" smtClean="0"/>
              <a:t> TOOLS &gt; FEEDBACK &gt; “head” icon</a:t>
            </a:r>
          </a:p>
          <a:p>
            <a:pPr marL="548640" lvl="1" indent="-182880" eaLnBrk="1" fontAlgn="auto" hangingPunct="1">
              <a:spcAft>
                <a:spcPts val="0"/>
              </a:spcAft>
              <a:defRPr/>
            </a:pPr>
            <a:r>
              <a:rPr lang="en-US" sz="2200" dirty="0" smtClean="0"/>
              <a:t>Type instructions to delete note saved in error</a:t>
            </a:r>
          </a:p>
          <a:p>
            <a:pPr marL="548640" lvl="1" indent="-182880" eaLnBrk="1" fontAlgn="auto" hangingPunct="1">
              <a:spcAft>
                <a:spcPts val="0"/>
              </a:spcAft>
              <a:defRPr/>
            </a:pPr>
            <a:r>
              <a:rPr lang="en-US" sz="2200" dirty="0" smtClean="0"/>
              <a:t>COPY/ PASTE demographic information about the note (Pt name, date, time of note, Note title, Note Author). </a:t>
            </a:r>
          </a:p>
          <a:p>
            <a:pPr marL="274002" indent="-182880" eaLnBrk="1" fontAlgn="auto" hangingPunct="1">
              <a:spcAft>
                <a:spcPts val="0"/>
              </a:spcAft>
              <a:defRPr/>
            </a:pPr>
            <a:r>
              <a:rPr lang="en-US" sz="2200" dirty="0" smtClean="0"/>
              <a:t>SEND FEEDBACK </a:t>
            </a:r>
          </a:p>
          <a:p>
            <a:pPr marL="548640" lvl="1" indent="-182880" eaLnBrk="1" fontAlgn="auto" hangingPunct="1">
              <a:spcAft>
                <a:spcPts val="0"/>
              </a:spcAft>
              <a:defRPr/>
            </a:pPr>
            <a:r>
              <a:rPr lang="en-US" sz="2200" dirty="0" smtClean="0"/>
              <a:t>This creates an EMAIL in VISTA to Clinical Informatics to have note deleted</a:t>
            </a:r>
            <a:endParaRPr lang="en-US" sz="2000" dirty="0" smtClean="0"/>
          </a:p>
          <a:p>
            <a:pPr marL="274002" indent="-182880" eaLnBrk="1" fontAlgn="auto" hangingPunct="1">
              <a:spcAft>
                <a:spcPts val="0"/>
              </a:spcAft>
              <a:defRPr/>
            </a:pPr>
            <a:r>
              <a:rPr lang="en-US" sz="2200" dirty="0" smtClean="0"/>
              <a:t>Attach an addendum to note asking readers to disregard note</a:t>
            </a:r>
          </a:p>
          <a:p>
            <a:pPr marL="274002" indent="-182880" eaLnBrk="1" fontAlgn="auto" hangingPunct="1">
              <a:spcAft>
                <a:spcPts val="0"/>
              </a:spcAft>
              <a:defRPr/>
            </a:pPr>
            <a:r>
              <a:rPr lang="en-US" sz="2200" dirty="0" smtClean="0"/>
              <a:t>If needs to be deleted immediately; call Debra Friend (during working hours weekdays; 64559</a:t>
            </a:r>
            <a:endParaRPr lang="en-US" sz="22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Deleting a CPRS Note</a:t>
            </a:r>
            <a:endParaRPr lang="en-US" dirty="0"/>
          </a:p>
        </p:txBody>
      </p:sp>
      <p:sp>
        <p:nvSpPr>
          <p:cNvPr id="880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0DB0610-A8AF-4EF5-A36E-35911BEDA908}"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806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Serves as Patient Discharge Instructions</a:t>
            </a:r>
          </a:p>
          <a:p>
            <a:pPr marL="274320" eaLnBrk="1" fontAlgn="auto" hangingPunct="1">
              <a:spcAft>
                <a:spcPts val="0"/>
              </a:spcAft>
              <a:defRPr/>
            </a:pPr>
            <a:r>
              <a:rPr lang="en-US" sz="2400" dirty="0" smtClean="0"/>
              <a:t>Make instructions easy for pt to read and understand</a:t>
            </a:r>
          </a:p>
          <a:p>
            <a:pPr marL="548640" lvl="1" indent="-182880" eaLnBrk="1" fontAlgn="auto" hangingPunct="1">
              <a:spcAft>
                <a:spcPts val="0"/>
              </a:spcAft>
              <a:defRPr/>
            </a:pPr>
            <a:r>
              <a:rPr lang="en-US" sz="2400" dirty="0" smtClean="0"/>
              <a:t>No abbreviations</a:t>
            </a:r>
          </a:p>
          <a:p>
            <a:pPr marL="548640" lvl="1" indent="-182880" eaLnBrk="1" fontAlgn="auto" hangingPunct="1">
              <a:spcAft>
                <a:spcPts val="0"/>
              </a:spcAft>
              <a:defRPr/>
            </a:pPr>
            <a:r>
              <a:rPr lang="en-US" sz="2400" dirty="0"/>
              <a:t>W</a:t>
            </a:r>
            <a:r>
              <a:rPr lang="en-US" sz="2400" dirty="0" smtClean="0"/>
              <a:t>rite in information beyond what is offered in the template   (i.e. dressing changes, tube care)</a:t>
            </a:r>
          </a:p>
          <a:p>
            <a:pPr marL="548640" lvl="1" indent="-182880" eaLnBrk="1" fontAlgn="auto" hangingPunct="1">
              <a:spcAft>
                <a:spcPts val="0"/>
              </a:spcAft>
              <a:defRPr/>
            </a:pPr>
            <a:r>
              <a:rPr lang="en-US" sz="2400" dirty="0" smtClean="0"/>
              <a:t>Please do medication </a:t>
            </a:r>
            <a:r>
              <a:rPr lang="en-US" sz="2400" dirty="0" err="1" smtClean="0"/>
              <a:t>reconcillation</a:t>
            </a:r>
            <a:r>
              <a:rPr lang="en-US" sz="2400" dirty="0" smtClean="0"/>
              <a:t> : </a:t>
            </a:r>
            <a:r>
              <a:rPr lang="en-US" sz="2400" dirty="0" err="1" smtClean="0"/>
              <a:t>cprs</a:t>
            </a:r>
            <a:r>
              <a:rPr lang="en-US" sz="2400" dirty="0" smtClean="0"/>
              <a:t>  tools</a:t>
            </a:r>
          </a:p>
          <a:p>
            <a:pPr marL="548640" lvl="1" indent="-182880" eaLnBrk="1" fontAlgn="auto" hangingPunct="1">
              <a:spcAft>
                <a:spcPts val="0"/>
              </a:spcAft>
              <a:defRPr/>
            </a:pPr>
            <a:r>
              <a:rPr lang="en-US" sz="2400" dirty="0" smtClean="0"/>
              <a:t>Clinical applications before you do  discharge note;  cut the auto-populated medications and paste your medication </a:t>
            </a:r>
            <a:r>
              <a:rPr lang="en-US" sz="2400" dirty="0" err="1" smtClean="0"/>
              <a:t>reconcillations</a:t>
            </a:r>
            <a:r>
              <a:rPr lang="en-US" sz="2400" dirty="0" smtClean="0"/>
              <a:t> (also paste on d/c summary. </a:t>
            </a:r>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note</a:t>
            </a:r>
            <a:endParaRPr lang="en-US" dirty="0"/>
          </a:p>
        </p:txBody>
      </p:sp>
      <p:sp>
        <p:nvSpPr>
          <p:cNvPr id="890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2C8E3F9-3C59-4865-94F6-FE1A9A647DC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8909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400" dirty="0"/>
              <a:t>One D/C NOTE per </a:t>
            </a:r>
            <a:r>
              <a:rPr lang="en-US" sz="2400" dirty="0" smtClean="0"/>
              <a:t>hospitalization</a:t>
            </a:r>
          </a:p>
          <a:p>
            <a:pPr marL="548958" lvl="1" eaLnBrk="1" fontAlgn="auto" hangingPunct="1">
              <a:spcAft>
                <a:spcPts val="0"/>
              </a:spcAft>
              <a:defRPr/>
            </a:pPr>
            <a:r>
              <a:rPr lang="en-US" sz="2400" i="1" dirty="0" smtClean="0"/>
              <a:t>What if?</a:t>
            </a:r>
            <a:endParaRPr lang="en-US" sz="2400" i="1" dirty="0"/>
          </a:p>
          <a:p>
            <a:pPr marL="823277" lvl="2" indent="-182880" eaLnBrk="1" fontAlgn="auto" hangingPunct="1">
              <a:spcAft>
                <a:spcPts val="0"/>
              </a:spcAft>
              <a:defRPr/>
            </a:pPr>
            <a:r>
              <a:rPr lang="en-US" sz="2400" dirty="0" smtClean="0"/>
              <a:t>Note </a:t>
            </a:r>
            <a:r>
              <a:rPr lang="en-US" sz="2400" dirty="0"/>
              <a:t>is signed and there are changes: </a:t>
            </a:r>
            <a:r>
              <a:rPr lang="en-US" sz="2400" dirty="0" smtClean="0"/>
              <a:t>  </a:t>
            </a:r>
            <a:r>
              <a:rPr lang="en-US" sz="2400" b="1" i="1" dirty="0" smtClean="0"/>
              <a:t>Addendum </a:t>
            </a:r>
            <a:r>
              <a:rPr lang="en-US" sz="2400" b="1" i="1" dirty="0"/>
              <a:t>the note</a:t>
            </a:r>
          </a:p>
          <a:p>
            <a:pPr marL="823277" lvl="2" indent="-182880" eaLnBrk="1" fontAlgn="auto" hangingPunct="1">
              <a:spcAft>
                <a:spcPts val="0"/>
              </a:spcAft>
              <a:defRPr/>
            </a:pPr>
            <a:r>
              <a:rPr lang="en-US" sz="2400" dirty="0"/>
              <a:t>Pt discharged on a different day from date on note: </a:t>
            </a:r>
            <a:r>
              <a:rPr lang="en-US" sz="2400" b="1" i="1" dirty="0"/>
              <a:t>Addendum the note with correct discharge </a:t>
            </a:r>
            <a:r>
              <a:rPr lang="en-US" sz="2400" b="1" i="1" dirty="0" smtClean="0"/>
              <a:t>date</a:t>
            </a:r>
          </a:p>
          <a:p>
            <a:pPr marL="274320" eaLnBrk="1" fontAlgn="auto" hangingPunct="1">
              <a:spcAft>
                <a:spcPts val="0"/>
              </a:spcAft>
              <a:defRPr/>
            </a:pPr>
            <a:r>
              <a:rPr lang="en-US" sz="2400" dirty="0" smtClean="0"/>
              <a:t>Diagnoses on the Discharge Note must mirror the diagnoses documented on the Discharge Summary</a:t>
            </a:r>
          </a:p>
          <a:p>
            <a:pPr marL="274320" eaLnBrk="1" fontAlgn="auto" hangingPunct="1">
              <a:spcAft>
                <a:spcPts val="0"/>
              </a:spcAft>
              <a:defRPr/>
            </a:pP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note</a:t>
            </a:r>
            <a:endParaRPr lang="en-US" dirty="0"/>
          </a:p>
        </p:txBody>
      </p:sp>
      <p:sp>
        <p:nvSpPr>
          <p:cNvPr id="952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4BD7B1F-16BC-4728-9D5E-E597186F7D4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a:t>Nurses CANNOT discharge a p</a:t>
            </a:r>
            <a:r>
              <a:rPr lang="en-US" sz="2400" dirty="0" smtClean="0"/>
              <a:t>t </a:t>
            </a:r>
            <a:r>
              <a:rPr lang="en-US" sz="2400" dirty="0"/>
              <a:t>without the </a:t>
            </a:r>
            <a:r>
              <a:rPr lang="en-US" sz="2400" dirty="0" smtClean="0"/>
              <a:t>Discharge </a:t>
            </a:r>
            <a:r>
              <a:rPr lang="en-US" sz="2400" dirty="0"/>
              <a:t>Note</a:t>
            </a:r>
          </a:p>
          <a:p>
            <a:pPr marL="274320" eaLnBrk="1" fontAlgn="auto" hangingPunct="1">
              <a:spcAft>
                <a:spcPts val="0"/>
              </a:spcAft>
              <a:defRPr/>
            </a:pPr>
            <a:r>
              <a:rPr lang="en-US" sz="2400" dirty="0" smtClean="0"/>
              <a:t>Print copy and give to Discharging Nurse</a:t>
            </a:r>
          </a:p>
          <a:p>
            <a:pPr marL="274320" eaLnBrk="1" fontAlgn="auto" hangingPunct="1">
              <a:spcAft>
                <a:spcPts val="0"/>
              </a:spcAft>
              <a:defRPr/>
            </a:pPr>
            <a:r>
              <a:rPr lang="en-US" sz="2400" dirty="0" smtClean="0"/>
              <a:t>Add the Primary Care Provider as an additional signer (communicates disposition to the PCP)</a:t>
            </a:r>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note</a:t>
            </a:r>
            <a:endParaRPr lang="en-US" dirty="0"/>
          </a:p>
        </p:txBody>
      </p:sp>
      <p:sp>
        <p:nvSpPr>
          <p:cNvPr id="962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A8F3C36-E14D-4AAC-9C8F-4EA9E1E1824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407400" cy="4406900"/>
          </a:xfrm>
        </p:spPr>
        <p:txBody>
          <a:bodyPr>
            <a:normAutofit lnSpcReduction="10000"/>
          </a:bodyPr>
          <a:lstStyle/>
          <a:p>
            <a:pPr marL="274320" eaLnBrk="1" fontAlgn="auto" hangingPunct="1">
              <a:spcAft>
                <a:spcPts val="0"/>
              </a:spcAft>
              <a:defRPr/>
            </a:pPr>
            <a:r>
              <a:rPr lang="en-US" sz="2400" dirty="0" smtClean="0"/>
              <a:t>Referral process used to request services such as</a:t>
            </a:r>
          </a:p>
          <a:p>
            <a:pPr marL="548640" lvl="1" indent="-182880" eaLnBrk="1" fontAlgn="auto" hangingPunct="1">
              <a:spcAft>
                <a:spcPts val="0"/>
              </a:spcAft>
              <a:defRPr/>
            </a:pPr>
            <a:r>
              <a:rPr lang="en-US" sz="2400" dirty="0" smtClean="0"/>
              <a:t>Home Care</a:t>
            </a:r>
          </a:p>
          <a:p>
            <a:pPr marL="548640" lvl="1" indent="-182880" eaLnBrk="1" fontAlgn="auto" hangingPunct="1">
              <a:spcAft>
                <a:spcPts val="0"/>
              </a:spcAft>
              <a:defRPr/>
            </a:pPr>
            <a:r>
              <a:rPr lang="en-US" sz="2400" dirty="0" smtClean="0"/>
              <a:t>Home IV Infusion</a:t>
            </a:r>
          </a:p>
          <a:p>
            <a:pPr marL="548640" lvl="1" indent="-182880" eaLnBrk="1" fontAlgn="auto" hangingPunct="1">
              <a:spcAft>
                <a:spcPts val="0"/>
              </a:spcAft>
              <a:defRPr/>
            </a:pPr>
            <a:r>
              <a:rPr lang="en-US" sz="2400" dirty="0" smtClean="0"/>
              <a:t>Home Based Primary Care</a:t>
            </a:r>
          </a:p>
          <a:p>
            <a:pPr marL="548640" lvl="1" indent="-182880" eaLnBrk="1" fontAlgn="auto" hangingPunct="1">
              <a:spcAft>
                <a:spcPts val="0"/>
              </a:spcAft>
              <a:defRPr/>
            </a:pPr>
            <a:r>
              <a:rPr lang="en-US" sz="2400" dirty="0" smtClean="0"/>
              <a:t>Subacute Rehab</a:t>
            </a:r>
          </a:p>
          <a:p>
            <a:pPr marL="548640" lvl="1" indent="-182880" eaLnBrk="1" fontAlgn="auto" hangingPunct="1">
              <a:spcAft>
                <a:spcPts val="0"/>
              </a:spcAft>
              <a:defRPr/>
            </a:pPr>
            <a:r>
              <a:rPr lang="en-US" sz="2400" dirty="0" smtClean="0"/>
              <a:t>Skilled Nursing</a:t>
            </a:r>
          </a:p>
          <a:p>
            <a:pPr marL="548640" lvl="1" indent="-182880" eaLnBrk="1" fontAlgn="auto" hangingPunct="1">
              <a:spcAft>
                <a:spcPts val="0"/>
              </a:spcAft>
              <a:defRPr/>
            </a:pPr>
            <a:r>
              <a:rPr lang="en-US" sz="2400" dirty="0" smtClean="0"/>
              <a:t>Nursing Home Placement</a:t>
            </a:r>
          </a:p>
          <a:p>
            <a:pPr marL="548640" lvl="1" indent="-182880" eaLnBrk="1" fontAlgn="auto" hangingPunct="1">
              <a:spcAft>
                <a:spcPts val="0"/>
              </a:spcAft>
              <a:defRPr/>
            </a:pPr>
            <a:r>
              <a:rPr lang="en-US" sz="2400" dirty="0" smtClean="0"/>
              <a:t>Hospice</a:t>
            </a:r>
          </a:p>
          <a:p>
            <a:pPr marL="548640" lvl="1" indent="-182880" eaLnBrk="1" fontAlgn="auto" hangingPunct="1">
              <a:spcAft>
                <a:spcPts val="0"/>
              </a:spcAft>
              <a:defRPr/>
            </a:pPr>
            <a:r>
              <a:rPr lang="en-US" sz="2400" dirty="0" smtClean="0"/>
              <a:t>Respite Care</a:t>
            </a:r>
          </a:p>
          <a:p>
            <a:pPr marL="548640" lvl="1" indent="-182880" eaLnBrk="1" fontAlgn="auto" hangingPunct="1">
              <a:spcAft>
                <a:spcPts val="0"/>
              </a:spcAft>
              <a:defRPr/>
            </a:pPr>
            <a:r>
              <a:rPr lang="en-US" sz="2400" dirty="0" smtClean="0"/>
              <a:t>Care coordinators should be a big help with these</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planning: gec Referrals</a:t>
            </a:r>
            <a:endParaRPr lang="en-US" dirty="0"/>
          </a:p>
        </p:txBody>
      </p:sp>
      <p:sp>
        <p:nvSpPr>
          <p:cNvPr id="972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4D06E00-FA63-4588-B58C-25A0A4681DDA}"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Geriatric Extended Care Referral</a:t>
            </a:r>
          </a:p>
          <a:p>
            <a:pPr marL="274320" eaLnBrk="1" fontAlgn="auto" hangingPunct="1">
              <a:spcAft>
                <a:spcPts val="0"/>
              </a:spcAft>
              <a:defRPr/>
            </a:pPr>
            <a:r>
              <a:rPr lang="en-US" dirty="0" smtClean="0"/>
              <a:t>Referral Process used to request services</a:t>
            </a:r>
          </a:p>
          <a:p>
            <a:pPr marL="274320" eaLnBrk="1" fontAlgn="auto" hangingPunct="1">
              <a:spcAft>
                <a:spcPts val="0"/>
              </a:spcAft>
              <a:defRPr/>
            </a:pPr>
            <a:r>
              <a:rPr lang="en-US" dirty="0" smtClean="0"/>
              <a:t>CONSULT &gt; NEW CONSULT &gt; </a:t>
            </a:r>
            <a:r>
              <a:rPr lang="en-US" b="1" dirty="0" smtClean="0"/>
              <a:t>GEC INPT E-CONSULT      </a:t>
            </a:r>
            <a:r>
              <a:rPr lang="en-US" dirty="0" smtClean="0"/>
              <a:t>(or)</a:t>
            </a:r>
          </a:p>
          <a:p>
            <a:pPr marL="45720" indent="0" eaLnBrk="1" fontAlgn="auto" hangingPunct="1">
              <a:spcAft>
                <a:spcPts val="0"/>
              </a:spcAft>
              <a:buFont typeface="Wingdings 2" pitchFamily="18" charset="2"/>
              <a:buNone/>
              <a:defRPr/>
            </a:pPr>
            <a:r>
              <a:rPr lang="en-US" dirty="0" smtClean="0"/>
              <a:t>   CONSULT &gt; NEW CONSULT &gt; </a:t>
            </a:r>
            <a:r>
              <a:rPr lang="en-US" b="1" dirty="0" smtClean="0"/>
              <a:t>HBPC   REFERRAL</a:t>
            </a:r>
          </a:p>
          <a:p>
            <a:pPr marL="45720" indent="0" eaLnBrk="1" fontAlgn="auto" hangingPunct="1">
              <a:spcAft>
                <a:spcPts val="0"/>
              </a:spcAft>
              <a:buFont typeface="Wingdings 2" pitchFamily="18" charset="2"/>
              <a:buNone/>
              <a:defRPr/>
            </a:pPr>
            <a:r>
              <a:rPr lang="en-US" dirty="0"/>
              <a:t> </a:t>
            </a:r>
            <a:r>
              <a:rPr lang="en-US" dirty="0" smtClean="0"/>
              <a:t>   Complete Template as appropriate</a:t>
            </a:r>
          </a:p>
          <a:p>
            <a:pPr marL="388620" indent="-342900" eaLnBrk="1" fontAlgn="auto" hangingPunct="1">
              <a:spcAft>
                <a:spcPts val="0"/>
              </a:spcAft>
              <a:defRPr/>
            </a:pPr>
            <a:r>
              <a:rPr lang="en-US" dirty="0"/>
              <a:t>Some programs require some other action like placing a NON VA CARE CONSULT or Social Work Consult, the template will direct you </a:t>
            </a:r>
            <a:r>
              <a:rPr lang="en-US" dirty="0" smtClean="0"/>
              <a:t>accordingly</a:t>
            </a:r>
          </a:p>
          <a:p>
            <a:pPr marL="274320" eaLnBrk="1" fontAlgn="auto" hangingPunct="1">
              <a:spcAft>
                <a:spcPts val="0"/>
              </a:spcAft>
              <a:defRPr/>
            </a:pPr>
            <a:r>
              <a:rPr lang="en-US" dirty="0" smtClean="0"/>
              <a:t>Screening committee meets each morning M-F to discuss referrals for approval</a:t>
            </a:r>
          </a:p>
          <a:p>
            <a:pPr marL="274320" eaLnBrk="1" fontAlgn="auto" hangingPunct="1">
              <a:spcAft>
                <a:spcPts val="0"/>
              </a:spcAft>
              <a:defRPr/>
            </a:pPr>
            <a:r>
              <a:rPr lang="en-US" dirty="0" smtClean="0"/>
              <a:t>Look for Consult Response notes around mid-morning for response of the committee </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a:t>
            </a:r>
            <a:r>
              <a:rPr lang="en-US" dirty="0"/>
              <a:t>planning: gec Referrals</a:t>
            </a:r>
          </a:p>
        </p:txBody>
      </p:sp>
      <p:sp>
        <p:nvSpPr>
          <p:cNvPr id="1065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C47219E9-5478-4145-82AA-BEBCA5F1AF5F}"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0650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5062537"/>
          </a:xfrm>
        </p:spPr>
        <p:txBody>
          <a:bodyPr>
            <a:normAutofit/>
          </a:bodyPr>
          <a:lstStyle/>
          <a:p>
            <a:pPr marL="274320" eaLnBrk="1" fontAlgn="auto" hangingPunct="1">
              <a:spcAft>
                <a:spcPts val="0"/>
              </a:spcAft>
              <a:defRPr/>
            </a:pPr>
            <a:r>
              <a:rPr lang="en-US" sz="2200" b="1" dirty="0" smtClean="0"/>
              <a:t>HBPC (Home Based Primary Care) Referrals</a:t>
            </a:r>
            <a:endParaRPr lang="en-US" sz="2200" dirty="0" smtClean="0"/>
          </a:p>
          <a:p>
            <a:pPr marL="548958" lvl="1" eaLnBrk="1" fontAlgn="auto" hangingPunct="1">
              <a:spcAft>
                <a:spcPts val="0"/>
              </a:spcAft>
              <a:defRPr/>
            </a:pPr>
            <a:r>
              <a:rPr lang="en-US" sz="2200" dirty="0" smtClean="0"/>
              <a:t>Community Skilled Home Care</a:t>
            </a:r>
          </a:p>
          <a:p>
            <a:pPr marL="823595" lvl="2" eaLnBrk="1" fontAlgn="auto" hangingPunct="1">
              <a:spcAft>
                <a:spcPts val="0"/>
              </a:spcAft>
              <a:defRPr/>
            </a:pPr>
            <a:r>
              <a:rPr lang="en-US" sz="2200" dirty="0" smtClean="0"/>
              <a:t>Medication Management, </a:t>
            </a:r>
          </a:p>
          <a:p>
            <a:pPr marL="823595" lvl="2" eaLnBrk="1" fontAlgn="auto" hangingPunct="1">
              <a:spcAft>
                <a:spcPts val="0"/>
              </a:spcAft>
              <a:defRPr/>
            </a:pPr>
            <a:r>
              <a:rPr lang="en-US" sz="2200" dirty="0" smtClean="0"/>
              <a:t>Vital Sign </a:t>
            </a:r>
            <a:r>
              <a:rPr lang="en-US" sz="2200" dirty="0"/>
              <a:t>Management, </a:t>
            </a:r>
            <a:endParaRPr lang="en-US" sz="2200" dirty="0" smtClean="0"/>
          </a:p>
          <a:p>
            <a:pPr marL="823595" lvl="2" eaLnBrk="1" fontAlgn="auto" hangingPunct="1">
              <a:spcAft>
                <a:spcPts val="0"/>
              </a:spcAft>
              <a:defRPr/>
            </a:pPr>
            <a:r>
              <a:rPr lang="en-US" sz="2200" dirty="0" smtClean="0"/>
              <a:t>Disease </a:t>
            </a:r>
            <a:r>
              <a:rPr lang="en-US" sz="2200" dirty="0"/>
              <a:t>Management </a:t>
            </a:r>
            <a:endParaRPr lang="en-US" sz="2200" dirty="0" smtClean="0"/>
          </a:p>
          <a:p>
            <a:pPr marL="823595" lvl="2" eaLnBrk="1" fontAlgn="auto" hangingPunct="1">
              <a:spcAft>
                <a:spcPts val="0"/>
              </a:spcAft>
              <a:defRPr/>
            </a:pPr>
            <a:r>
              <a:rPr lang="en-US" sz="2200" dirty="0" smtClean="0"/>
              <a:t>Wound Care</a:t>
            </a:r>
          </a:p>
          <a:p>
            <a:pPr marL="548958" lvl="1" eaLnBrk="1" fontAlgn="auto" hangingPunct="1">
              <a:spcAft>
                <a:spcPts val="0"/>
              </a:spcAft>
              <a:defRPr/>
            </a:pPr>
            <a:r>
              <a:rPr lang="en-US" sz="2200" dirty="0" smtClean="0"/>
              <a:t>Rehabilitation Services</a:t>
            </a:r>
          </a:p>
          <a:p>
            <a:pPr marL="823595" lvl="2" eaLnBrk="1" fontAlgn="auto" hangingPunct="1">
              <a:spcAft>
                <a:spcPts val="0"/>
              </a:spcAft>
              <a:defRPr/>
            </a:pPr>
            <a:r>
              <a:rPr lang="en-US" sz="2200" dirty="0"/>
              <a:t>Home Safety </a:t>
            </a:r>
            <a:r>
              <a:rPr lang="en-US" sz="2200" dirty="0" smtClean="0"/>
              <a:t>Evaluation</a:t>
            </a:r>
          </a:p>
          <a:p>
            <a:pPr marL="823595" lvl="2" eaLnBrk="1" fontAlgn="auto" hangingPunct="1">
              <a:spcAft>
                <a:spcPts val="0"/>
              </a:spcAft>
              <a:defRPr/>
            </a:pPr>
            <a:r>
              <a:rPr lang="en-US" sz="2200" dirty="0" smtClean="0"/>
              <a:t>Physical Therapy</a:t>
            </a:r>
          </a:p>
          <a:p>
            <a:pPr marL="823595" lvl="2" eaLnBrk="1" fontAlgn="auto" hangingPunct="1">
              <a:spcAft>
                <a:spcPts val="0"/>
              </a:spcAft>
              <a:defRPr/>
            </a:pPr>
            <a:r>
              <a:rPr lang="en-US" sz="2200" dirty="0" smtClean="0"/>
              <a:t>Occupational Therapy</a:t>
            </a:r>
          </a:p>
          <a:p>
            <a:pPr marL="548958" lvl="1" eaLnBrk="1" fontAlgn="auto" hangingPunct="1">
              <a:spcAft>
                <a:spcPts val="0"/>
              </a:spcAft>
              <a:defRPr/>
            </a:pPr>
            <a:r>
              <a:rPr lang="en-US" sz="2200" dirty="0" smtClean="0"/>
              <a:t>Home Infusion Services</a:t>
            </a:r>
          </a:p>
          <a:p>
            <a:pPr marL="548958" lvl="1" eaLnBrk="1" fontAlgn="auto" hangingPunct="1">
              <a:spcAft>
                <a:spcPts val="0"/>
              </a:spcAft>
              <a:defRPr/>
            </a:pPr>
            <a:endParaRPr lang="en-US" dirty="0" smtClean="0"/>
          </a:p>
          <a:p>
            <a:pPr marL="548958" lvl="1"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a:t>
            </a:r>
            <a:r>
              <a:rPr lang="en-US" dirty="0"/>
              <a:t>planning: gec Referrals</a:t>
            </a:r>
          </a:p>
        </p:txBody>
      </p:sp>
      <p:sp>
        <p:nvSpPr>
          <p:cNvPr id="1085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1C8DB5B-A528-49FB-99AA-1DA7E8DDCD01}"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085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Discharge planning: gec Referrals</a:t>
            </a:r>
            <a:endParaRPr lang="en-US" dirty="0"/>
          </a:p>
        </p:txBody>
      </p:sp>
      <p:sp>
        <p:nvSpPr>
          <p:cNvPr id="1003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8DD20C7-18C9-4302-B378-6978BF5B707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8942" y="-1600200"/>
            <a:ext cx="12382500" cy="990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05000" y="-1143000"/>
            <a:ext cx="23622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3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endParaRPr lang="en-US" dirty="0"/>
          </a:p>
        </p:txBody>
      </p:sp>
      <p:sp>
        <p:nvSpPr>
          <p:cNvPr id="11" name="Content Placeholder 10"/>
          <p:cNvSpPr>
            <a:spLocks noGrp="1"/>
          </p:cNvSpPr>
          <p:nvPr>
            <p:ph sz="half" idx="2"/>
          </p:nvPr>
        </p:nvSpPr>
        <p:spPr/>
        <p:txBody>
          <a:bodyPr/>
          <a:lstStyle/>
          <a:p>
            <a:pPr marL="44450" indent="0">
              <a:buNone/>
            </a:pPr>
            <a:r>
              <a:rPr lang="en-US" dirty="0" smtClean="0"/>
              <a:t>Megan Irwin; ext. 65933</a:t>
            </a:r>
          </a:p>
          <a:p>
            <a:pPr marL="44450" indent="0">
              <a:buNone/>
            </a:pPr>
            <a:r>
              <a:rPr lang="en-US" dirty="0" smtClean="0"/>
              <a:t>Pager 313-250-0991</a:t>
            </a:r>
          </a:p>
          <a:p>
            <a:pPr marL="44450" indent="0">
              <a:buNone/>
            </a:pPr>
            <a:r>
              <a:rPr lang="en-US" dirty="0" smtClean="0"/>
              <a:t>Can always help: just ask</a:t>
            </a:r>
            <a:endParaRPr lang="en-US" dirty="0"/>
          </a:p>
        </p:txBody>
      </p:sp>
      <p:sp>
        <p:nvSpPr>
          <p:cNvPr id="12" name="Text Placeholder 11"/>
          <p:cNvSpPr>
            <a:spLocks noGrp="1"/>
          </p:cNvSpPr>
          <p:nvPr>
            <p:ph type="body" sz="quarter" idx="3"/>
          </p:nvPr>
        </p:nvSpPr>
        <p:spPr/>
        <p:txBody>
          <a:bodyPr/>
          <a:lstStyle/>
          <a:p>
            <a:endParaRPr lang="en-US" dirty="0"/>
          </a:p>
        </p:txBody>
      </p:sp>
      <p:sp>
        <p:nvSpPr>
          <p:cNvPr id="13" name="Content Placeholder 12"/>
          <p:cNvSpPr>
            <a:spLocks noGrp="1"/>
          </p:cNvSpPr>
          <p:nvPr>
            <p:ph sz="quarter" idx="4"/>
          </p:nvPr>
        </p:nvSpPr>
        <p:spPr/>
        <p:txBody>
          <a:bodyPr/>
          <a:lstStyle/>
          <a:p>
            <a:r>
              <a:rPr lang="en-US" dirty="0" smtClean="0"/>
              <a:t> NP : Michelle </a:t>
            </a:r>
            <a:r>
              <a:rPr lang="en-US" dirty="0"/>
              <a:t>Wagner–</a:t>
            </a:r>
            <a:r>
              <a:rPr lang="en-US" dirty="0" err="1"/>
              <a:t>SmithPager</a:t>
            </a:r>
            <a:r>
              <a:rPr lang="en-US" dirty="0"/>
              <a:t>; 280-0635; </a:t>
            </a:r>
          </a:p>
          <a:p>
            <a:r>
              <a:rPr lang="en-US" dirty="0" smtClean="0"/>
              <a:t> NP </a:t>
            </a:r>
            <a:r>
              <a:rPr lang="en-US" dirty="0" err="1" smtClean="0"/>
              <a:t>Lavone</a:t>
            </a:r>
            <a:r>
              <a:rPr lang="en-US" dirty="0" smtClean="0"/>
              <a:t> McCullough pager: 280-0106</a:t>
            </a:r>
          </a:p>
          <a:p>
            <a:pPr marL="44450" indent="0">
              <a:buNone/>
            </a:pPr>
            <a:r>
              <a:rPr lang="en-US" dirty="0" smtClean="0"/>
              <a:t>New NP Amanda Less</a:t>
            </a:r>
          </a:p>
          <a:p>
            <a:pPr marL="44450" indent="0">
              <a:buNone/>
            </a:pPr>
            <a:r>
              <a:rPr lang="en-US" dirty="0" smtClean="0"/>
              <a:t>Pager 250-9368; </a:t>
            </a:r>
          </a:p>
          <a:p>
            <a:pPr marL="44450" indent="0">
              <a:buNone/>
            </a:pPr>
            <a:endParaRPr lang="en-US" dirty="0"/>
          </a:p>
        </p:txBody>
      </p:sp>
      <p:sp>
        <p:nvSpPr>
          <p:cNvPr id="6" name="Title 5"/>
          <p:cNvSpPr>
            <a:spLocks noGrp="1"/>
          </p:cNvSpPr>
          <p:nvPr>
            <p:ph type="title"/>
          </p:nvPr>
        </p:nvSpPr>
        <p:spPr/>
        <p:txBody>
          <a:bodyPr/>
          <a:lstStyle/>
          <a:p>
            <a:r>
              <a:rPr lang="en-US" smtClean="0"/>
              <a:t>Nurse Practitioners</a:t>
            </a:r>
            <a:endParaRPr lang="en-US" dirty="0"/>
          </a:p>
        </p:txBody>
      </p:sp>
      <p:sp>
        <p:nvSpPr>
          <p:cNvPr id="7" name="Date Placeholder 6"/>
          <p:cNvSpPr>
            <a:spLocks noGrp="1"/>
          </p:cNvSpPr>
          <p:nvPr>
            <p:ph type="dt" sz="half" idx="10"/>
          </p:nvPr>
        </p:nvSpPr>
        <p:spPr/>
        <p:txBody>
          <a:bodyPr/>
          <a:lstStyle/>
          <a:p>
            <a:fld id="{F0E35C54-A38F-4669-897C-45AE89D51F5A}" type="datetime1">
              <a:rPr lang="en-US" smtClean="0"/>
              <a:pPr/>
              <a:t>1/8/2016</a:t>
            </a:fld>
            <a:endParaRPr lang="en-US" dirty="0"/>
          </a:p>
        </p:txBody>
      </p:sp>
    </p:spTree>
    <p:extLst>
      <p:ext uri="{BB962C8B-B14F-4D97-AF65-F5344CB8AC3E}">
        <p14:creationId xmlns:p14="http://schemas.microsoft.com/office/powerpoint/2010/main" val="1115995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sz="2400" b="1" dirty="0"/>
              <a:t>GEC Inpatient e-Consult Referral </a:t>
            </a:r>
            <a:r>
              <a:rPr lang="en-US" sz="2400" b="1" dirty="0" smtClean="0"/>
              <a:t>Programs</a:t>
            </a:r>
          </a:p>
          <a:p>
            <a:pPr marL="548958" lvl="1" eaLnBrk="1" fontAlgn="auto" hangingPunct="1">
              <a:spcAft>
                <a:spcPts val="0"/>
              </a:spcAft>
              <a:defRPr/>
            </a:pPr>
            <a:r>
              <a:rPr lang="en-US" sz="2400" dirty="0" smtClean="0"/>
              <a:t>Inpatient Respite</a:t>
            </a:r>
          </a:p>
          <a:p>
            <a:pPr marL="548958" lvl="1" eaLnBrk="1" fontAlgn="auto" hangingPunct="1">
              <a:spcAft>
                <a:spcPts val="0"/>
              </a:spcAft>
              <a:defRPr/>
            </a:pPr>
            <a:r>
              <a:rPr lang="en-US" sz="2400" dirty="0" smtClean="0"/>
              <a:t>Inpatient Hospice</a:t>
            </a:r>
          </a:p>
          <a:p>
            <a:pPr marL="548958" lvl="1" eaLnBrk="1" fontAlgn="auto" hangingPunct="1">
              <a:spcAft>
                <a:spcPts val="0"/>
              </a:spcAft>
              <a:defRPr/>
            </a:pPr>
            <a:r>
              <a:rPr lang="en-US" sz="2400" dirty="0" smtClean="0"/>
              <a:t>Long Term Continuing Care</a:t>
            </a:r>
          </a:p>
          <a:p>
            <a:pPr marL="548958" lvl="1" eaLnBrk="1" fontAlgn="auto" hangingPunct="1">
              <a:spcAft>
                <a:spcPts val="0"/>
              </a:spcAft>
              <a:defRPr/>
            </a:pPr>
            <a:r>
              <a:rPr lang="en-US" sz="2400" dirty="0" smtClean="0"/>
              <a:t>Acute Rehab</a:t>
            </a:r>
          </a:p>
          <a:p>
            <a:pPr marL="548958" lvl="1" eaLnBrk="1" fontAlgn="auto" hangingPunct="1">
              <a:spcAft>
                <a:spcPts val="0"/>
              </a:spcAft>
              <a:defRPr/>
            </a:pPr>
            <a:r>
              <a:rPr lang="en-US" sz="2400" dirty="0" smtClean="0"/>
              <a:t>Short-Stayed Skilled</a:t>
            </a:r>
          </a:p>
          <a:p>
            <a:pPr marL="823595" lvl="2" eaLnBrk="1" fontAlgn="auto" hangingPunct="1">
              <a:spcAft>
                <a:spcPts val="0"/>
              </a:spcAft>
              <a:defRPr/>
            </a:pPr>
            <a:r>
              <a:rPr lang="en-US" sz="2400" dirty="0" smtClean="0"/>
              <a:t>IV Antibiotics</a:t>
            </a:r>
          </a:p>
          <a:p>
            <a:pPr marL="823595" lvl="2" eaLnBrk="1" fontAlgn="auto" hangingPunct="1">
              <a:spcAft>
                <a:spcPts val="0"/>
              </a:spcAft>
              <a:defRPr/>
            </a:pPr>
            <a:r>
              <a:rPr lang="en-US" sz="2400" dirty="0" smtClean="0"/>
              <a:t>Complex Wound Care</a:t>
            </a:r>
          </a:p>
          <a:p>
            <a:pPr marL="823595" lvl="2" eaLnBrk="1" fontAlgn="auto" hangingPunct="1">
              <a:spcAft>
                <a:spcPts val="0"/>
              </a:spcAft>
              <a:defRPr/>
            </a:pPr>
            <a:r>
              <a:rPr lang="en-US" sz="2400" dirty="0" smtClean="0"/>
              <a:t>Radiation Treatment</a:t>
            </a:r>
          </a:p>
          <a:p>
            <a:pPr marL="823595" lvl="2" eaLnBrk="1" fontAlgn="auto" hangingPunct="1">
              <a:spcAft>
                <a:spcPts val="0"/>
              </a:spcAft>
              <a:defRPr/>
            </a:pPr>
            <a:r>
              <a:rPr lang="en-US" sz="2400" dirty="0" smtClean="0"/>
              <a:t>Slow Rehab</a:t>
            </a:r>
          </a:p>
          <a:p>
            <a:pPr marL="823595" lvl="2" eaLnBrk="1" fontAlgn="auto" hangingPunct="1">
              <a:spcAft>
                <a:spcPts val="0"/>
              </a:spcAft>
              <a:defRPr/>
            </a:pPr>
            <a:r>
              <a:rPr lang="en-US" sz="2400" dirty="0" smtClean="0"/>
              <a:t>Other</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a:t>
            </a:r>
            <a:r>
              <a:rPr lang="en-US" dirty="0"/>
              <a:t>planning: gec Referrals</a:t>
            </a:r>
          </a:p>
        </p:txBody>
      </p:sp>
      <p:sp>
        <p:nvSpPr>
          <p:cNvPr id="1075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7E8C323-22D7-4827-8476-4E443C4FBD0F}"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0752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dirty="0" smtClean="0"/>
              <a:t>Consider </a:t>
            </a:r>
            <a:r>
              <a:rPr lang="en-US" b="1" dirty="0" err="1" smtClean="0"/>
              <a:t>Telehealth</a:t>
            </a:r>
            <a:r>
              <a:rPr lang="en-US" dirty="0" smtClean="0"/>
              <a:t> for following diagnoses:</a:t>
            </a:r>
          </a:p>
          <a:p>
            <a:pPr lvl="1">
              <a:defRPr/>
            </a:pPr>
            <a:r>
              <a:rPr lang="en-US" dirty="0" smtClean="0">
                <a:solidFill>
                  <a:srgbClr val="FF0000"/>
                </a:solidFill>
              </a:rPr>
              <a:t>CHF</a:t>
            </a:r>
          </a:p>
          <a:p>
            <a:pPr lvl="1">
              <a:defRPr/>
            </a:pPr>
            <a:r>
              <a:rPr lang="en-US" dirty="0" smtClean="0">
                <a:solidFill>
                  <a:srgbClr val="FF0000"/>
                </a:solidFill>
              </a:rPr>
              <a:t>HTN</a:t>
            </a:r>
          </a:p>
          <a:p>
            <a:pPr lvl="1">
              <a:defRPr/>
            </a:pPr>
            <a:r>
              <a:rPr lang="en-US" dirty="0" smtClean="0">
                <a:solidFill>
                  <a:srgbClr val="FF0000"/>
                </a:solidFill>
              </a:rPr>
              <a:t>DM</a:t>
            </a:r>
          </a:p>
          <a:p>
            <a:pPr lvl="1">
              <a:defRPr/>
            </a:pPr>
            <a:r>
              <a:rPr lang="en-US" dirty="0" smtClean="0"/>
              <a:t>COPD</a:t>
            </a:r>
          </a:p>
          <a:p>
            <a:pPr lvl="1">
              <a:defRPr/>
            </a:pPr>
            <a:r>
              <a:rPr lang="en-US" dirty="0" smtClean="0"/>
              <a:t>Palliative Care</a:t>
            </a:r>
          </a:p>
          <a:p>
            <a:pPr lvl="1">
              <a:defRPr/>
            </a:pPr>
            <a:r>
              <a:rPr lang="en-US" dirty="0" smtClean="0"/>
              <a:t>Anticoagulation</a:t>
            </a:r>
          </a:p>
          <a:p>
            <a:pPr lvl="1">
              <a:defRPr/>
            </a:pPr>
            <a:r>
              <a:rPr lang="en-US" dirty="0" smtClean="0"/>
              <a:t>Dementia</a:t>
            </a:r>
          </a:p>
          <a:p>
            <a:pPr lvl="1">
              <a:defRPr/>
            </a:pPr>
            <a:r>
              <a:rPr lang="en-US" dirty="0" smtClean="0"/>
              <a:t>SCI</a:t>
            </a:r>
          </a:p>
          <a:p>
            <a:pPr lvl="1">
              <a:defRPr/>
            </a:pPr>
            <a:r>
              <a:rPr lang="en-US" dirty="0" smtClean="0"/>
              <a:t>Obesity</a:t>
            </a:r>
          </a:p>
          <a:p>
            <a:pPr>
              <a:defRPr/>
            </a:pPr>
            <a:r>
              <a:rPr lang="en-US" dirty="0" smtClean="0"/>
              <a:t>FU barriers:  remote areas; transportation, immobility, compliance</a:t>
            </a:r>
          </a:p>
          <a:p>
            <a:pPr>
              <a:defRPr/>
            </a:pPr>
            <a:r>
              <a:rPr lang="en-US" dirty="0" smtClean="0"/>
              <a:t>Consult &gt;  New Consult &gt; Care Coordination Home </a:t>
            </a:r>
            <a:r>
              <a:rPr lang="en-US" dirty="0" err="1" smtClean="0"/>
              <a:t>Telehealth</a:t>
            </a:r>
            <a:r>
              <a:rPr lang="en-US" dirty="0" smtClean="0"/>
              <a:t> Screening</a:t>
            </a:r>
            <a:endParaRPr lang="en-US" dirty="0"/>
          </a:p>
        </p:txBody>
      </p:sp>
      <p:sp>
        <p:nvSpPr>
          <p:cNvPr id="3" name="Title 2"/>
          <p:cNvSpPr>
            <a:spLocks noGrp="1"/>
          </p:cNvSpPr>
          <p:nvPr>
            <p:ph type="title"/>
          </p:nvPr>
        </p:nvSpPr>
        <p:spPr/>
        <p:txBody>
          <a:bodyPr/>
          <a:lstStyle/>
          <a:p>
            <a:pPr>
              <a:defRPr/>
            </a:pPr>
            <a:r>
              <a:rPr lang="en-US" dirty="0" smtClean="0"/>
              <a:t> HOME TELEHEALTH</a:t>
            </a:r>
            <a:endParaRPr lang="en-US" dirty="0"/>
          </a:p>
        </p:txBody>
      </p:sp>
      <p:sp>
        <p:nvSpPr>
          <p:cNvPr id="1095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1AF284F-1785-48C5-9A42-E168C4C3F46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dirty="0" smtClean="0"/>
              <a:t>Process used to obtain services not provided by the VA</a:t>
            </a:r>
          </a:p>
          <a:p>
            <a:pPr marL="274320" eaLnBrk="1" fontAlgn="auto" hangingPunct="1">
              <a:spcAft>
                <a:spcPts val="0"/>
              </a:spcAft>
              <a:defRPr/>
            </a:pPr>
            <a:r>
              <a:rPr lang="en-US" dirty="0" smtClean="0"/>
              <a:t>Old Term:  </a:t>
            </a:r>
            <a:r>
              <a:rPr lang="en-US" b="1" dirty="0" smtClean="0"/>
              <a:t>Fee-Based Consult</a:t>
            </a:r>
          </a:p>
          <a:p>
            <a:pPr marL="274320" eaLnBrk="1" fontAlgn="auto" hangingPunct="1">
              <a:spcAft>
                <a:spcPts val="0"/>
              </a:spcAft>
              <a:defRPr/>
            </a:pPr>
            <a:r>
              <a:rPr lang="en-US" dirty="0" smtClean="0"/>
              <a:t>GEC Response may ask you to place Non-VA Care consult to obtain needed services for pt who is not service-connected or without insurance</a:t>
            </a:r>
          </a:p>
          <a:p>
            <a:pPr marL="274320" eaLnBrk="1" fontAlgn="auto" hangingPunct="1">
              <a:spcAft>
                <a:spcPts val="0"/>
              </a:spcAft>
              <a:defRPr/>
            </a:pPr>
            <a:r>
              <a:rPr lang="en-US" dirty="0" smtClean="0"/>
              <a:t>Examples:</a:t>
            </a:r>
          </a:p>
          <a:p>
            <a:pPr marL="548958" lvl="1" eaLnBrk="1" fontAlgn="auto" hangingPunct="1">
              <a:spcAft>
                <a:spcPts val="0"/>
              </a:spcAft>
              <a:defRPr/>
            </a:pPr>
            <a:r>
              <a:rPr lang="en-US" sz="2000" dirty="0" smtClean="0"/>
              <a:t>Non-VA Care for Home Care</a:t>
            </a:r>
          </a:p>
          <a:p>
            <a:pPr marL="548958" lvl="1" eaLnBrk="1" fontAlgn="auto" hangingPunct="1">
              <a:spcAft>
                <a:spcPts val="0"/>
              </a:spcAft>
              <a:defRPr/>
            </a:pPr>
            <a:r>
              <a:rPr lang="en-US" sz="2000" dirty="0" smtClean="0"/>
              <a:t>Non-VA Care for PET scan</a:t>
            </a:r>
          </a:p>
          <a:p>
            <a:pPr marL="548958" lvl="1" eaLnBrk="1" fontAlgn="auto" hangingPunct="1">
              <a:spcAft>
                <a:spcPts val="0"/>
              </a:spcAft>
              <a:defRPr/>
            </a:pPr>
            <a:r>
              <a:rPr lang="en-US" sz="2000" dirty="0" smtClean="0"/>
              <a:t>Non-VA Care for Non VA Facility Transfer</a:t>
            </a:r>
          </a:p>
          <a:p>
            <a:pPr marL="548958" lvl="1" eaLnBrk="1" fontAlgn="auto" hangingPunct="1">
              <a:spcAft>
                <a:spcPts val="0"/>
              </a:spcAft>
              <a:defRPr/>
            </a:pPr>
            <a:r>
              <a:rPr lang="en-US" sz="2000" dirty="0" smtClean="0"/>
              <a:t>Non-VA Care for Gastroenterology (pt needs Esophageal </a:t>
            </a:r>
            <a:r>
              <a:rPr lang="en-US" sz="2000" dirty="0" err="1" smtClean="0"/>
              <a:t>Manometry</a:t>
            </a:r>
            <a:r>
              <a:rPr lang="en-US" sz="2000" dirty="0" smtClean="0"/>
              <a:t>)</a:t>
            </a:r>
          </a:p>
          <a:p>
            <a:pPr marL="548958" lvl="1" eaLnBrk="1" fontAlgn="auto" hangingPunct="1">
              <a:spcAft>
                <a:spcPts val="0"/>
              </a:spcAft>
              <a:defRPr/>
            </a:pPr>
            <a:r>
              <a:rPr lang="en-US" sz="2000" dirty="0" smtClean="0"/>
              <a:t>Non-VA Care Mammography</a:t>
            </a:r>
          </a:p>
        </p:txBody>
      </p:sp>
      <p:sp>
        <p:nvSpPr>
          <p:cNvPr id="3" name="Title 2"/>
          <p:cNvSpPr>
            <a:spLocks noGrp="1"/>
          </p:cNvSpPr>
          <p:nvPr>
            <p:ph type="title"/>
          </p:nvPr>
        </p:nvSpPr>
        <p:spPr/>
        <p:txBody>
          <a:bodyPr/>
          <a:lstStyle/>
          <a:p>
            <a:pPr eaLnBrk="1" fontAlgn="auto" hangingPunct="1">
              <a:spcAft>
                <a:spcPts val="0"/>
              </a:spcAft>
              <a:defRPr/>
            </a:pPr>
            <a:r>
              <a:rPr lang="en-US" dirty="0" smtClean="0"/>
              <a:t>NON-VA Care consults</a:t>
            </a:r>
            <a:endParaRPr lang="en-US" dirty="0"/>
          </a:p>
        </p:txBody>
      </p:sp>
      <p:sp>
        <p:nvSpPr>
          <p:cNvPr id="1116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6CC337C-DC0A-496B-AF83-5A41DCFD34AB}"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162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NON-VA Care consults</a:t>
            </a:r>
            <a:endParaRPr lang="en-US" dirty="0"/>
          </a:p>
        </p:txBody>
      </p:sp>
      <p:sp>
        <p:nvSpPr>
          <p:cNvPr id="1126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BB168F1-3DC8-41FF-BB40-37AFC125328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264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1126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 y="1752600"/>
            <a:ext cx="22098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sz="2200" dirty="0" smtClean="0"/>
              <a:t>Provider completes Non-VA Care Consult in CPRS</a:t>
            </a:r>
          </a:p>
          <a:p>
            <a:pPr marL="274320" eaLnBrk="1" fontAlgn="auto" hangingPunct="1">
              <a:spcAft>
                <a:spcPts val="0"/>
              </a:spcAft>
              <a:defRPr/>
            </a:pPr>
            <a:r>
              <a:rPr lang="en-US" sz="2200" dirty="0" smtClean="0"/>
              <a:t>NVCC staff review referral </a:t>
            </a:r>
          </a:p>
          <a:p>
            <a:pPr marL="274320" eaLnBrk="1" fontAlgn="auto" hangingPunct="1">
              <a:spcAft>
                <a:spcPts val="0"/>
              </a:spcAft>
              <a:defRPr/>
            </a:pPr>
            <a:r>
              <a:rPr lang="en-US" sz="2200" dirty="0" smtClean="0"/>
              <a:t>Approval or denial is documented in form of  “add comment” to the referral in CPRS</a:t>
            </a:r>
          </a:p>
          <a:p>
            <a:pPr marL="274320" eaLnBrk="1" fontAlgn="auto" hangingPunct="1">
              <a:spcAft>
                <a:spcPts val="0"/>
              </a:spcAft>
              <a:defRPr/>
            </a:pPr>
            <a:r>
              <a:rPr lang="en-US" sz="2200" dirty="0" smtClean="0"/>
              <a:t>Non VA Care Coordination activities begin for approved referrals</a:t>
            </a:r>
          </a:p>
          <a:p>
            <a:pPr marL="548958" lvl="1" eaLnBrk="1" fontAlgn="auto" hangingPunct="1">
              <a:spcAft>
                <a:spcPts val="0"/>
              </a:spcAft>
              <a:defRPr/>
            </a:pPr>
            <a:r>
              <a:rPr lang="en-US" sz="2200" dirty="0" smtClean="0"/>
              <a:t>Coordinating and facilitating the service</a:t>
            </a:r>
          </a:p>
          <a:p>
            <a:pPr marL="548958" lvl="1" eaLnBrk="1" fontAlgn="auto" hangingPunct="1">
              <a:spcAft>
                <a:spcPts val="0"/>
              </a:spcAft>
              <a:defRPr/>
            </a:pPr>
            <a:r>
              <a:rPr lang="en-US" sz="2200" dirty="0" smtClean="0"/>
              <a:t>Pre/post-procedure preparation (i.e. lab work)</a:t>
            </a:r>
          </a:p>
          <a:p>
            <a:pPr marL="548958" lvl="1" eaLnBrk="1" fontAlgn="auto" hangingPunct="1">
              <a:spcAft>
                <a:spcPts val="0"/>
              </a:spcAft>
              <a:defRPr/>
            </a:pPr>
            <a:r>
              <a:rPr lang="en-US" sz="2200" dirty="0" smtClean="0"/>
              <a:t>Confirmation that services were completed</a:t>
            </a:r>
          </a:p>
        </p:txBody>
      </p:sp>
      <p:sp>
        <p:nvSpPr>
          <p:cNvPr id="3" name="Title 2"/>
          <p:cNvSpPr>
            <a:spLocks noGrp="1"/>
          </p:cNvSpPr>
          <p:nvPr>
            <p:ph type="title"/>
          </p:nvPr>
        </p:nvSpPr>
        <p:spPr/>
        <p:txBody>
          <a:bodyPr/>
          <a:lstStyle/>
          <a:p>
            <a:pPr eaLnBrk="1" fontAlgn="auto" hangingPunct="1">
              <a:spcAft>
                <a:spcPts val="0"/>
              </a:spcAft>
              <a:defRPr/>
            </a:pPr>
            <a:r>
              <a:rPr lang="en-US" dirty="0" smtClean="0"/>
              <a:t>NON-VA Care consults</a:t>
            </a:r>
            <a:endParaRPr lang="en-US" dirty="0"/>
          </a:p>
        </p:txBody>
      </p:sp>
      <p:sp>
        <p:nvSpPr>
          <p:cNvPr id="1136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B86F36A-4C0E-4981-8AB3-26BF1395737A}"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2"/>
            <a:ext cx="8407400" cy="4746625"/>
          </a:xfrm>
        </p:spPr>
        <p:txBody>
          <a:bodyPr/>
          <a:lstStyle/>
          <a:p>
            <a:pPr marL="274320" eaLnBrk="1" fontAlgn="auto" hangingPunct="1">
              <a:spcAft>
                <a:spcPts val="0"/>
              </a:spcAft>
              <a:defRPr/>
            </a:pPr>
            <a:r>
              <a:rPr lang="en-US" dirty="0" smtClean="0"/>
              <a:t>Consents are done electronically</a:t>
            </a:r>
          </a:p>
          <a:p>
            <a:pPr marL="548640" lvl="1" indent="-182880" eaLnBrk="1" fontAlgn="auto" hangingPunct="1">
              <a:spcAft>
                <a:spcPts val="0"/>
              </a:spcAft>
              <a:defRPr/>
            </a:pPr>
            <a:r>
              <a:rPr lang="en-US" dirty="0" smtClean="0"/>
              <a:t>Need bedside computer</a:t>
            </a:r>
          </a:p>
          <a:p>
            <a:pPr marL="548640" lvl="1" indent="-182880" eaLnBrk="1" fontAlgn="auto" hangingPunct="1">
              <a:spcAft>
                <a:spcPts val="0"/>
              </a:spcAft>
              <a:defRPr/>
            </a:pPr>
            <a:r>
              <a:rPr lang="en-US" dirty="0" smtClean="0"/>
              <a:t>Signature pad</a:t>
            </a:r>
          </a:p>
          <a:p>
            <a:pPr marL="274320" eaLnBrk="1" fontAlgn="auto" hangingPunct="1">
              <a:spcAft>
                <a:spcPts val="0"/>
              </a:spcAft>
              <a:defRPr/>
            </a:pPr>
            <a:r>
              <a:rPr lang="en-US" dirty="0" smtClean="0"/>
              <a:t>Consent software accessed via CPRS</a:t>
            </a:r>
          </a:p>
          <a:p>
            <a:pPr marL="274320" eaLnBrk="1" fontAlgn="auto" hangingPunct="1">
              <a:spcAft>
                <a:spcPts val="0"/>
              </a:spcAft>
              <a:defRPr/>
            </a:pPr>
            <a:r>
              <a:rPr lang="en-US" dirty="0" smtClean="0"/>
              <a:t>Types</a:t>
            </a:r>
          </a:p>
          <a:p>
            <a:pPr marL="548640" lvl="1" indent="-182880" eaLnBrk="1" fontAlgn="auto" hangingPunct="1">
              <a:spcAft>
                <a:spcPts val="0"/>
              </a:spcAft>
              <a:defRPr/>
            </a:pPr>
            <a:r>
              <a:rPr lang="en-US" dirty="0" smtClean="0"/>
              <a:t>Procedure </a:t>
            </a:r>
          </a:p>
          <a:p>
            <a:pPr marL="548640" lvl="1" indent="-182880" eaLnBrk="1" fontAlgn="auto" hangingPunct="1">
              <a:spcAft>
                <a:spcPts val="0"/>
              </a:spcAft>
              <a:defRPr/>
            </a:pPr>
            <a:r>
              <a:rPr lang="en-US" dirty="0" smtClean="0"/>
              <a:t>Blood Transfusion </a:t>
            </a:r>
          </a:p>
          <a:p>
            <a:pPr marL="548640" lvl="1" indent="-182880" eaLnBrk="1" fontAlgn="auto" hangingPunct="1">
              <a:spcAft>
                <a:spcPts val="0"/>
              </a:spcAft>
              <a:defRPr/>
            </a:pPr>
            <a:r>
              <a:rPr lang="en-US" dirty="0" smtClean="0"/>
              <a:t>Consent for transfer to outside facility</a:t>
            </a:r>
          </a:p>
          <a:p>
            <a:pPr marL="548640" lvl="1" indent="-182880" eaLnBrk="1" fontAlgn="auto" hangingPunct="1">
              <a:spcAft>
                <a:spcPts val="0"/>
              </a:spcAft>
              <a:defRPr/>
            </a:pPr>
            <a:r>
              <a:rPr lang="en-US" dirty="0" smtClean="0"/>
              <a:t>Telephonic Consent  (needs to be witnessed)</a:t>
            </a:r>
          </a:p>
          <a:p>
            <a:pPr marL="274320" eaLnBrk="1" fontAlgn="auto" hangingPunct="1">
              <a:spcAft>
                <a:spcPts val="0"/>
              </a:spcAft>
              <a:defRPr/>
            </a:pPr>
            <a:r>
              <a:rPr lang="en-US" dirty="0" smtClean="0"/>
              <a:t>Hardware / Software problem resolution</a:t>
            </a:r>
          </a:p>
          <a:p>
            <a:pPr marL="548640" lvl="1" indent="-182880" eaLnBrk="1" fontAlgn="auto" hangingPunct="1">
              <a:spcAft>
                <a:spcPts val="0"/>
              </a:spcAft>
              <a:defRPr/>
            </a:pPr>
            <a:r>
              <a:rPr lang="en-US" dirty="0" smtClean="0"/>
              <a:t>Option to save is not highlighted → Print document </a:t>
            </a:r>
          </a:p>
          <a:p>
            <a:pPr marL="548640" lvl="1" indent="-182880" eaLnBrk="1" fontAlgn="auto" hangingPunct="1">
              <a:spcAft>
                <a:spcPts val="0"/>
              </a:spcAft>
              <a:defRPr/>
            </a:pPr>
            <a:r>
              <a:rPr lang="en-US" dirty="0" smtClean="0"/>
              <a:t>Bedside computers not working → Paper consent</a:t>
            </a:r>
          </a:p>
          <a:p>
            <a:pPr marL="1280477" lvl="4" indent="-182880" eaLnBrk="1" fontAlgn="auto" hangingPunct="1">
              <a:spcAft>
                <a:spcPts val="0"/>
              </a:spcAft>
              <a:defRPr/>
            </a:pPr>
            <a:r>
              <a:rPr lang="en-US" dirty="0" smtClean="0"/>
              <a:t>Have Unit secretary scan paper consent into CPRS</a:t>
            </a:r>
          </a:p>
          <a:p>
            <a:pPr marL="1280477" lvl="4" indent="-182880" eaLnBrk="1" fontAlgn="auto" hangingPunct="1">
              <a:spcAft>
                <a:spcPts val="0"/>
              </a:spcAft>
              <a:defRPr/>
            </a:pPr>
            <a:r>
              <a:rPr lang="en-US" dirty="0" smtClean="0"/>
              <a:t>Alert Nursing that a paper consent </a:t>
            </a:r>
            <a:r>
              <a:rPr lang="en-US" smtClean="0"/>
              <a:t>was obtained</a:t>
            </a:r>
            <a:endParaRPr lang="en-US" dirty="0" smtClean="0"/>
          </a:p>
          <a:p>
            <a:pPr marL="274320" eaLnBrk="1" fontAlgn="auto" hangingPunct="1">
              <a:spcAft>
                <a:spcPts val="0"/>
              </a:spcAft>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Consents/Imed consents</a:t>
            </a:r>
            <a:endParaRPr lang="en-US" dirty="0"/>
          </a:p>
        </p:txBody>
      </p:sp>
      <p:sp>
        <p:nvSpPr>
          <p:cNvPr id="1146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EF1BF89-67BA-4ECC-98B1-344650974BD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469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consents (but one) have option to make consent a phone consent; please click box for this; and template will guide you with appropriate witnesses; </a:t>
            </a:r>
          </a:p>
          <a:p>
            <a:r>
              <a:rPr lang="en-US" dirty="0" smtClean="0">
                <a:solidFill>
                  <a:srgbClr val="FF0000"/>
                </a:solidFill>
              </a:rPr>
              <a:t>The administrative consent for ambulance transfer does not have an option for phone consent; This consent needs to be done if patient is being transferred to other hospital; nursing home; or by ambulance anywhere; We are trying to get this fixed; but meantime; easy fix</a:t>
            </a:r>
          </a:p>
          <a:p>
            <a:r>
              <a:rPr lang="en-US" dirty="0" smtClean="0">
                <a:solidFill>
                  <a:srgbClr val="FF0000"/>
                </a:solidFill>
              </a:rPr>
              <a:t>Choose option; patient unable to sign; </a:t>
            </a:r>
          </a:p>
          <a:p>
            <a:r>
              <a:rPr lang="en-US" dirty="0" smtClean="0">
                <a:solidFill>
                  <a:srgbClr val="FF0000"/>
                </a:solidFill>
              </a:rPr>
              <a:t>In the signature box for patient </a:t>
            </a:r>
            <a:r>
              <a:rPr lang="en-US" dirty="0">
                <a:solidFill>
                  <a:srgbClr val="FF0000"/>
                </a:solidFill>
              </a:rPr>
              <a:t> </a:t>
            </a:r>
            <a:r>
              <a:rPr lang="en-US" dirty="0" smtClean="0">
                <a:solidFill>
                  <a:srgbClr val="FF0000"/>
                </a:solidFill>
              </a:rPr>
              <a:t>and surrogate write “Phone Consent”  you sign as normal; and have witness sign;</a:t>
            </a:r>
          </a:p>
          <a:p>
            <a:r>
              <a:rPr lang="en-US" dirty="0" smtClean="0">
                <a:solidFill>
                  <a:srgbClr val="FF0000"/>
                </a:solidFill>
              </a:rPr>
              <a:t>Type name and relation of surrogate in one witness box</a:t>
            </a:r>
          </a:p>
          <a:p>
            <a:endParaRPr lang="en-US" dirty="0"/>
          </a:p>
        </p:txBody>
      </p:sp>
      <p:sp>
        <p:nvSpPr>
          <p:cNvPr id="3" name="Title 2"/>
          <p:cNvSpPr>
            <a:spLocks noGrp="1"/>
          </p:cNvSpPr>
          <p:nvPr>
            <p:ph type="title"/>
          </p:nvPr>
        </p:nvSpPr>
        <p:spPr/>
        <p:txBody>
          <a:bodyPr/>
          <a:lstStyle/>
          <a:p>
            <a:r>
              <a:rPr lang="en-US" dirty="0" smtClean="0"/>
              <a:t>Phone Consents</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solidFill>
                  <a:srgbClr val="534949"/>
                </a:solidFill>
              </a:rPr>
              <a:pPr>
                <a:defRPr/>
              </a:pPr>
              <a:t>1/8/2016</a:t>
            </a:fld>
            <a:endParaRPr lang="en-US" dirty="0">
              <a:solidFill>
                <a:srgbClr val="534949"/>
              </a:solidFill>
            </a:endParaRPr>
          </a:p>
        </p:txBody>
      </p:sp>
    </p:spTree>
    <p:extLst>
      <p:ext uri="{BB962C8B-B14F-4D97-AF65-F5344CB8AC3E}">
        <p14:creationId xmlns:p14="http://schemas.microsoft.com/office/powerpoint/2010/main" val="849802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Consents/Imed consents</a:t>
            </a:r>
            <a:endParaRPr lang="en-US" dirty="0"/>
          </a:p>
        </p:txBody>
      </p:sp>
      <p:sp>
        <p:nvSpPr>
          <p:cNvPr id="1157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8FD18E4-F4D2-4CC6-81E4-1FFFCE3610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1571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1157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600" y="2133600"/>
            <a:ext cx="16002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Regular or special diets</a:t>
            </a:r>
          </a:p>
          <a:p>
            <a:pPr marL="274320" eaLnBrk="1" fontAlgn="auto" hangingPunct="1">
              <a:spcAft>
                <a:spcPts val="0"/>
              </a:spcAft>
              <a:defRPr/>
            </a:pPr>
            <a:r>
              <a:rPr lang="en-US" sz="2400" dirty="0" smtClean="0"/>
              <a:t>Tube Feeding</a:t>
            </a:r>
          </a:p>
          <a:p>
            <a:pPr marL="274320" eaLnBrk="1" fontAlgn="auto" hangingPunct="1">
              <a:spcAft>
                <a:spcPts val="0"/>
              </a:spcAft>
              <a:defRPr/>
            </a:pPr>
            <a:r>
              <a:rPr lang="en-US" sz="2400" dirty="0" smtClean="0"/>
              <a:t>Supplements</a:t>
            </a:r>
          </a:p>
          <a:p>
            <a:pPr marL="274320" eaLnBrk="1" fontAlgn="auto" hangingPunct="1">
              <a:spcAft>
                <a:spcPts val="0"/>
              </a:spcAft>
              <a:defRPr/>
            </a:pPr>
            <a:r>
              <a:rPr lang="en-US" sz="2400" dirty="0" smtClean="0"/>
              <a:t>TPN/ PPN</a:t>
            </a:r>
          </a:p>
          <a:p>
            <a:pPr marL="274320" eaLnBrk="1" fontAlgn="auto" hangingPunct="1">
              <a:spcAft>
                <a:spcPts val="0"/>
              </a:spcAft>
              <a:defRPr/>
            </a:pPr>
            <a:r>
              <a:rPr lang="en-US" sz="2400" dirty="0" smtClean="0"/>
              <a:t>Dysphagia Diets</a:t>
            </a:r>
          </a:p>
          <a:p>
            <a:pPr marL="274320" eaLnBrk="1" fontAlgn="auto" hangingPunct="1">
              <a:spcAft>
                <a:spcPts val="0"/>
              </a:spcAft>
              <a:defRPr/>
            </a:pPr>
            <a:r>
              <a:rPr lang="en-US" sz="2400" dirty="0" smtClean="0"/>
              <a:t>Fluid Restrictions</a:t>
            </a:r>
          </a:p>
        </p:txBody>
      </p:sp>
      <p:sp>
        <p:nvSpPr>
          <p:cNvPr id="3" name="Title 2"/>
          <p:cNvSpPr>
            <a:spLocks noGrp="1"/>
          </p:cNvSpPr>
          <p:nvPr>
            <p:ph type="title"/>
          </p:nvPr>
        </p:nvSpPr>
        <p:spPr/>
        <p:txBody>
          <a:bodyPr/>
          <a:lstStyle/>
          <a:p>
            <a:pPr eaLnBrk="1" fontAlgn="auto" hangingPunct="1">
              <a:spcAft>
                <a:spcPts val="0"/>
              </a:spcAft>
              <a:defRPr/>
            </a:pPr>
            <a:r>
              <a:rPr lang="en-US" dirty="0" smtClean="0"/>
              <a:t>Diet ordering/ Nutrition /Dietetics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eaLnBrk="1" fontAlgn="auto" hangingPunct="1">
              <a:spcAft>
                <a:spcPts val="0"/>
              </a:spcAft>
              <a:buFont typeface="Wingdings 2" pitchFamily="18" charset="2"/>
              <a:buNone/>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Diet ordering/ Nutrition /Dietetics</a:t>
            </a:r>
            <a:endParaRPr lang="en-US" dirty="0"/>
          </a:p>
        </p:txBody>
      </p:sp>
      <p:pic>
        <p:nvPicPr>
          <p:cNvPr id="1218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2057400"/>
            <a:ext cx="2286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One NP will carry the admission pager from 8am to 1pm on weekdays a week at a time. During that time she will not be on a team. She will triage for level of care; see </a:t>
            </a:r>
            <a:r>
              <a:rPr lang="en-US" sz="2400" dirty="0" err="1" smtClean="0"/>
              <a:t>pt</a:t>
            </a:r>
            <a:r>
              <a:rPr lang="en-US" sz="2400" dirty="0" smtClean="0"/>
              <a:t> . And write initial orders; then distribute patients at 1pm. </a:t>
            </a:r>
          </a:p>
          <a:p>
            <a:r>
              <a:rPr lang="en-US" sz="2400" dirty="0" smtClean="0"/>
              <a:t>Other NPs will be assigned to teams ; will carry up to 3 pts. and will get the first admission when her team is pre-call or post- post call (until 2pm) She may help cover </a:t>
            </a:r>
            <a:r>
              <a:rPr lang="en-US" sz="2400" dirty="0" err="1" smtClean="0"/>
              <a:t>pt</a:t>
            </a:r>
            <a:r>
              <a:rPr lang="en-US" sz="2400" dirty="0" smtClean="0"/>
              <a:t> when team interns are off and help residents navigate the VA system. </a:t>
            </a:r>
          </a:p>
          <a:p>
            <a:r>
              <a:rPr lang="en-US" sz="2400" dirty="0" smtClean="0"/>
              <a:t>Right now we have  </a:t>
            </a:r>
            <a:r>
              <a:rPr lang="en-US" sz="2400" dirty="0"/>
              <a:t>4</a:t>
            </a:r>
            <a:r>
              <a:rPr lang="en-US" sz="2400" dirty="0" smtClean="0"/>
              <a:t> NPs soon; one will be assigned to each team.  </a:t>
            </a:r>
            <a:endParaRPr lang="en-US" sz="2400" dirty="0"/>
          </a:p>
        </p:txBody>
      </p:sp>
      <p:sp>
        <p:nvSpPr>
          <p:cNvPr id="3" name="Title 2"/>
          <p:cNvSpPr>
            <a:spLocks noGrp="1"/>
          </p:cNvSpPr>
          <p:nvPr>
            <p:ph type="title"/>
          </p:nvPr>
        </p:nvSpPr>
        <p:spPr/>
        <p:txBody>
          <a:bodyPr/>
          <a:lstStyle/>
          <a:p>
            <a:r>
              <a:rPr lang="en-US" dirty="0" smtClean="0"/>
              <a:t>Np roles on medicine teams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334976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600" dirty="0" smtClean="0"/>
              <a:t>Pharmacy Dosing Consult</a:t>
            </a:r>
          </a:p>
          <a:p>
            <a:pPr marL="274320" eaLnBrk="1" fontAlgn="auto" hangingPunct="1">
              <a:spcAft>
                <a:spcPts val="0"/>
              </a:spcAft>
              <a:defRPr/>
            </a:pPr>
            <a:r>
              <a:rPr lang="en-US" sz="2600" dirty="0" smtClean="0"/>
              <a:t>Dysphagia Consult</a:t>
            </a:r>
          </a:p>
          <a:p>
            <a:pPr marL="274320" eaLnBrk="1" fontAlgn="auto" hangingPunct="1">
              <a:spcAft>
                <a:spcPts val="0"/>
              </a:spcAft>
              <a:defRPr/>
            </a:pPr>
            <a:r>
              <a:rPr lang="en-US" sz="2600" dirty="0" smtClean="0"/>
              <a:t>Anticoagulation Clinic (outpatient)</a:t>
            </a:r>
          </a:p>
          <a:p>
            <a:pPr marL="274320" eaLnBrk="1" fontAlgn="auto" hangingPunct="1">
              <a:spcAft>
                <a:spcPts val="0"/>
              </a:spcAft>
              <a:defRPr/>
            </a:pPr>
            <a:r>
              <a:rPr lang="en-US" sz="2600" dirty="0" smtClean="0"/>
              <a:t>Nonformulary Requests</a:t>
            </a:r>
          </a:p>
        </p:txBody>
      </p:sp>
      <p:sp>
        <p:nvSpPr>
          <p:cNvPr id="3" name="Title 2"/>
          <p:cNvSpPr>
            <a:spLocks noGrp="1"/>
          </p:cNvSpPr>
          <p:nvPr>
            <p:ph type="title"/>
          </p:nvPr>
        </p:nvSpPr>
        <p:spPr/>
        <p:txBody>
          <a:bodyPr/>
          <a:lstStyle/>
          <a:p>
            <a:pPr eaLnBrk="1" fontAlgn="auto" hangingPunct="1">
              <a:spcAft>
                <a:spcPts val="0"/>
              </a:spcAft>
              <a:defRPr/>
            </a:pPr>
            <a:r>
              <a:rPr lang="en-US" dirty="0" smtClean="0"/>
              <a:t>Pharmacy services</a:t>
            </a:r>
            <a:endParaRPr lang="en-US" dirty="0"/>
          </a:p>
        </p:txBody>
      </p:sp>
      <p:sp>
        <p:nvSpPr>
          <p:cNvPr id="1280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0F1ACAC-5FFF-4C95-9961-8A00A02662F7}"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28005"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Prior to ordering following medications, a Pharmacy Special Medication Request NOTE must be completed</a:t>
            </a:r>
          </a:p>
          <a:p>
            <a:r>
              <a:rPr lang="en-US" dirty="0" smtClean="0"/>
              <a:t>After signing note, box to order medication pops up allowing you to prescribe the special medication</a:t>
            </a:r>
          </a:p>
          <a:p>
            <a:pPr lvl="1"/>
            <a:r>
              <a:rPr lang="en-US" dirty="0" err="1" smtClean="0"/>
              <a:t>Amiodarone</a:t>
            </a:r>
            <a:endParaRPr lang="en-US" dirty="0" smtClean="0"/>
          </a:p>
          <a:p>
            <a:pPr lvl="1"/>
            <a:r>
              <a:rPr lang="en-US" dirty="0" smtClean="0"/>
              <a:t>Clonidine Patch</a:t>
            </a:r>
          </a:p>
          <a:p>
            <a:pPr lvl="1"/>
            <a:r>
              <a:rPr lang="en-US" dirty="0" err="1" smtClean="0"/>
              <a:t>Clopidogrel</a:t>
            </a:r>
            <a:endParaRPr lang="en-US" dirty="0" smtClean="0"/>
          </a:p>
          <a:p>
            <a:pPr lvl="1"/>
            <a:r>
              <a:rPr lang="en-US" dirty="0" smtClean="0"/>
              <a:t>Colchicine</a:t>
            </a:r>
          </a:p>
          <a:p>
            <a:pPr lvl="1"/>
            <a:r>
              <a:rPr lang="en-US" dirty="0" err="1" smtClean="0"/>
              <a:t>Darbepoetin</a:t>
            </a:r>
            <a:endParaRPr lang="en-US" dirty="0" smtClean="0"/>
          </a:p>
          <a:p>
            <a:pPr lvl="1"/>
            <a:r>
              <a:rPr lang="en-US" dirty="0" smtClean="0"/>
              <a:t>Erythropoietin</a:t>
            </a:r>
          </a:p>
          <a:p>
            <a:pPr lvl="1"/>
            <a:r>
              <a:rPr lang="en-US" dirty="0" smtClean="0"/>
              <a:t>Fentanyl Patch</a:t>
            </a:r>
          </a:p>
          <a:p>
            <a:pPr lvl="1"/>
            <a:r>
              <a:rPr lang="en-US" dirty="0" err="1" smtClean="0"/>
              <a:t>Fluoroquinolones</a:t>
            </a:r>
            <a:endParaRPr lang="en-US" dirty="0" smtClean="0"/>
          </a:p>
          <a:p>
            <a:pPr lvl="1"/>
            <a:r>
              <a:rPr lang="en-US" dirty="0" smtClean="0"/>
              <a:t>Atypical Antipsychotics</a:t>
            </a:r>
          </a:p>
        </p:txBody>
      </p:sp>
      <p:sp>
        <p:nvSpPr>
          <p:cNvPr id="3" name="Title 2"/>
          <p:cNvSpPr>
            <a:spLocks noGrp="1"/>
          </p:cNvSpPr>
          <p:nvPr>
            <p:ph type="title"/>
          </p:nvPr>
        </p:nvSpPr>
        <p:spPr/>
        <p:txBody>
          <a:bodyPr/>
          <a:lstStyle/>
          <a:p>
            <a:r>
              <a:rPr lang="en-US" dirty="0" smtClean="0"/>
              <a:t>Pharmacy special Medication requests</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775047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Pharmacy special Medication requests</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pic>
        <p:nvPicPr>
          <p:cNvPr id="205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31" y="1676400"/>
            <a:ext cx="1097815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2017486"/>
            <a:ext cx="190500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385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Pharmacy special Medication requests</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
        <p:nvSpPr>
          <p:cNvPr id="5" name="Rectangle 4"/>
          <p:cNvSpPr/>
          <p:nvPr/>
        </p:nvSpPr>
        <p:spPr>
          <a:xfrm>
            <a:off x="838200" y="2015672"/>
            <a:ext cx="190500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3" y="1524000"/>
            <a:ext cx="1016496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 y="1905004"/>
            <a:ext cx="1295400" cy="2830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461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Needle Stick Injury</a:t>
            </a:r>
          </a:p>
          <a:p>
            <a:pPr marL="274320" eaLnBrk="1" fontAlgn="auto" hangingPunct="1">
              <a:spcAft>
                <a:spcPts val="0"/>
              </a:spcAft>
              <a:defRPr/>
            </a:pPr>
            <a:r>
              <a:rPr lang="en-US" dirty="0" smtClean="0"/>
              <a:t>TPN/ PPN</a:t>
            </a:r>
          </a:p>
          <a:p>
            <a:pPr marL="274320" eaLnBrk="1" fontAlgn="auto" hangingPunct="1">
              <a:spcAft>
                <a:spcPts val="0"/>
              </a:spcAft>
              <a:defRPr/>
            </a:pPr>
            <a:r>
              <a:rPr lang="en-US" dirty="0" smtClean="0"/>
              <a:t>CIWA Protocol</a:t>
            </a:r>
          </a:p>
          <a:p>
            <a:pPr marL="274320" eaLnBrk="1" fontAlgn="auto" hangingPunct="1">
              <a:spcAft>
                <a:spcPts val="0"/>
              </a:spcAft>
              <a:defRPr/>
            </a:pPr>
            <a:r>
              <a:rPr lang="en-US" dirty="0" smtClean="0">
                <a:solidFill>
                  <a:srgbClr val="FF0000"/>
                </a:solidFill>
              </a:rPr>
              <a:t>Pneumonia </a:t>
            </a:r>
          </a:p>
          <a:p>
            <a:pPr marL="274320" eaLnBrk="1" fontAlgn="auto" hangingPunct="1">
              <a:spcAft>
                <a:spcPts val="0"/>
              </a:spcAft>
              <a:defRPr/>
            </a:pPr>
            <a:r>
              <a:rPr lang="en-US" dirty="0" smtClean="0">
                <a:solidFill>
                  <a:srgbClr val="FF0000"/>
                </a:solidFill>
              </a:rPr>
              <a:t>VTE Proph</a:t>
            </a:r>
          </a:p>
          <a:p>
            <a:pPr marL="274320" eaLnBrk="1" fontAlgn="auto" hangingPunct="1">
              <a:spcAft>
                <a:spcPts val="0"/>
              </a:spcAft>
              <a:defRPr/>
            </a:pPr>
            <a:r>
              <a:rPr lang="en-US" dirty="0" smtClean="0"/>
              <a:t>Paracentesis</a:t>
            </a:r>
          </a:p>
          <a:p>
            <a:pPr marL="274320" eaLnBrk="1" fontAlgn="auto" hangingPunct="1">
              <a:spcAft>
                <a:spcPts val="0"/>
              </a:spcAft>
              <a:defRPr/>
            </a:pPr>
            <a:r>
              <a:rPr lang="en-US" dirty="0" smtClean="0"/>
              <a:t>Thoracentesis</a:t>
            </a:r>
          </a:p>
          <a:p>
            <a:pPr marL="274320" eaLnBrk="1" fontAlgn="auto" hangingPunct="1">
              <a:spcAft>
                <a:spcPts val="0"/>
              </a:spcAft>
              <a:defRPr/>
            </a:pPr>
            <a:r>
              <a:rPr lang="en-US" dirty="0" smtClean="0"/>
              <a:t>Lumbar Puncture</a:t>
            </a:r>
          </a:p>
          <a:p>
            <a:pPr marL="274320" eaLnBrk="1" fontAlgn="auto" hangingPunct="1">
              <a:spcAft>
                <a:spcPts val="0"/>
              </a:spcAft>
              <a:defRPr/>
            </a:pPr>
            <a:r>
              <a:rPr lang="en-US" dirty="0" smtClean="0"/>
              <a:t>Aspart Sliding Scale</a:t>
            </a:r>
          </a:p>
          <a:p>
            <a:pPr marL="274320" eaLnBrk="1" fontAlgn="auto" hangingPunct="1">
              <a:spcAft>
                <a:spcPts val="0"/>
              </a:spcAft>
              <a:defRPr/>
            </a:pPr>
            <a:r>
              <a:rPr lang="en-US" dirty="0" smtClean="0">
                <a:solidFill>
                  <a:srgbClr val="FF0000"/>
                </a:solidFill>
              </a:rPr>
              <a:t>Discharge Menu</a:t>
            </a: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Physician order sets</a:t>
            </a:r>
            <a:endParaRPr lang="en-US" dirty="0"/>
          </a:p>
        </p:txBody>
      </p:sp>
      <p:sp>
        <p:nvSpPr>
          <p:cNvPr id="1300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0D5CC4A-08C5-4D15-BC3F-0FA36609C40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3005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Physician order sets</a:t>
            </a:r>
            <a:endParaRPr lang="en-US" dirty="0"/>
          </a:p>
        </p:txBody>
      </p:sp>
      <p:sp>
        <p:nvSpPr>
          <p:cNvPr id="1310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C2FA156-7ACA-4248-A519-2EC1A6E30F20}"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3107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1310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2192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800" y="1676400"/>
            <a:ext cx="22860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Physician order sets</a:t>
            </a:r>
            <a:endParaRPr lang="en-US" dirty="0"/>
          </a:p>
        </p:txBody>
      </p:sp>
      <p:sp>
        <p:nvSpPr>
          <p:cNvPr id="132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AC38295-EF19-4A76-B12D-34AAC87D8319}"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32101"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132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3400" y="2057400"/>
            <a:ext cx="22098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Medication and Text orders MAY </a:t>
            </a:r>
            <a:r>
              <a:rPr lang="en-US" sz="2400" b="1" i="1" dirty="0" smtClean="0"/>
              <a:t>AUTO-DC</a:t>
            </a:r>
            <a:r>
              <a:rPr lang="en-US" sz="2400" dirty="0" smtClean="0"/>
              <a:t> while pt is in OR: this does not always happen now and occasionally the surgery service will write your orders; but </a:t>
            </a:r>
            <a:r>
              <a:rPr lang="en-US" sz="2400" dirty="0" smtClean="0">
                <a:solidFill>
                  <a:srgbClr val="FF0000"/>
                </a:solidFill>
              </a:rPr>
              <a:t>check after surgery!</a:t>
            </a:r>
          </a:p>
          <a:p>
            <a:pPr marL="274320" eaLnBrk="1" fontAlgn="auto" hangingPunct="1">
              <a:spcAft>
                <a:spcPts val="0"/>
              </a:spcAft>
              <a:defRPr/>
            </a:pPr>
            <a:r>
              <a:rPr lang="en-US" sz="2400" dirty="0" smtClean="0"/>
              <a:t>AUTO-DC’ed orders can be viewed and selected to be reordered as active orders</a:t>
            </a:r>
            <a:r>
              <a:rPr lang="en-US" sz="2400" dirty="0"/>
              <a:t> </a:t>
            </a:r>
            <a:r>
              <a:rPr lang="en-US" sz="2400" dirty="0" smtClean="0"/>
              <a:t>post-operatively</a:t>
            </a:r>
          </a:p>
        </p:txBody>
      </p:sp>
      <p:sp>
        <p:nvSpPr>
          <p:cNvPr id="3" name="Title 2"/>
          <p:cNvSpPr>
            <a:spLocks noGrp="1"/>
          </p:cNvSpPr>
          <p:nvPr>
            <p:ph type="title"/>
          </p:nvPr>
        </p:nvSpPr>
        <p:spPr/>
        <p:txBody>
          <a:bodyPr/>
          <a:lstStyle/>
          <a:p>
            <a:pPr eaLnBrk="1" fontAlgn="auto" hangingPunct="1">
              <a:spcAft>
                <a:spcPts val="0"/>
              </a:spcAft>
              <a:defRPr/>
            </a:pPr>
            <a:r>
              <a:rPr lang="en-US" dirty="0" smtClean="0"/>
              <a:t>Post-op orders / or patients</a:t>
            </a:r>
            <a:endParaRPr lang="en-US" dirty="0"/>
          </a:p>
        </p:txBody>
      </p:sp>
      <p:sp>
        <p:nvSpPr>
          <p:cNvPr id="1341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0B3A918-E77A-4491-8117-02C63AD34103}"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3414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b="1" i="1" dirty="0" smtClean="0"/>
              <a:t>NEW </a:t>
            </a:r>
            <a:r>
              <a:rPr lang="en-US" sz="2400" b="1" i="1" u="sng" dirty="0" smtClean="0"/>
              <a:t>Note</a:t>
            </a:r>
            <a:r>
              <a:rPr lang="en-US" sz="2400" dirty="0" smtClean="0"/>
              <a:t>:  “Restraint or Seclusion Orders”</a:t>
            </a:r>
          </a:p>
          <a:p>
            <a:pPr marL="274320" eaLnBrk="1" fontAlgn="auto" hangingPunct="1">
              <a:spcAft>
                <a:spcPts val="0"/>
              </a:spcAft>
              <a:defRPr/>
            </a:pPr>
            <a:r>
              <a:rPr lang="en-US" sz="2400" dirty="0" smtClean="0"/>
              <a:t>Complete the template</a:t>
            </a:r>
          </a:p>
          <a:p>
            <a:pPr marL="274320" eaLnBrk="1" fontAlgn="auto" hangingPunct="1">
              <a:spcAft>
                <a:spcPts val="0"/>
              </a:spcAft>
              <a:defRPr/>
            </a:pPr>
            <a:r>
              <a:rPr lang="en-US" sz="2400" dirty="0" smtClean="0"/>
              <a:t>Completion of the template generates a window for text orders for type of restraints needed</a:t>
            </a:r>
          </a:p>
          <a:p>
            <a:pPr marL="274320" eaLnBrk="1" fontAlgn="auto" hangingPunct="1">
              <a:spcAft>
                <a:spcPts val="0"/>
              </a:spcAft>
              <a:defRPr/>
            </a:pPr>
            <a:r>
              <a:rPr lang="en-US" sz="2400" dirty="0" smtClean="0"/>
              <a:t>Orders are time-limited to 24 hrs</a:t>
            </a:r>
          </a:p>
          <a:p>
            <a:pPr marL="548640" lvl="1" indent="-182880" eaLnBrk="1" fontAlgn="auto" hangingPunct="1">
              <a:spcAft>
                <a:spcPts val="0"/>
              </a:spcAft>
              <a:defRPr/>
            </a:pPr>
            <a:r>
              <a:rPr lang="en-US" sz="2400" dirty="0" smtClean="0"/>
              <a:t>Conduct in-person re-evaluation at least once each calendar day</a:t>
            </a:r>
          </a:p>
          <a:p>
            <a:pPr marL="548640" lvl="1" indent="-182880" eaLnBrk="1" fontAlgn="auto" hangingPunct="1">
              <a:spcAft>
                <a:spcPts val="0"/>
              </a:spcAft>
              <a:defRPr/>
            </a:pPr>
            <a:r>
              <a:rPr lang="en-US" sz="2400" dirty="0" smtClean="0"/>
              <a:t>Orders are issued no less often than once each calendar day</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Restraints – Medical surgical</a:t>
            </a:r>
            <a:endParaRPr lang="en-US" dirty="0"/>
          </a:p>
        </p:txBody>
      </p:sp>
      <p:sp>
        <p:nvSpPr>
          <p:cNvPr id="140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1F69723-AD07-47DA-9D3E-5177256AB4B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4029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Restraints – Medical surgical</a:t>
            </a:r>
            <a:endParaRPr lang="en-US" dirty="0"/>
          </a:p>
        </p:txBody>
      </p:sp>
      <p:sp>
        <p:nvSpPr>
          <p:cNvPr id="1413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F0BB312-4E75-443C-A5F2-8D36263958BE}"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4131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pic>
        <p:nvPicPr>
          <p:cNvPr id="141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1981200"/>
            <a:ext cx="2438400" cy="304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407400" cy="4406900"/>
          </a:xfrm>
        </p:spPr>
        <p:txBody>
          <a:bodyPr>
            <a:normAutofit fontScale="92500"/>
          </a:bodyPr>
          <a:lstStyle/>
          <a:p>
            <a:r>
              <a:rPr lang="en-US" sz="2800" dirty="0"/>
              <a:t>N</a:t>
            </a:r>
            <a:r>
              <a:rPr lang="en-US" sz="2800" dirty="0" smtClean="0"/>
              <a:t>ew and improved:  admitting a patient from ER</a:t>
            </a:r>
          </a:p>
          <a:p>
            <a:r>
              <a:rPr lang="en-US" sz="2800" dirty="0" smtClean="0"/>
              <a:t>If you see patient before orders are released</a:t>
            </a:r>
          </a:p>
          <a:p>
            <a:r>
              <a:rPr lang="en-US" sz="2800" dirty="0" smtClean="0"/>
              <a:t>You may now d/c bridge orders and write your own orders under delayed orders</a:t>
            </a:r>
          </a:p>
          <a:p>
            <a:r>
              <a:rPr lang="en-US" sz="2800" dirty="0" smtClean="0"/>
              <a:t>Note: you must do this immediately when you</a:t>
            </a:r>
          </a:p>
          <a:p>
            <a:pPr marL="44450" indent="0">
              <a:buNone/>
            </a:pPr>
            <a:r>
              <a:rPr lang="en-US" sz="2800" dirty="0"/>
              <a:t> </a:t>
            </a:r>
            <a:r>
              <a:rPr lang="en-US" sz="2800" dirty="0" smtClean="0"/>
              <a:t> d/c ER bridge orders. Use same diagnosis</a:t>
            </a:r>
          </a:p>
          <a:p>
            <a:pPr marL="44450" indent="0">
              <a:buNone/>
            </a:pPr>
            <a:r>
              <a:rPr lang="en-US" sz="2800" dirty="0"/>
              <a:t> </a:t>
            </a:r>
            <a:r>
              <a:rPr lang="en-US" sz="2800" dirty="0" smtClean="0"/>
              <a:t> and  same </a:t>
            </a:r>
            <a:r>
              <a:rPr lang="en-US" sz="2800" dirty="0" err="1" smtClean="0"/>
              <a:t>dispo</a:t>
            </a:r>
            <a:r>
              <a:rPr lang="en-US" sz="2800" dirty="0" smtClean="0"/>
              <a:t>. If you disagree </a:t>
            </a:r>
          </a:p>
          <a:p>
            <a:pPr marL="44450" indent="0">
              <a:buNone/>
            </a:pPr>
            <a:r>
              <a:rPr lang="en-US" sz="2800" dirty="0"/>
              <a:t> </a:t>
            </a:r>
            <a:r>
              <a:rPr lang="en-US" sz="2800" dirty="0" smtClean="0"/>
              <a:t> with </a:t>
            </a:r>
            <a:r>
              <a:rPr lang="en-US" sz="2800" dirty="0" err="1" smtClean="0"/>
              <a:t>dispo</a:t>
            </a:r>
            <a:r>
              <a:rPr lang="en-US" sz="2800" dirty="0" smtClean="0"/>
              <a:t> get your attending involved. If changed</a:t>
            </a:r>
          </a:p>
          <a:p>
            <a:pPr marL="44450" indent="0">
              <a:buNone/>
            </a:pPr>
            <a:r>
              <a:rPr lang="en-US" sz="2800" dirty="0"/>
              <a:t> </a:t>
            </a:r>
            <a:r>
              <a:rPr lang="en-US" sz="2800" dirty="0" smtClean="0"/>
              <a:t> call </a:t>
            </a:r>
            <a:r>
              <a:rPr lang="en-US" sz="2800" dirty="0" err="1" smtClean="0"/>
              <a:t>precert</a:t>
            </a:r>
            <a:r>
              <a:rPr lang="en-US" sz="2800" dirty="0" smtClean="0"/>
              <a:t>; for different bed; 62730</a:t>
            </a:r>
          </a:p>
          <a:p>
            <a:pPr marL="44450" indent="0">
              <a:buNone/>
            </a:pPr>
            <a:endParaRPr lang="en-US" sz="2800" dirty="0" smtClean="0"/>
          </a:p>
          <a:p>
            <a:endParaRPr lang="en-US" sz="2800" dirty="0"/>
          </a:p>
        </p:txBody>
      </p:sp>
      <p:sp>
        <p:nvSpPr>
          <p:cNvPr id="3" name="Title 2"/>
          <p:cNvSpPr>
            <a:spLocks noGrp="1"/>
          </p:cNvSpPr>
          <p:nvPr>
            <p:ph type="title"/>
          </p:nvPr>
        </p:nvSpPr>
        <p:spPr/>
        <p:txBody>
          <a:bodyPr/>
          <a:lstStyle/>
          <a:p>
            <a:r>
              <a:rPr lang="en-US" dirty="0" smtClean="0"/>
              <a:t>Admissions; </a:t>
            </a:r>
            <a:r>
              <a:rPr lang="en-US" dirty="0" err="1" smtClean="0"/>
              <a:t>Er</a:t>
            </a:r>
            <a:r>
              <a:rPr lang="en-US" dirty="0" smtClean="0"/>
              <a:t> bridge orders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1401162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Vista-Web/ Remote Data</a:t>
            </a:r>
          </a:p>
          <a:p>
            <a:pPr marL="274320" eaLnBrk="1" fontAlgn="auto" hangingPunct="1">
              <a:spcAft>
                <a:spcPts val="0"/>
              </a:spcAft>
              <a:defRPr/>
            </a:pPr>
            <a:r>
              <a:rPr lang="en-US" sz="2400" dirty="0" smtClean="0"/>
              <a:t>Connects you to view the patient record at remote VA sites selected</a:t>
            </a:r>
          </a:p>
          <a:p>
            <a:pPr marL="548640" lvl="1" indent="-182880" eaLnBrk="1" fontAlgn="auto" hangingPunct="1">
              <a:spcAft>
                <a:spcPts val="0"/>
              </a:spcAft>
              <a:defRPr/>
            </a:pPr>
            <a:r>
              <a:rPr lang="en-US" sz="2400" dirty="0" smtClean="0"/>
              <a:t>Ann Arbor</a:t>
            </a:r>
          </a:p>
          <a:p>
            <a:pPr marL="548640" lvl="1" indent="-182880" eaLnBrk="1" fontAlgn="auto" hangingPunct="1">
              <a:spcAft>
                <a:spcPts val="0"/>
              </a:spcAft>
              <a:defRPr/>
            </a:pPr>
            <a:r>
              <a:rPr lang="en-US" sz="2400" dirty="0" smtClean="0"/>
              <a:t>Saginaw</a:t>
            </a:r>
          </a:p>
          <a:p>
            <a:pPr marL="548640" lvl="1" indent="-182880" eaLnBrk="1" fontAlgn="auto" hangingPunct="1">
              <a:spcAft>
                <a:spcPts val="0"/>
              </a:spcAft>
              <a:defRPr/>
            </a:pPr>
            <a:r>
              <a:rPr lang="en-US" sz="2400" dirty="0" smtClean="0"/>
              <a:t>Battle Creek</a:t>
            </a:r>
          </a:p>
          <a:p>
            <a:pPr marL="548640" lvl="1" indent="-182880" eaLnBrk="1" fontAlgn="auto" hangingPunct="1">
              <a:spcAft>
                <a:spcPts val="0"/>
              </a:spcAft>
              <a:defRPr/>
            </a:pPr>
            <a:r>
              <a:rPr lang="en-US" sz="2400" dirty="0" smtClean="0"/>
              <a:t>Other states</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Records from other va centers</a:t>
            </a:r>
            <a:br>
              <a:rPr lang="en-US" dirty="0" smtClean="0"/>
            </a:br>
            <a:r>
              <a:rPr lang="en-US" dirty="0" smtClean="0"/>
              <a:t>vista web</a:t>
            </a:r>
            <a:endParaRPr lang="en-US" dirty="0"/>
          </a:p>
        </p:txBody>
      </p:sp>
      <p:sp>
        <p:nvSpPr>
          <p:cNvPr id="144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9363ADA-3788-4634-9CF7-4BA669F43503}"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14438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899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6324600" y="0"/>
            <a:ext cx="1447800" cy="6096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5412" name="TextBox 7"/>
          <p:cNvSpPr txBox="1">
            <a:spLocks noChangeArrowheads="1"/>
          </p:cNvSpPr>
          <p:nvPr/>
        </p:nvSpPr>
        <p:spPr bwMode="auto">
          <a:xfrm>
            <a:off x="381000" y="533400"/>
            <a:ext cx="1143000" cy="3698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chemeClr val="tx1"/>
                </a:solidFill>
                <a:latin typeface="Arial" charset="0"/>
              </a:rPr>
              <a:t>xxxxx</a:t>
            </a:r>
          </a:p>
        </p:txBody>
      </p:sp>
      <p:sp>
        <p:nvSpPr>
          <p:cNvPr id="14541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4DDC2E5-AEC8-40C1-8144-CDFB80F73AC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Many tests are not intuitive when ordering in CPRS</a:t>
            </a:r>
          </a:p>
          <a:p>
            <a:pPr marL="274320" eaLnBrk="1" fontAlgn="auto" hangingPunct="1">
              <a:spcAft>
                <a:spcPts val="0"/>
              </a:spcAft>
              <a:defRPr/>
            </a:pPr>
            <a:r>
              <a:rPr lang="en-US" sz="2400" dirty="0" smtClean="0"/>
              <a:t>IP Resource Guide gives ordering guidelines on common tests ordered</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Tests or procedure ordering</a:t>
            </a:r>
            <a:endParaRPr lang="en-US" dirty="0"/>
          </a:p>
        </p:txBody>
      </p:sp>
      <p:sp>
        <p:nvSpPr>
          <p:cNvPr id="146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2BCDFBA-54F4-443C-9D84-8D97DF436136}"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Environmental Exposures</a:t>
            </a:r>
          </a:p>
          <a:p>
            <a:pPr marL="274320" eaLnBrk="1" fontAlgn="auto" hangingPunct="1">
              <a:spcAft>
                <a:spcPts val="0"/>
              </a:spcAft>
              <a:defRPr/>
            </a:pPr>
            <a:r>
              <a:rPr lang="en-US" sz="2400" dirty="0" smtClean="0"/>
              <a:t>Operation Enduring Freedom (OEF)</a:t>
            </a:r>
          </a:p>
          <a:p>
            <a:pPr marL="274320" eaLnBrk="1" fontAlgn="auto" hangingPunct="1">
              <a:spcAft>
                <a:spcPts val="0"/>
              </a:spcAft>
              <a:defRPr/>
            </a:pPr>
            <a:r>
              <a:rPr lang="en-US" sz="2400" dirty="0" smtClean="0"/>
              <a:t>Operation Iraqi Freedom (OIF)</a:t>
            </a:r>
          </a:p>
          <a:p>
            <a:pPr marL="274320" eaLnBrk="1" fontAlgn="auto" hangingPunct="1">
              <a:spcAft>
                <a:spcPts val="0"/>
              </a:spcAft>
              <a:defRPr/>
            </a:pPr>
            <a:r>
              <a:rPr lang="en-US" sz="2400" dirty="0" smtClean="0"/>
              <a:t>Operation New Dawn (OND)</a:t>
            </a:r>
          </a:p>
          <a:p>
            <a:pPr marL="274320" eaLnBrk="1" fontAlgn="auto" hangingPunct="1">
              <a:spcAft>
                <a:spcPts val="0"/>
              </a:spcAft>
              <a:defRPr/>
            </a:pPr>
            <a:r>
              <a:rPr lang="en-US" sz="2400" dirty="0" smtClean="0"/>
              <a:t>Gulf War</a:t>
            </a:r>
          </a:p>
          <a:p>
            <a:pPr marL="274320" eaLnBrk="1" fontAlgn="auto" hangingPunct="1">
              <a:spcAft>
                <a:spcPts val="0"/>
              </a:spcAft>
              <a:defRPr/>
            </a:pPr>
            <a:r>
              <a:rPr lang="en-US" sz="2400" dirty="0" smtClean="0"/>
              <a:t>Vietnam</a:t>
            </a:r>
          </a:p>
          <a:p>
            <a:pPr marL="274320" eaLnBrk="1" fontAlgn="auto" hangingPunct="1">
              <a:spcAft>
                <a:spcPts val="0"/>
              </a:spcAft>
              <a:defRPr/>
            </a:pPr>
            <a:r>
              <a:rPr lang="en-US" sz="2400" dirty="0" smtClean="0"/>
              <a:t>Cold War</a:t>
            </a:r>
          </a:p>
          <a:p>
            <a:pPr marL="274320" eaLnBrk="1" fontAlgn="auto" hangingPunct="1">
              <a:spcAft>
                <a:spcPts val="0"/>
              </a:spcAft>
              <a:defRPr/>
            </a:pPr>
            <a:r>
              <a:rPr lang="en-US" sz="2400" dirty="0" smtClean="0"/>
              <a:t>Korea</a:t>
            </a:r>
          </a:p>
          <a:p>
            <a:pPr marL="274320" eaLnBrk="1" fontAlgn="auto" hangingPunct="1">
              <a:spcAft>
                <a:spcPts val="0"/>
              </a:spcAft>
              <a:defRPr/>
            </a:pPr>
            <a:r>
              <a:rPr lang="en-US" sz="2400" dirty="0" smtClean="0"/>
              <a:t>WWII</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Veterans Unique Health risks</a:t>
            </a:r>
            <a:endParaRPr lang="en-US" dirty="0"/>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5E2D306-0614-49A3-80AA-4C97F69D6AD3}"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660833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400" dirty="0" smtClean="0"/>
              <a:t>General Questions</a:t>
            </a:r>
          </a:p>
          <a:p>
            <a:pPr marL="274320" eaLnBrk="1" fontAlgn="auto" hangingPunct="1">
              <a:spcAft>
                <a:spcPts val="0"/>
              </a:spcAft>
              <a:defRPr/>
            </a:pPr>
            <a:r>
              <a:rPr lang="en-US" sz="2400" dirty="0" smtClean="0"/>
              <a:t>“Can you tell me more about that?”</a:t>
            </a:r>
          </a:p>
          <a:p>
            <a:pPr marL="274320" eaLnBrk="1" fontAlgn="auto" hangingPunct="1">
              <a:spcAft>
                <a:spcPts val="0"/>
              </a:spcAft>
              <a:defRPr/>
            </a:pPr>
            <a:r>
              <a:rPr lang="en-US" sz="2400" dirty="0" smtClean="0"/>
              <a:t>Compensation &amp; Benefits</a:t>
            </a:r>
          </a:p>
          <a:p>
            <a:pPr marL="274320" eaLnBrk="1" fontAlgn="auto" hangingPunct="1">
              <a:spcAft>
                <a:spcPts val="0"/>
              </a:spcAft>
              <a:defRPr/>
            </a:pPr>
            <a:r>
              <a:rPr lang="en-US" sz="2400" dirty="0" smtClean="0"/>
              <a:t>Sexual Harassment, Assault &amp; Trauma</a:t>
            </a:r>
          </a:p>
          <a:p>
            <a:pPr marL="274320" eaLnBrk="1" fontAlgn="auto" hangingPunct="1">
              <a:spcAft>
                <a:spcPts val="0"/>
              </a:spcAft>
              <a:defRPr/>
            </a:pPr>
            <a:r>
              <a:rPr lang="en-US" sz="2400" dirty="0" smtClean="0"/>
              <a:t>Exposure Concerns</a:t>
            </a:r>
          </a:p>
          <a:p>
            <a:pPr marL="274320" eaLnBrk="1" fontAlgn="auto" hangingPunct="1">
              <a:spcAft>
                <a:spcPts val="0"/>
              </a:spcAft>
              <a:defRPr/>
            </a:pPr>
            <a:r>
              <a:rPr lang="en-US" sz="2400" dirty="0" smtClean="0"/>
              <a:t>Hepatitis C Virus (HCV) Infection</a:t>
            </a:r>
          </a:p>
          <a:p>
            <a:pPr marL="274320" eaLnBrk="1" fontAlgn="auto" hangingPunct="1">
              <a:spcAft>
                <a:spcPts val="0"/>
              </a:spcAft>
              <a:defRPr/>
            </a:pPr>
            <a:r>
              <a:rPr lang="en-US" sz="2400" dirty="0" smtClean="0"/>
              <a:t>Living Situation</a:t>
            </a:r>
          </a:p>
          <a:p>
            <a:pPr marL="274320" eaLnBrk="1" fontAlgn="auto" hangingPunct="1">
              <a:spcAft>
                <a:spcPts val="0"/>
              </a:spcAft>
              <a:defRPr/>
            </a:pPr>
            <a:r>
              <a:rPr lang="en-US" sz="2400" dirty="0" smtClean="0"/>
              <a:t>Stress Reactions/ Adjustment Problems</a:t>
            </a:r>
            <a:endParaRPr lang="en-US" sz="2400" dirty="0"/>
          </a:p>
        </p:txBody>
      </p:sp>
      <p:sp>
        <p:nvSpPr>
          <p:cNvPr id="3" name="Title 2"/>
          <p:cNvSpPr>
            <a:spLocks noGrp="1"/>
          </p:cNvSpPr>
          <p:nvPr>
            <p:ph type="title"/>
          </p:nvPr>
        </p:nvSpPr>
        <p:spPr/>
        <p:txBody>
          <a:bodyPr/>
          <a:lstStyle/>
          <a:p>
            <a:pPr eaLnBrk="1" fontAlgn="auto" hangingPunct="1">
              <a:spcAft>
                <a:spcPts val="0"/>
              </a:spcAft>
              <a:defRPr/>
            </a:pPr>
            <a:r>
              <a:rPr lang="en-US" dirty="0"/>
              <a:t>Veterans Unique Health risks</a:t>
            </a:r>
          </a:p>
        </p:txBody>
      </p:sp>
      <p:sp>
        <p:nvSpPr>
          <p:cNvPr id="133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0C8A198-35EA-4E12-9A36-3222764E284E}"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98498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sz="2200" dirty="0" smtClean="0"/>
              <a:t>Nurse Practitioners</a:t>
            </a:r>
          </a:p>
          <a:p>
            <a:pPr marL="548640" lvl="1" indent="-182880" eaLnBrk="1" fontAlgn="auto" hangingPunct="1">
              <a:spcAft>
                <a:spcPts val="0"/>
              </a:spcAft>
              <a:defRPr/>
            </a:pPr>
            <a:r>
              <a:rPr lang="en-US" sz="2200" dirty="0" smtClean="0"/>
              <a:t>Megan Irwin NP</a:t>
            </a:r>
          </a:p>
          <a:p>
            <a:pPr marL="548640" lvl="1" indent="-182880" eaLnBrk="1" fontAlgn="auto" hangingPunct="1">
              <a:spcAft>
                <a:spcPts val="0"/>
              </a:spcAft>
              <a:defRPr/>
            </a:pPr>
            <a:r>
              <a:rPr lang="en-US" sz="2200" dirty="0" smtClean="0"/>
              <a:t>Michelle Wagner-Smith</a:t>
            </a:r>
          </a:p>
          <a:p>
            <a:pPr marL="548640" lvl="1" indent="-182880" eaLnBrk="1" fontAlgn="auto" hangingPunct="1">
              <a:spcAft>
                <a:spcPts val="0"/>
              </a:spcAft>
              <a:defRPr/>
            </a:pPr>
            <a:r>
              <a:rPr lang="en-US" sz="2200" dirty="0" smtClean="0"/>
              <a:t>Levone McCullough</a:t>
            </a:r>
          </a:p>
          <a:p>
            <a:pPr marL="548640" lvl="1" indent="-182880" eaLnBrk="1" fontAlgn="auto" hangingPunct="1">
              <a:spcAft>
                <a:spcPts val="0"/>
              </a:spcAft>
              <a:defRPr/>
            </a:pPr>
            <a:r>
              <a:rPr lang="en-US" sz="2200" dirty="0" smtClean="0"/>
              <a:t>Amanda Less</a:t>
            </a:r>
          </a:p>
          <a:p>
            <a:pPr marL="274320" eaLnBrk="1" fontAlgn="auto" hangingPunct="1">
              <a:spcAft>
                <a:spcPts val="0"/>
              </a:spcAft>
              <a:defRPr/>
            </a:pPr>
            <a:r>
              <a:rPr lang="en-US" sz="2200" dirty="0" smtClean="0"/>
              <a:t>Attending Physicians</a:t>
            </a:r>
          </a:p>
          <a:p>
            <a:pPr marL="274320" eaLnBrk="1" fontAlgn="auto" hangingPunct="1">
              <a:spcAft>
                <a:spcPts val="0"/>
              </a:spcAft>
              <a:defRPr/>
            </a:pPr>
            <a:r>
              <a:rPr lang="en-US" sz="2200" dirty="0" smtClean="0"/>
              <a:t>Processes Guide – Paper and PDF version</a:t>
            </a:r>
          </a:p>
          <a:p>
            <a:pPr marL="274320" eaLnBrk="1" fontAlgn="auto" hangingPunct="1">
              <a:spcAft>
                <a:spcPts val="0"/>
              </a:spcAft>
              <a:defRPr/>
            </a:pPr>
            <a:r>
              <a:rPr lang="en-US" sz="2200" dirty="0" smtClean="0"/>
              <a:t>Phone List</a:t>
            </a:r>
          </a:p>
          <a:p>
            <a:pPr marL="274320" eaLnBrk="1" fontAlgn="auto" hangingPunct="1">
              <a:spcAft>
                <a:spcPts val="0"/>
              </a:spcAft>
              <a:defRPr/>
            </a:pPr>
            <a:r>
              <a:rPr lang="en-US" sz="2200" dirty="0" smtClean="0"/>
              <a:t>On Call Schedules (Access via VA Intranet/ Home page)</a:t>
            </a:r>
          </a:p>
          <a:p>
            <a:pPr marL="274320" eaLnBrk="1" fontAlgn="auto" hangingPunct="1">
              <a:spcAft>
                <a:spcPts val="0"/>
              </a:spcAft>
              <a:defRPr/>
            </a:pPr>
            <a:r>
              <a:rPr lang="en-US" sz="2200" dirty="0" smtClean="0"/>
              <a:t>Medical Service Subspecialty list</a:t>
            </a:r>
          </a:p>
          <a:p>
            <a:pPr marL="274320" eaLnBrk="1" fontAlgn="auto" hangingPunct="1">
              <a:spcAft>
                <a:spcPts val="0"/>
              </a:spcAft>
              <a:defRPr/>
            </a:pPr>
            <a:r>
              <a:rPr lang="en-US" sz="2200" dirty="0" smtClean="0"/>
              <a:t>Surgical on call list; available each day in recovery room</a:t>
            </a:r>
          </a:p>
          <a:p>
            <a:pPr marL="45720" indent="0" eaLnBrk="1" fontAlgn="auto" hangingPunct="1">
              <a:spcAft>
                <a:spcPts val="0"/>
              </a:spcAft>
              <a:buFont typeface="Wingdings 2" pitchFamily="18" charset="2"/>
              <a:buNone/>
              <a:defRPr/>
            </a:pPr>
            <a:endParaRPr lang="en-US" dirty="0" smtClean="0"/>
          </a:p>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resources</a:t>
            </a:r>
            <a:endParaRPr lang="en-US" dirty="0"/>
          </a:p>
        </p:txBody>
      </p:sp>
      <p:sp>
        <p:nvSpPr>
          <p:cNvPr id="143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0F62D7-AC6B-4ABC-9F3F-AAED699A312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177984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8"/>
            <a:ext cx="8407400" cy="4605337"/>
          </a:xfrm>
        </p:spPr>
        <p:txBody>
          <a:bodyPr>
            <a:normAutofit lnSpcReduction="10000"/>
          </a:bodyPr>
          <a:lstStyle/>
          <a:p>
            <a:pPr marL="274320" eaLnBrk="1" fontAlgn="auto" hangingPunct="1">
              <a:spcAft>
                <a:spcPts val="0"/>
              </a:spcAft>
              <a:defRPr/>
            </a:pPr>
            <a:r>
              <a:rPr lang="en-US" dirty="0" smtClean="0"/>
              <a:t>Karen Brandt 61135-63460  </a:t>
            </a:r>
          </a:p>
          <a:p>
            <a:pPr marL="274002" indent="-182880" eaLnBrk="1" fontAlgn="auto" hangingPunct="1">
              <a:spcAft>
                <a:spcPts val="0"/>
              </a:spcAft>
              <a:defRPr/>
            </a:pPr>
            <a:r>
              <a:rPr lang="en-US" dirty="0" smtClean="0"/>
              <a:t>April Jackson 61135-65816  </a:t>
            </a:r>
          </a:p>
          <a:p>
            <a:pPr marL="274002" indent="-182880" eaLnBrk="1" fontAlgn="auto" hangingPunct="1">
              <a:spcAft>
                <a:spcPts val="0"/>
              </a:spcAft>
              <a:defRPr/>
            </a:pPr>
            <a:r>
              <a:rPr lang="en-US" dirty="0" smtClean="0"/>
              <a:t>Rita </a:t>
            </a:r>
            <a:r>
              <a:rPr lang="en-US" dirty="0" err="1" smtClean="0"/>
              <a:t>Olugbile</a:t>
            </a:r>
            <a:r>
              <a:rPr lang="en-US" dirty="0" smtClean="0"/>
              <a:t> 61135-61332  </a:t>
            </a:r>
          </a:p>
          <a:p>
            <a:pPr marL="274002" indent="-182880" eaLnBrk="1" fontAlgn="auto" hangingPunct="1">
              <a:spcAft>
                <a:spcPts val="0"/>
              </a:spcAft>
              <a:defRPr/>
            </a:pPr>
            <a:r>
              <a:rPr lang="en-US" dirty="0" smtClean="0"/>
              <a:t>Elizabeth </a:t>
            </a:r>
            <a:r>
              <a:rPr lang="en-US" dirty="0" err="1" smtClean="0"/>
              <a:t>Lucarelli</a:t>
            </a:r>
            <a:r>
              <a:rPr lang="en-US" dirty="0" smtClean="0"/>
              <a:t>  61135-61461</a:t>
            </a:r>
          </a:p>
          <a:p>
            <a:pPr marL="91122" indent="0" eaLnBrk="1" fontAlgn="auto" hangingPunct="1">
              <a:spcAft>
                <a:spcPts val="0"/>
              </a:spcAft>
              <a:buFont typeface="Wingdings 2" pitchFamily="18" charset="2"/>
              <a:buNone/>
              <a:defRPr/>
            </a:pPr>
            <a:endParaRPr lang="en-US" dirty="0" smtClean="0"/>
          </a:p>
          <a:p>
            <a:pPr marL="274002" indent="-182880" eaLnBrk="1" fontAlgn="auto" hangingPunct="1">
              <a:spcAft>
                <a:spcPts val="0"/>
              </a:spcAft>
              <a:defRPr/>
            </a:pPr>
            <a:r>
              <a:rPr lang="en-US" dirty="0"/>
              <a:t>Weekend </a:t>
            </a:r>
            <a:r>
              <a:rPr lang="en-US" dirty="0" smtClean="0"/>
              <a:t>Coverage:   Weekend </a:t>
            </a:r>
            <a:r>
              <a:rPr lang="en-US" dirty="0"/>
              <a:t>pager  </a:t>
            </a:r>
            <a:r>
              <a:rPr lang="en-US" dirty="0" smtClean="0"/>
              <a:t>61135-69667</a:t>
            </a:r>
          </a:p>
          <a:p>
            <a:pPr marL="91122" indent="0" eaLnBrk="1" fontAlgn="auto" hangingPunct="1">
              <a:spcAft>
                <a:spcPts val="0"/>
              </a:spcAft>
              <a:buFont typeface="Wingdings 2" pitchFamily="18" charset="2"/>
              <a:buNone/>
              <a:defRPr/>
            </a:pPr>
            <a:endParaRPr lang="en-US" dirty="0"/>
          </a:p>
          <a:p>
            <a:pPr marL="91122" indent="0" eaLnBrk="1" fontAlgn="auto" hangingPunct="1">
              <a:spcAft>
                <a:spcPts val="0"/>
              </a:spcAft>
              <a:buFont typeface="Wingdings 2" pitchFamily="18" charset="2"/>
              <a:buNone/>
              <a:defRPr/>
            </a:pPr>
            <a:r>
              <a:rPr lang="en-US" dirty="0" smtClean="0"/>
              <a:t>IP Specialty areas</a:t>
            </a:r>
          </a:p>
          <a:p>
            <a:pPr marL="274320" eaLnBrk="1" fontAlgn="auto" hangingPunct="1">
              <a:spcAft>
                <a:spcPts val="0"/>
              </a:spcAft>
              <a:defRPr/>
            </a:pPr>
            <a:r>
              <a:rPr lang="en-US" dirty="0" smtClean="0"/>
              <a:t>DIALYSIS: </a:t>
            </a:r>
            <a:r>
              <a:rPr lang="en-US" dirty="0" err="1" smtClean="0"/>
              <a:t>Janill</a:t>
            </a:r>
            <a:r>
              <a:rPr lang="en-US" dirty="0" smtClean="0"/>
              <a:t> </a:t>
            </a:r>
            <a:r>
              <a:rPr lang="en-US" dirty="0" err="1" smtClean="0"/>
              <a:t>Deu</a:t>
            </a:r>
            <a:r>
              <a:rPr lang="en-US" dirty="0" smtClean="0"/>
              <a:t> 61135-63286</a:t>
            </a:r>
          </a:p>
          <a:p>
            <a:pPr marL="274320" eaLnBrk="1" fontAlgn="auto" hangingPunct="1">
              <a:spcAft>
                <a:spcPts val="0"/>
              </a:spcAft>
              <a:defRPr/>
            </a:pPr>
            <a:r>
              <a:rPr lang="en-US" dirty="0" smtClean="0"/>
              <a:t>SCI:  Ann Brady 61135-63684</a:t>
            </a:r>
          </a:p>
          <a:p>
            <a:pPr marL="274320" eaLnBrk="1" fontAlgn="auto" hangingPunct="1">
              <a:spcAft>
                <a:spcPts val="0"/>
              </a:spcAft>
              <a:defRPr/>
            </a:pPr>
            <a:r>
              <a:rPr lang="en-US" dirty="0" smtClean="0"/>
              <a:t>HIV -  </a:t>
            </a:r>
            <a:r>
              <a:rPr lang="en-US" dirty="0" err="1" smtClean="0"/>
              <a:t>Onelia</a:t>
            </a:r>
            <a:r>
              <a:rPr lang="en-US" dirty="0" smtClean="0"/>
              <a:t> </a:t>
            </a:r>
            <a:r>
              <a:rPr lang="en-US" dirty="0" err="1" smtClean="0"/>
              <a:t>Zurbruegg</a:t>
            </a:r>
            <a:r>
              <a:rPr lang="en-US" dirty="0" smtClean="0"/>
              <a:t>  61135-63498</a:t>
            </a:r>
          </a:p>
          <a:p>
            <a:pPr marL="45720" indent="0" eaLnBrk="1" fontAlgn="auto" hangingPunct="1">
              <a:spcAft>
                <a:spcPts val="0"/>
              </a:spcAft>
              <a:buFont typeface="Wingdings 2" pitchFamily="18" charset="2"/>
              <a:buNone/>
              <a:defRPr/>
            </a:pPr>
            <a:endParaRPr lang="en-US" dirty="0" smtClean="0"/>
          </a:p>
          <a:p>
            <a:pPr marL="274320" eaLnBrk="1" fontAlgn="auto" hangingPunct="1">
              <a:spcAft>
                <a:spcPts val="0"/>
              </a:spcAft>
              <a:defRPr/>
            </a:pPr>
            <a:r>
              <a:rPr lang="en-US" dirty="0" smtClean="0"/>
              <a:t>Darius – Secretary  64946</a:t>
            </a:r>
          </a:p>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Inpatient Social Work</a:t>
            </a:r>
            <a:endParaRPr lang="en-US" dirty="0"/>
          </a:p>
        </p:txBody>
      </p:sp>
      <p:sp>
        <p:nvSpPr>
          <p:cNvPr id="16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B8EAADB-CE1B-47D3-B44D-B439D06FE777}"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773705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529137"/>
          </a:xfrm>
        </p:spPr>
        <p:txBody>
          <a:bodyPr/>
          <a:lstStyle/>
          <a:p>
            <a:pPr marL="274320" eaLnBrk="1" fontAlgn="auto" hangingPunct="1">
              <a:spcAft>
                <a:spcPts val="0"/>
              </a:spcAft>
              <a:defRPr/>
            </a:pPr>
            <a:r>
              <a:rPr lang="en-US" dirty="0" smtClean="0"/>
              <a:t>VA System for VA Employees</a:t>
            </a:r>
          </a:p>
          <a:p>
            <a:pPr marL="548640" lvl="1" indent="-182880" eaLnBrk="1" fontAlgn="auto" hangingPunct="1">
              <a:spcAft>
                <a:spcPts val="0"/>
              </a:spcAft>
              <a:defRPr/>
            </a:pPr>
            <a:r>
              <a:rPr lang="en-US" dirty="0" smtClean="0"/>
              <a:t>Access number:  61135-XXXX</a:t>
            </a:r>
          </a:p>
          <a:p>
            <a:pPr marL="548640" lvl="1" indent="-182880" eaLnBrk="1" fontAlgn="auto" hangingPunct="1">
              <a:spcAft>
                <a:spcPts val="0"/>
              </a:spcAft>
              <a:defRPr/>
            </a:pPr>
            <a:r>
              <a:rPr lang="en-US" dirty="0" smtClean="0"/>
              <a:t>Input 6 digit VA Pager number XXXX</a:t>
            </a:r>
          </a:p>
          <a:p>
            <a:pPr marL="274320" eaLnBrk="1" fontAlgn="auto" hangingPunct="1">
              <a:spcAft>
                <a:spcPts val="0"/>
              </a:spcAft>
              <a:defRPr/>
            </a:pPr>
            <a:r>
              <a:rPr lang="en-US" dirty="0" smtClean="0"/>
              <a:t>Other VA Pagers </a:t>
            </a:r>
          </a:p>
          <a:p>
            <a:pPr marL="548640" lvl="1" indent="-182880" eaLnBrk="1" fontAlgn="auto" hangingPunct="1">
              <a:spcAft>
                <a:spcPts val="0"/>
              </a:spcAft>
              <a:defRPr/>
            </a:pPr>
            <a:r>
              <a:rPr lang="en-US" dirty="0" smtClean="0"/>
              <a:t>Begin with 250 or 280</a:t>
            </a:r>
          </a:p>
          <a:p>
            <a:pPr marL="548640" lvl="1" indent="-182880" eaLnBrk="1" fontAlgn="auto" hangingPunct="1">
              <a:spcAft>
                <a:spcPts val="0"/>
              </a:spcAft>
              <a:defRPr/>
            </a:pPr>
            <a:r>
              <a:rPr lang="en-US" dirty="0" smtClean="0"/>
              <a:t>No access number needed – just dial pager #</a:t>
            </a:r>
          </a:p>
          <a:p>
            <a:pPr marL="274320" eaLnBrk="1" fontAlgn="auto" hangingPunct="1">
              <a:spcAft>
                <a:spcPts val="0"/>
              </a:spcAft>
              <a:defRPr/>
            </a:pPr>
            <a:r>
              <a:rPr lang="en-US" dirty="0" smtClean="0"/>
              <a:t>DMC Pagers</a:t>
            </a:r>
          </a:p>
          <a:p>
            <a:pPr marL="548640" lvl="1" indent="-182880" eaLnBrk="1" fontAlgn="auto" hangingPunct="1">
              <a:spcAft>
                <a:spcPts val="0"/>
              </a:spcAft>
              <a:defRPr/>
            </a:pPr>
            <a:r>
              <a:rPr lang="en-US" dirty="0" smtClean="0"/>
              <a:t>Access number:  313-745-0203</a:t>
            </a:r>
          </a:p>
          <a:p>
            <a:pPr marL="548640" lvl="1" indent="-182880" eaLnBrk="1" fontAlgn="auto" hangingPunct="1">
              <a:spcAft>
                <a:spcPts val="0"/>
              </a:spcAft>
              <a:defRPr/>
            </a:pPr>
            <a:r>
              <a:rPr lang="en-US" dirty="0" smtClean="0"/>
              <a:t>4 digit numbers</a:t>
            </a:r>
          </a:p>
          <a:p>
            <a:pPr marL="274320" eaLnBrk="1" fontAlgn="auto" hangingPunct="1">
              <a:spcAft>
                <a:spcPts val="0"/>
              </a:spcAft>
              <a:defRPr/>
            </a:pPr>
            <a:r>
              <a:rPr lang="en-US" dirty="0" smtClean="0"/>
              <a:t>Looking up pager numbers</a:t>
            </a:r>
          </a:p>
          <a:p>
            <a:pPr marL="548640" lvl="1" indent="-182880" eaLnBrk="1" fontAlgn="auto" hangingPunct="1">
              <a:spcAft>
                <a:spcPts val="0"/>
              </a:spcAft>
              <a:defRPr/>
            </a:pPr>
            <a:r>
              <a:rPr lang="en-US" dirty="0" smtClean="0"/>
              <a:t>VISTA (from desktop)</a:t>
            </a:r>
          </a:p>
          <a:p>
            <a:pPr marL="548640" lvl="1" indent="-182880" eaLnBrk="1" fontAlgn="auto" hangingPunct="1">
              <a:spcAft>
                <a:spcPts val="0"/>
              </a:spcAft>
              <a:defRPr/>
            </a:pPr>
            <a:r>
              <a:rPr lang="en-US" dirty="0" smtClean="0"/>
              <a:t>DUZ</a:t>
            </a:r>
          </a:p>
          <a:p>
            <a:pPr marL="548640" lvl="1" indent="-182880" eaLnBrk="1" fontAlgn="auto" hangingPunct="1">
              <a:spcAft>
                <a:spcPts val="0"/>
              </a:spcAft>
              <a:defRPr/>
            </a:pPr>
            <a:r>
              <a:rPr lang="en-US" dirty="0" smtClean="0"/>
              <a:t>Operator</a:t>
            </a:r>
          </a:p>
        </p:txBody>
      </p:sp>
      <p:sp>
        <p:nvSpPr>
          <p:cNvPr id="3" name="Title 2"/>
          <p:cNvSpPr>
            <a:spLocks noGrp="1"/>
          </p:cNvSpPr>
          <p:nvPr>
            <p:ph type="title"/>
          </p:nvPr>
        </p:nvSpPr>
        <p:spPr/>
        <p:txBody>
          <a:bodyPr/>
          <a:lstStyle/>
          <a:p>
            <a:pPr eaLnBrk="1" fontAlgn="auto" hangingPunct="1">
              <a:spcAft>
                <a:spcPts val="0"/>
              </a:spcAft>
              <a:defRPr/>
            </a:pPr>
            <a:r>
              <a:rPr lang="en-US" dirty="0" smtClean="0"/>
              <a:t>Paging system</a:t>
            </a:r>
            <a:endParaRPr lang="en-US" dirty="0"/>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48BF7CC-8806-4C87-85EF-06BEC34CD7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7443858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Operator:  “0”  </a:t>
            </a:r>
          </a:p>
          <a:p>
            <a:pPr marL="548640" lvl="1" indent="-182880" eaLnBrk="1" fontAlgn="auto" hangingPunct="1">
              <a:spcAft>
                <a:spcPts val="0"/>
              </a:spcAft>
              <a:defRPr/>
            </a:pPr>
            <a:r>
              <a:rPr lang="en-US" dirty="0" smtClean="0"/>
              <a:t>Resource for pager &amp; phone numbers</a:t>
            </a:r>
          </a:p>
          <a:p>
            <a:pPr marL="548640" lvl="1" indent="-182880" eaLnBrk="1" fontAlgn="auto" hangingPunct="1">
              <a:spcAft>
                <a:spcPts val="0"/>
              </a:spcAft>
              <a:defRPr/>
            </a:pPr>
            <a:r>
              <a:rPr lang="en-US" dirty="0" smtClean="0"/>
              <a:t>CODE location</a:t>
            </a:r>
          </a:p>
          <a:p>
            <a:pPr marL="274320" eaLnBrk="1" fontAlgn="auto" hangingPunct="1">
              <a:spcAft>
                <a:spcPts val="0"/>
              </a:spcAft>
              <a:defRPr/>
            </a:pPr>
            <a:r>
              <a:rPr lang="en-US" dirty="0" smtClean="0"/>
              <a:t>Outside line</a:t>
            </a:r>
          </a:p>
          <a:p>
            <a:pPr marL="548640" lvl="1" indent="-182880" eaLnBrk="1" fontAlgn="auto" hangingPunct="1">
              <a:spcAft>
                <a:spcPts val="0"/>
              </a:spcAft>
              <a:defRPr/>
            </a:pPr>
            <a:r>
              <a:rPr lang="en-US" dirty="0" smtClean="0"/>
              <a:t>9-1-XXX-XXXX</a:t>
            </a:r>
          </a:p>
          <a:p>
            <a:pPr marL="548640" lvl="1" indent="-182880" eaLnBrk="1" fontAlgn="auto" hangingPunct="1">
              <a:spcAft>
                <a:spcPts val="0"/>
              </a:spcAft>
              <a:defRPr/>
            </a:pPr>
            <a:r>
              <a:rPr lang="en-US" dirty="0" smtClean="0"/>
              <a:t>For 313 area code:  9-XXX-XXXX</a:t>
            </a:r>
          </a:p>
          <a:p>
            <a:pPr marL="274320" eaLnBrk="1" fontAlgn="auto" hangingPunct="1">
              <a:spcAft>
                <a:spcPts val="0"/>
              </a:spcAft>
              <a:defRPr/>
            </a:pPr>
            <a:r>
              <a:rPr lang="en-US" dirty="0" smtClean="0"/>
              <a:t>Other VA Hospitals</a:t>
            </a:r>
          </a:p>
          <a:p>
            <a:pPr marL="548640" lvl="1" indent="-182880" eaLnBrk="1" fontAlgn="auto" hangingPunct="1">
              <a:spcAft>
                <a:spcPts val="0"/>
              </a:spcAft>
              <a:defRPr/>
            </a:pPr>
            <a:r>
              <a:rPr lang="en-US" dirty="0" smtClean="0"/>
              <a:t>Dial last 5 digit of phone number from our phones</a:t>
            </a:r>
          </a:p>
          <a:p>
            <a:pPr marL="548640" lvl="1" indent="-182880" eaLnBrk="1" fontAlgn="auto" hangingPunct="1">
              <a:spcAft>
                <a:spcPts val="0"/>
              </a:spcAft>
              <a:defRPr/>
            </a:pPr>
            <a:r>
              <a:rPr lang="en-US" dirty="0" smtClean="0"/>
              <a:t>i.e.  Ann Arbor bed control:  Dial – 55279</a:t>
            </a:r>
          </a:p>
          <a:p>
            <a:pPr marL="274320" eaLnBrk="1" fontAlgn="auto" hangingPunct="1">
              <a:spcAft>
                <a:spcPts val="0"/>
              </a:spcAft>
              <a:defRPr/>
            </a:pPr>
            <a:r>
              <a:rPr lang="en-US" dirty="0" smtClean="0"/>
              <a:t>Detroit VA:  313-576-1000   Extension #:  6XXXX</a:t>
            </a:r>
          </a:p>
          <a:p>
            <a:pPr marL="274320" eaLnBrk="1" fontAlgn="auto" hangingPunct="1">
              <a:spcAft>
                <a:spcPts val="0"/>
              </a:spcAft>
              <a:defRPr/>
            </a:pPr>
            <a:r>
              <a:rPr lang="en-US" dirty="0" smtClean="0"/>
              <a:t>In-house dialing:  6XXXX</a:t>
            </a:r>
          </a:p>
          <a:p>
            <a:pPr marL="274320" eaLnBrk="1" fontAlgn="auto" hangingPunct="1">
              <a:spcAft>
                <a:spcPts val="0"/>
              </a:spcAft>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Phone system</a:t>
            </a:r>
            <a:endParaRPr lang="en-US" dirty="0"/>
          </a:p>
        </p:txBody>
      </p:sp>
      <p:sp>
        <p:nvSpPr>
          <p:cNvPr id="18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FAF3F425-E208-47C0-83E6-19FAA53CEBC6}"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023571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Drained batteries mean unanswered pages – delaying pt care</a:t>
            </a:r>
          </a:p>
          <a:p>
            <a:pPr marL="274320" eaLnBrk="1" fontAlgn="auto" hangingPunct="1">
              <a:spcAft>
                <a:spcPts val="0"/>
              </a:spcAft>
              <a:defRPr/>
            </a:pPr>
            <a:r>
              <a:rPr lang="en-US" dirty="0" smtClean="0"/>
              <a:t>Obtain batteries for your pagers from</a:t>
            </a:r>
          </a:p>
          <a:p>
            <a:pPr marL="548640" lvl="1" indent="-182880" eaLnBrk="1" fontAlgn="auto" hangingPunct="1">
              <a:spcAft>
                <a:spcPts val="0"/>
              </a:spcAft>
              <a:defRPr/>
            </a:pPr>
            <a:r>
              <a:rPr lang="en-US" dirty="0" smtClean="0"/>
              <a:t> SWITCHBOARD OFFICE </a:t>
            </a:r>
            <a:r>
              <a:rPr lang="en-US" dirty="0"/>
              <a:t> </a:t>
            </a:r>
            <a:r>
              <a:rPr lang="en-US" dirty="0" smtClean="0"/>
              <a:t>in BASEMENT </a:t>
            </a:r>
          </a:p>
          <a:p>
            <a:pPr marL="548640" lvl="1" indent="-182880" eaLnBrk="1" fontAlgn="auto" hangingPunct="1">
              <a:spcAft>
                <a:spcPts val="0"/>
              </a:spcAft>
              <a:defRPr/>
            </a:pPr>
            <a:r>
              <a:rPr lang="en-US" dirty="0" smtClean="0"/>
              <a:t>Room LL 216 / Red zone (across from IRM)</a:t>
            </a:r>
          </a:p>
          <a:p>
            <a:pPr marL="548640" lvl="1" indent="-182880" eaLnBrk="1" fontAlgn="auto" hangingPunct="1">
              <a:spcAft>
                <a:spcPts val="0"/>
              </a:spcAft>
              <a:defRPr/>
            </a:pPr>
            <a:r>
              <a:rPr lang="en-US" dirty="0" smtClean="0"/>
              <a:t>Available after hours and during regular business hours</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Batteries</a:t>
            </a:r>
            <a:endParaRPr lang="en-US" dirty="0"/>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5689543E-29BF-4E7E-A18C-F8D286FC81F3}"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89388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Required for: </a:t>
            </a:r>
          </a:p>
          <a:p>
            <a:pPr marL="548640" lvl="1" indent="-182880" eaLnBrk="1" fontAlgn="auto" hangingPunct="1">
              <a:spcAft>
                <a:spcPts val="0"/>
              </a:spcAft>
              <a:defRPr/>
            </a:pPr>
            <a:r>
              <a:rPr lang="en-US" dirty="0"/>
              <a:t>A</a:t>
            </a:r>
            <a:r>
              <a:rPr lang="en-US" dirty="0" smtClean="0"/>
              <a:t>ll acute care admissions</a:t>
            </a:r>
          </a:p>
          <a:p>
            <a:pPr marL="548640" lvl="1" indent="-182880" eaLnBrk="1" fontAlgn="auto" hangingPunct="1">
              <a:spcAft>
                <a:spcPts val="0"/>
              </a:spcAft>
              <a:defRPr/>
            </a:pPr>
            <a:r>
              <a:rPr lang="en-US" dirty="0" smtClean="0"/>
              <a:t>Transfers to higher level of care</a:t>
            </a:r>
          </a:p>
          <a:p>
            <a:pPr marL="548640" lvl="1" indent="-182880" eaLnBrk="1" fontAlgn="auto" hangingPunct="1">
              <a:spcAft>
                <a:spcPts val="0"/>
              </a:spcAft>
              <a:defRPr/>
            </a:pPr>
            <a:r>
              <a:rPr lang="en-US" dirty="0" smtClean="0"/>
              <a:t>Transfers to or from B2 (Inpt Psychiatry)</a:t>
            </a:r>
          </a:p>
          <a:p>
            <a:pPr marL="548640" lvl="1" indent="-182880" eaLnBrk="1" fontAlgn="auto" hangingPunct="1">
              <a:spcAft>
                <a:spcPts val="0"/>
              </a:spcAft>
              <a:defRPr/>
            </a:pPr>
            <a:r>
              <a:rPr lang="en-US" dirty="0" smtClean="0"/>
              <a:t>Converting </a:t>
            </a:r>
            <a:r>
              <a:rPr lang="en-US" dirty="0" err="1" smtClean="0"/>
              <a:t>pt</a:t>
            </a:r>
            <a:r>
              <a:rPr lang="en-US" dirty="0" smtClean="0"/>
              <a:t> from Observation for full admission</a:t>
            </a:r>
          </a:p>
          <a:p>
            <a:pPr marL="548640" lvl="1" indent="-182880" eaLnBrk="1" fontAlgn="auto" hangingPunct="1">
              <a:spcAft>
                <a:spcPts val="0"/>
              </a:spcAft>
              <a:defRPr/>
            </a:pPr>
            <a:r>
              <a:rPr lang="en-US" dirty="0" smtClean="0"/>
              <a:t>Should be done by admitting provider;  We should do for transfers</a:t>
            </a:r>
          </a:p>
          <a:p>
            <a:pPr marL="274320" eaLnBrk="1" fontAlgn="auto" hangingPunct="1">
              <a:spcAft>
                <a:spcPts val="0"/>
              </a:spcAft>
              <a:defRPr/>
            </a:pPr>
            <a:r>
              <a:rPr lang="en-US" dirty="0" smtClean="0"/>
              <a:t>Call Precertification Nurse; ext. 62730</a:t>
            </a:r>
          </a:p>
          <a:p>
            <a:pPr marL="548640" lvl="1" indent="-182880" eaLnBrk="1" fontAlgn="auto" hangingPunct="1">
              <a:spcAft>
                <a:spcPts val="0"/>
              </a:spcAft>
              <a:defRPr/>
            </a:pPr>
            <a:r>
              <a:rPr lang="en-US" dirty="0" smtClean="0"/>
              <a:t>Precertification occurs AFTER admission or transfer orders are completed</a:t>
            </a:r>
          </a:p>
          <a:p>
            <a:pPr marL="548640" lvl="1" indent="-182880" eaLnBrk="1" fontAlgn="auto" hangingPunct="1">
              <a:spcAft>
                <a:spcPts val="0"/>
              </a:spcAft>
              <a:defRPr/>
            </a:pPr>
            <a:r>
              <a:rPr lang="en-US" dirty="0" smtClean="0"/>
              <a:t>After hours, contact Nursing Supervisor </a:t>
            </a:r>
          </a:p>
          <a:p>
            <a:pPr marL="274320" eaLnBrk="1" fontAlgn="auto" hangingPunct="1">
              <a:spcAft>
                <a:spcPts val="0"/>
              </a:spcAft>
              <a:defRPr/>
            </a:pPr>
            <a:r>
              <a:rPr lang="en-US" dirty="0" smtClean="0"/>
              <a:t>Call Bed Control for bed assignment </a:t>
            </a:r>
          </a:p>
        </p:txBody>
      </p:sp>
      <p:sp>
        <p:nvSpPr>
          <p:cNvPr id="3" name="Title 2"/>
          <p:cNvSpPr>
            <a:spLocks noGrp="1"/>
          </p:cNvSpPr>
          <p:nvPr>
            <p:ph type="title"/>
          </p:nvPr>
        </p:nvSpPr>
        <p:spPr/>
        <p:txBody>
          <a:bodyPr/>
          <a:lstStyle/>
          <a:p>
            <a:pPr eaLnBrk="1" fontAlgn="auto" hangingPunct="1">
              <a:spcAft>
                <a:spcPts val="0"/>
              </a:spcAft>
              <a:defRPr/>
            </a:pPr>
            <a:r>
              <a:rPr lang="en-US" dirty="0" smtClean="0"/>
              <a:t>precertification</a:t>
            </a:r>
            <a:endParaRPr lang="en-US" dirty="0"/>
          </a:p>
        </p:txBody>
      </p:sp>
      <p:sp>
        <p:nvSpPr>
          <p:cNvPr id="542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7C7215B-F3A9-4F6A-9BBE-7635EB0DF5EE}"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130559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B2N – Psychiatry Unit (locked)  2</a:t>
            </a:r>
            <a:r>
              <a:rPr lang="en-US" baseline="30000" dirty="0" smtClean="0"/>
              <a:t>nd</a:t>
            </a:r>
            <a:r>
              <a:rPr lang="en-US" dirty="0" smtClean="0"/>
              <a:t> floor Red</a:t>
            </a:r>
          </a:p>
          <a:p>
            <a:pPr marL="274320" eaLnBrk="1" fontAlgn="auto" hangingPunct="1">
              <a:spcAft>
                <a:spcPts val="0"/>
              </a:spcAft>
              <a:defRPr/>
            </a:pPr>
            <a:r>
              <a:rPr lang="en-US" dirty="0" smtClean="0"/>
              <a:t>C4 – Stepdown</a:t>
            </a:r>
            <a:r>
              <a:rPr lang="en-US" dirty="0"/>
              <a:t> </a:t>
            </a:r>
            <a:r>
              <a:rPr lang="en-US" dirty="0" smtClean="0"/>
              <a:t>/ Telemetry 4</a:t>
            </a:r>
            <a:r>
              <a:rPr lang="en-US" baseline="30000" dirty="0" smtClean="0"/>
              <a:t>th</a:t>
            </a:r>
            <a:r>
              <a:rPr lang="en-US" dirty="0" smtClean="0"/>
              <a:t> floor Yellow</a:t>
            </a:r>
          </a:p>
          <a:p>
            <a:pPr marL="274320" eaLnBrk="1" fontAlgn="auto" hangingPunct="1">
              <a:spcAft>
                <a:spcPts val="0"/>
              </a:spcAft>
              <a:defRPr/>
            </a:pPr>
            <a:r>
              <a:rPr lang="en-US" dirty="0" smtClean="0"/>
              <a:t>A3Medicine – 3</a:t>
            </a:r>
            <a:r>
              <a:rPr lang="en-US" baseline="30000" dirty="0" smtClean="0"/>
              <a:t>rd</a:t>
            </a:r>
            <a:r>
              <a:rPr lang="en-US" dirty="0" smtClean="0"/>
              <a:t> floor </a:t>
            </a:r>
            <a:r>
              <a:rPr lang="en-US" i="1" dirty="0" smtClean="0"/>
              <a:t>Blue</a:t>
            </a:r>
          </a:p>
          <a:p>
            <a:pPr marL="274320" eaLnBrk="1" fontAlgn="auto" hangingPunct="1">
              <a:spcAft>
                <a:spcPts val="0"/>
              </a:spcAft>
              <a:defRPr/>
            </a:pPr>
            <a:r>
              <a:rPr lang="en-US" dirty="0" smtClean="0"/>
              <a:t>A5Surgery -  5</a:t>
            </a:r>
            <a:r>
              <a:rPr lang="en-US" baseline="30000" dirty="0" smtClean="0"/>
              <a:t>th</a:t>
            </a:r>
            <a:r>
              <a:rPr lang="en-US" dirty="0" smtClean="0"/>
              <a:t> floor   Blue</a:t>
            </a:r>
          </a:p>
          <a:p>
            <a:pPr marL="274320" eaLnBrk="1" fontAlgn="auto" hangingPunct="1">
              <a:spcAft>
                <a:spcPts val="0"/>
              </a:spcAft>
              <a:defRPr/>
            </a:pPr>
            <a:r>
              <a:rPr lang="en-US" dirty="0" smtClean="0"/>
              <a:t>ICU   2nd floor  Blue</a:t>
            </a:r>
          </a:p>
          <a:p>
            <a:pPr marL="274320" eaLnBrk="1" fontAlgn="auto" hangingPunct="1">
              <a:spcAft>
                <a:spcPts val="0"/>
              </a:spcAft>
              <a:defRPr/>
            </a:pPr>
            <a:r>
              <a:rPr lang="en-US" dirty="0" smtClean="0"/>
              <a:t>5S – Short Stay/ Skilled Nursing / Rehab  5</a:t>
            </a:r>
            <a:r>
              <a:rPr lang="en-US" baseline="30000" dirty="0" smtClean="0"/>
              <a:t>th</a:t>
            </a:r>
            <a:r>
              <a:rPr lang="en-US" dirty="0" smtClean="0"/>
              <a:t> floor Blue</a:t>
            </a:r>
          </a:p>
          <a:p>
            <a:pPr marL="274320" eaLnBrk="1" fontAlgn="auto" hangingPunct="1">
              <a:spcAft>
                <a:spcPts val="0"/>
              </a:spcAft>
              <a:defRPr/>
            </a:pPr>
            <a:r>
              <a:rPr lang="en-US" dirty="0" smtClean="0"/>
              <a:t>5N – Community Living Center (CLC) – Nursing Home</a:t>
            </a:r>
          </a:p>
          <a:p>
            <a:pPr marL="274320" eaLnBrk="1" fontAlgn="auto" hangingPunct="1">
              <a:spcAft>
                <a:spcPts val="0"/>
              </a:spcAft>
              <a:defRPr/>
            </a:pPr>
            <a:r>
              <a:rPr lang="en-US" dirty="0" smtClean="0"/>
              <a:t>A6N/ A6S – Community Living Center (CLC)</a:t>
            </a:r>
          </a:p>
          <a:p>
            <a:pPr marL="274320" eaLnBrk="1" fontAlgn="auto" hangingPunct="1">
              <a:spcAft>
                <a:spcPts val="0"/>
              </a:spcAft>
              <a:defRPr/>
            </a:pPr>
            <a:r>
              <a:rPr lang="en-US" dirty="0" smtClean="0"/>
              <a:t>Telemetry beds – On A3N &amp;  area outside of C4</a:t>
            </a:r>
          </a:p>
          <a:p>
            <a:pPr marL="274320" eaLnBrk="1" fontAlgn="auto" hangingPunct="1">
              <a:spcAft>
                <a:spcPts val="0"/>
              </a:spcAft>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UNIT names &amp; Locations</a:t>
            </a:r>
            <a:endParaRPr lang="en-US" dirty="0"/>
          </a:p>
        </p:txBody>
      </p:sp>
      <p:sp>
        <p:nvSpPr>
          <p:cNvPr id="204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47545B7-6A20-4218-AE4F-A150923C98DF}"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965838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400" dirty="0" smtClean="0">
                <a:solidFill>
                  <a:srgbClr val="0070C0"/>
                </a:solidFill>
              </a:rPr>
              <a:t>BLUE</a:t>
            </a:r>
            <a:r>
              <a:rPr lang="en-US" sz="2400" dirty="0" smtClean="0"/>
              <a:t> – Medical Emergency </a:t>
            </a:r>
            <a:endParaRPr lang="en-US" sz="2400" dirty="0"/>
          </a:p>
          <a:p>
            <a:pPr marL="45720" indent="0" eaLnBrk="1" fontAlgn="auto" hangingPunct="1">
              <a:spcAft>
                <a:spcPts val="0"/>
              </a:spcAft>
              <a:buFont typeface="Wingdings 2" pitchFamily="18" charset="2"/>
              <a:buNone/>
              <a:defRPr/>
            </a:pPr>
            <a:r>
              <a:rPr lang="en-US" sz="2400" dirty="0"/>
              <a:t> </a:t>
            </a:r>
            <a:r>
              <a:rPr lang="en-US" sz="2400" dirty="0" smtClean="0"/>
              <a:t> All outpatient emergencies will be called Code Blues</a:t>
            </a:r>
          </a:p>
          <a:p>
            <a:pPr marL="274320" eaLnBrk="1" fontAlgn="auto" hangingPunct="1">
              <a:spcAft>
                <a:spcPts val="0"/>
              </a:spcAft>
              <a:defRPr/>
            </a:pPr>
            <a:r>
              <a:rPr lang="en-US" sz="2400" dirty="0" smtClean="0"/>
              <a:t>GREY – Rapid Response</a:t>
            </a:r>
          </a:p>
          <a:p>
            <a:pPr marL="274320" eaLnBrk="1" fontAlgn="auto" hangingPunct="1">
              <a:spcAft>
                <a:spcPts val="0"/>
              </a:spcAft>
              <a:defRPr/>
            </a:pPr>
            <a:r>
              <a:rPr lang="en-US" sz="2400" dirty="0" smtClean="0">
                <a:solidFill>
                  <a:srgbClr val="00B050"/>
                </a:solidFill>
              </a:rPr>
              <a:t>GREEN</a:t>
            </a:r>
            <a:r>
              <a:rPr lang="en-US" sz="2400" dirty="0" smtClean="0"/>
              <a:t> – Disruptive pt without a weapon</a:t>
            </a:r>
          </a:p>
          <a:p>
            <a:pPr marL="274320" eaLnBrk="1" fontAlgn="auto" hangingPunct="1">
              <a:spcAft>
                <a:spcPts val="0"/>
              </a:spcAft>
              <a:defRPr/>
            </a:pPr>
            <a:r>
              <a:rPr lang="en-US" sz="2400" dirty="0" smtClean="0"/>
              <a:t>SILVER – Disruptive pt with a weapon</a:t>
            </a:r>
          </a:p>
          <a:p>
            <a:pPr marL="274320" eaLnBrk="1" fontAlgn="auto" hangingPunct="1">
              <a:spcAft>
                <a:spcPts val="0"/>
              </a:spcAft>
              <a:defRPr/>
            </a:pPr>
            <a:r>
              <a:rPr lang="en-US" sz="2400" dirty="0" smtClean="0"/>
              <a:t>WHITE – Stroke</a:t>
            </a:r>
          </a:p>
          <a:p>
            <a:pPr marL="274320" eaLnBrk="1" fontAlgn="auto" hangingPunct="1">
              <a:spcAft>
                <a:spcPts val="0"/>
              </a:spcAft>
              <a:defRPr/>
            </a:pPr>
            <a:r>
              <a:rPr lang="en-US" sz="2400" dirty="0" smtClean="0"/>
              <a:t>ADAM – Missing Child</a:t>
            </a:r>
          </a:p>
          <a:p>
            <a:pPr marL="274320" eaLnBrk="1" fontAlgn="auto" hangingPunct="1">
              <a:spcAft>
                <a:spcPts val="0"/>
              </a:spcAft>
              <a:defRPr/>
            </a:pPr>
            <a:r>
              <a:rPr lang="en-US" sz="2400" dirty="0" smtClean="0">
                <a:solidFill>
                  <a:srgbClr val="C00000"/>
                </a:solidFill>
              </a:rPr>
              <a:t>ORANGE</a:t>
            </a:r>
            <a:r>
              <a:rPr lang="en-US" sz="2400" dirty="0" smtClean="0"/>
              <a:t> - Suicide</a:t>
            </a: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Emergency codes</a:t>
            </a:r>
            <a:endParaRPr lang="en-US" dirty="0"/>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5E00EE0-6A31-4528-8E6A-31D7929A3337}"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3787556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smtClean="0">
                <a:solidFill>
                  <a:srgbClr val="0070C0"/>
                </a:solidFill>
              </a:rPr>
              <a:t>Means there is a victim of acute stroke who may be having an ischemic stroke and may be a candidate for t-PA</a:t>
            </a:r>
          </a:p>
          <a:p>
            <a:pPr marL="274320" eaLnBrk="1" fontAlgn="auto" hangingPunct="1">
              <a:spcAft>
                <a:spcPts val="0"/>
              </a:spcAft>
              <a:defRPr/>
            </a:pPr>
            <a:r>
              <a:rPr lang="en-US" dirty="0" smtClean="0">
                <a:solidFill>
                  <a:srgbClr val="0070C0"/>
                </a:solidFill>
              </a:rPr>
              <a:t>CODE WHITE TEAM</a:t>
            </a:r>
          </a:p>
          <a:p>
            <a:pPr marL="548958" lvl="1" eaLnBrk="1" fontAlgn="auto" hangingPunct="1">
              <a:spcAft>
                <a:spcPts val="0"/>
              </a:spcAft>
              <a:defRPr/>
            </a:pPr>
            <a:r>
              <a:rPr lang="en-US" dirty="0" smtClean="0">
                <a:solidFill>
                  <a:srgbClr val="0070C0"/>
                </a:solidFill>
              </a:rPr>
              <a:t>Neurology resident and/or Neurologist </a:t>
            </a:r>
          </a:p>
          <a:p>
            <a:pPr marL="548958" lvl="1" eaLnBrk="1" fontAlgn="auto" hangingPunct="1">
              <a:spcAft>
                <a:spcPts val="0"/>
              </a:spcAft>
              <a:defRPr/>
            </a:pPr>
            <a:r>
              <a:rPr lang="en-US" dirty="0" smtClean="0">
                <a:solidFill>
                  <a:srgbClr val="0070C0"/>
                </a:solidFill>
              </a:rPr>
              <a:t>Stroke Nurse (an ED Nurse with stroke training)</a:t>
            </a:r>
          </a:p>
          <a:p>
            <a:pPr marL="548958" lvl="1" eaLnBrk="1" fontAlgn="auto" hangingPunct="1">
              <a:spcAft>
                <a:spcPts val="0"/>
              </a:spcAft>
              <a:defRPr/>
            </a:pPr>
            <a:r>
              <a:rPr lang="en-US" dirty="0" smtClean="0">
                <a:solidFill>
                  <a:srgbClr val="0070C0"/>
                </a:solidFill>
              </a:rPr>
              <a:t>CT tech (gets CT scanner ready and alerts Radiologist on call)</a:t>
            </a:r>
          </a:p>
          <a:p>
            <a:pPr marL="548958" lvl="1" eaLnBrk="1" fontAlgn="auto" hangingPunct="1">
              <a:spcAft>
                <a:spcPts val="0"/>
              </a:spcAft>
              <a:defRPr/>
            </a:pPr>
            <a:r>
              <a:rPr lang="en-US" dirty="0" smtClean="0">
                <a:solidFill>
                  <a:srgbClr val="0070C0"/>
                </a:solidFill>
              </a:rPr>
              <a:t>Code Pharmacist (brings t-PA to all locations other than ED)</a:t>
            </a:r>
          </a:p>
          <a:p>
            <a:pPr marL="274320" eaLnBrk="1" fontAlgn="auto" hangingPunct="1">
              <a:spcAft>
                <a:spcPts val="0"/>
              </a:spcAft>
              <a:defRPr/>
            </a:pPr>
            <a:r>
              <a:rPr lang="en-US" dirty="0" smtClean="0">
                <a:solidFill>
                  <a:srgbClr val="0070C0"/>
                </a:solidFill>
              </a:rPr>
              <a:t>After hours, Stroke nurse will page the stroke attending who always has the stroke pager (250-0267).  May take 30-45 min for arrival.  Stroke nurse will pass phone to team physician</a:t>
            </a:r>
          </a:p>
          <a:p>
            <a:pPr marL="274320" eaLnBrk="1" fontAlgn="auto" hangingPunct="1">
              <a:spcAft>
                <a:spcPts val="0"/>
              </a:spcAft>
              <a:defRPr/>
            </a:pPr>
            <a:r>
              <a:rPr lang="en-US" dirty="0" smtClean="0">
                <a:solidFill>
                  <a:srgbClr val="0070C0"/>
                </a:solidFill>
              </a:rPr>
              <a:t>While awaiting Neurologist, provider and Stroke Nurse will initiate workup (Labs and CT)</a:t>
            </a:r>
          </a:p>
          <a:p>
            <a:pPr marL="274320" eaLnBrk="1" fontAlgn="auto" hangingPunct="1">
              <a:spcAft>
                <a:spcPts val="0"/>
              </a:spcAft>
              <a:defRPr/>
            </a:pPr>
            <a:r>
              <a:rPr lang="en-US" dirty="0" smtClean="0">
                <a:solidFill>
                  <a:srgbClr val="0070C0"/>
                </a:solidFill>
              </a:rPr>
              <a:t>Residents can feel free to call stroke attending (250-0267) for questions</a:t>
            </a:r>
            <a:endParaRPr lang="en-US" dirty="0" smtClean="0">
              <a:solidFill>
                <a:schemeClr val="tx1"/>
              </a:solidFill>
            </a:endParaRP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Code white (stroke)</a:t>
            </a:r>
            <a:endParaRPr lang="en-US" dirty="0"/>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5E00EE0-6A31-4528-8E6A-31D7929A3337}" type="datetime1">
              <a:rPr lang="en-US" altLang="en-US" sz="1100" smtClean="0">
                <a:latin typeface="Arial" charset="0"/>
              </a:rPr>
              <a:pPr eaLnBrk="1" hangingPunct="1">
                <a:spcBef>
                  <a:spcPct val="0"/>
                </a:spcBef>
                <a:buClrTx/>
                <a:buFontTx/>
                <a:buNone/>
              </a:pPr>
              <a:t>1/8/2016</a:t>
            </a:fld>
            <a:endParaRPr lang="en-US" altLang="en-US" sz="1100" dirty="0" smtClean="0">
              <a:latin typeface="Arial" charset="0"/>
            </a:endParaRPr>
          </a:p>
        </p:txBody>
      </p:sp>
    </p:spTree>
    <p:extLst>
      <p:ext uri="{BB962C8B-B14F-4D97-AF65-F5344CB8AC3E}">
        <p14:creationId xmlns:p14="http://schemas.microsoft.com/office/powerpoint/2010/main" val="16040645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number d0 you call?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
        <p:nvSpPr>
          <p:cNvPr id="5" name="Content Placeholder 4"/>
          <p:cNvSpPr>
            <a:spLocks noGrp="1"/>
          </p:cNvSpPr>
          <p:nvPr>
            <p:ph idx="1"/>
          </p:nvPr>
        </p:nvSpPr>
        <p:spPr/>
        <p:txBody>
          <a:bodyPr>
            <a:normAutofit fontScale="92500"/>
          </a:bodyPr>
          <a:lstStyle/>
          <a:p>
            <a:r>
              <a:rPr lang="en-US" sz="3200" dirty="0" smtClean="0"/>
              <a:t>Medical Emergency 6333</a:t>
            </a:r>
          </a:p>
          <a:p>
            <a:pPr marL="44450" indent="0">
              <a:buNone/>
            </a:pPr>
            <a:r>
              <a:rPr lang="en-US" sz="3200" dirty="0" smtClean="0"/>
              <a:t>   Code blue, Code Gray, Code white</a:t>
            </a:r>
          </a:p>
          <a:p>
            <a:pPr marL="44450" indent="0">
              <a:buNone/>
            </a:pPr>
            <a:r>
              <a:rPr lang="en-US" sz="3200" dirty="0"/>
              <a:t> </a:t>
            </a:r>
            <a:r>
              <a:rPr lang="en-US" sz="3200" dirty="0" smtClean="0"/>
              <a:t>  Code Green and Code Silver</a:t>
            </a:r>
          </a:p>
          <a:p>
            <a:r>
              <a:rPr lang="en-US" sz="3200" dirty="0" smtClean="0"/>
              <a:t>Fire 63555: Code Red</a:t>
            </a:r>
          </a:p>
          <a:p>
            <a:pPr marL="44450" indent="0">
              <a:buNone/>
            </a:pPr>
            <a:r>
              <a:rPr lang="en-US" sz="3200" dirty="0"/>
              <a:t> </a:t>
            </a:r>
            <a:r>
              <a:rPr lang="en-US" sz="3200" dirty="0" smtClean="0"/>
              <a:t> a locate the fire pull alarms</a:t>
            </a:r>
          </a:p>
          <a:p>
            <a:r>
              <a:rPr lang="en-US" sz="3200" dirty="0" smtClean="0"/>
              <a:t>Police 63375</a:t>
            </a:r>
          </a:p>
          <a:p>
            <a:r>
              <a:rPr lang="en-US" sz="3200" dirty="0" smtClean="0"/>
              <a:t>These extension numbers located on each telephone handset in the </a:t>
            </a:r>
            <a:r>
              <a:rPr lang="en-US" sz="3200" smtClean="0"/>
              <a:t>medical center</a:t>
            </a:r>
            <a:endParaRPr lang="en-US" sz="3200" dirty="0"/>
          </a:p>
        </p:txBody>
      </p:sp>
    </p:spTree>
    <p:extLst>
      <p:ext uri="{BB962C8B-B14F-4D97-AF65-F5344CB8AC3E}">
        <p14:creationId xmlns:p14="http://schemas.microsoft.com/office/powerpoint/2010/main" val="18940104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call resident team responsible to run code grey</a:t>
            </a:r>
          </a:p>
          <a:p>
            <a:r>
              <a:rPr lang="en-US" dirty="0" smtClean="0"/>
              <a:t>ICU fellow tries to come during the day ; attending at night and on weekend, but they are not required to come</a:t>
            </a:r>
          </a:p>
          <a:p>
            <a:r>
              <a:rPr lang="en-US" dirty="0" smtClean="0"/>
              <a:t>If you need them have them paged stat; </a:t>
            </a:r>
            <a:r>
              <a:rPr lang="en-US" dirty="0" err="1" smtClean="0"/>
              <a:t>Va</a:t>
            </a:r>
            <a:r>
              <a:rPr lang="en-US" dirty="0" smtClean="0"/>
              <a:t> pager 69167</a:t>
            </a:r>
          </a:p>
          <a:p>
            <a:r>
              <a:rPr lang="en-US" dirty="0" smtClean="0"/>
              <a:t>Place </a:t>
            </a:r>
            <a:r>
              <a:rPr lang="en-US" dirty="0" err="1" smtClean="0"/>
              <a:t>icu</a:t>
            </a:r>
            <a:r>
              <a:rPr lang="en-US" dirty="0" smtClean="0"/>
              <a:t> consult later</a:t>
            </a:r>
          </a:p>
          <a:p>
            <a:r>
              <a:rPr lang="en-US" dirty="0" smtClean="0"/>
              <a:t>Senior resident to write resident code grey note</a:t>
            </a:r>
          </a:p>
          <a:p>
            <a:r>
              <a:rPr lang="en-US" dirty="0" smtClean="0"/>
              <a:t>Ongoing resident training by ICU team; mandatory simulations each rotations</a:t>
            </a:r>
            <a:endParaRPr lang="en-US" dirty="0"/>
          </a:p>
        </p:txBody>
      </p:sp>
      <p:sp>
        <p:nvSpPr>
          <p:cNvPr id="3" name="Title 2"/>
          <p:cNvSpPr>
            <a:spLocks noGrp="1"/>
          </p:cNvSpPr>
          <p:nvPr>
            <p:ph type="title"/>
          </p:nvPr>
        </p:nvSpPr>
        <p:spPr/>
        <p:txBody>
          <a:bodyPr/>
          <a:lstStyle/>
          <a:p>
            <a:r>
              <a:rPr lang="en-US" dirty="0" smtClean="0"/>
              <a:t>Code Grey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1091870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CLINICAL ACCESS</a:t>
            </a:r>
          </a:p>
          <a:p>
            <a:pPr marL="548640" lvl="1" indent="-182880" eaLnBrk="1" fontAlgn="auto" hangingPunct="1">
              <a:spcAft>
                <a:spcPts val="0"/>
              </a:spcAft>
              <a:defRPr/>
            </a:pPr>
            <a:r>
              <a:rPr lang="en-US" sz="2000" dirty="0" smtClean="0"/>
              <a:t>Software  to access Telemetry Monitoring history and alarms </a:t>
            </a:r>
          </a:p>
          <a:p>
            <a:pPr marL="548640" lvl="1" indent="-182880" eaLnBrk="1" fontAlgn="auto" hangingPunct="1">
              <a:spcAft>
                <a:spcPts val="0"/>
              </a:spcAft>
              <a:defRPr/>
            </a:pPr>
            <a:r>
              <a:rPr lang="en-US" sz="2000" dirty="0" smtClean="0"/>
              <a:t>Look for </a:t>
            </a:r>
            <a:r>
              <a:rPr lang="en-US" sz="2000" b="1" dirty="0" smtClean="0"/>
              <a:t>DESKTOP ICON:  “Clinical Access”</a:t>
            </a:r>
          </a:p>
          <a:p>
            <a:pPr marL="548640" lvl="1" indent="-182880" eaLnBrk="1" fontAlgn="auto" hangingPunct="1">
              <a:spcAft>
                <a:spcPts val="0"/>
              </a:spcAft>
              <a:defRPr/>
            </a:pPr>
            <a:r>
              <a:rPr lang="en-US" sz="2000" dirty="0" smtClean="0"/>
              <a:t>Your attending has the Logon and Password for your team</a:t>
            </a:r>
          </a:p>
          <a:p>
            <a:pPr marL="274002" indent="-182880" eaLnBrk="1" fontAlgn="auto" hangingPunct="1">
              <a:spcAft>
                <a:spcPts val="0"/>
              </a:spcAft>
              <a:defRPr/>
            </a:pPr>
            <a:r>
              <a:rPr lang="en-US" dirty="0" smtClean="0"/>
              <a:t>ESSENTRIS</a:t>
            </a:r>
          </a:p>
          <a:p>
            <a:pPr marL="548640" lvl="1" indent="-182880" eaLnBrk="1" fontAlgn="auto" hangingPunct="1">
              <a:spcAft>
                <a:spcPts val="0"/>
              </a:spcAft>
              <a:defRPr/>
            </a:pPr>
            <a:r>
              <a:rPr lang="en-US" sz="2000" dirty="0" smtClean="0"/>
              <a:t>Software to access STEPDOWN and ICU </a:t>
            </a:r>
            <a:r>
              <a:rPr lang="en-US" sz="2000" b="1" i="1" dirty="0" smtClean="0"/>
              <a:t>vital signs and I&amp;Os</a:t>
            </a:r>
          </a:p>
          <a:p>
            <a:pPr marL="548640" lvl="1" indent="-182880" eaLnBrk="1" fontAlgn="auto" hangingPunct="1">
              <a:spcAft>
                <a:spcPts val="0"/>
              </a:spcAft>
              <a:defRPr/>
            </a:pPr>
            <a:r>
              <a:rPr lang="en-US" sz="2000" dirty="0"/>
              <a:t>Look for </a:t>
            </a:r>
            <a:r>
              <a:rPr lang="en-US" sz="2000" b="1" dirty="0"/>
              <a:t>DESKTOP ICON:  </a:t>
            </a:r>
            <a:r>
              <a:rPr lang="en-US" sz="2000" b="1" dirty="0" smtClean="0"/>
              <a:t>“ESSENTRIS”</a:t>
            </a:r>
          </a:p>
          <a:p>
            <a:pPr marL="548640" lvl="1" indent="-182880" eaLnBrk="1" fontAlgn="auto" hangingPunct="1">
              <a:spcAft>
                <a:spcPts val="0"/>
              </a:spcAft>
              <a:defRPr/>
            </a:pPr>
            <a:r>
              <a:rPr lang="en-US" sz="2000" dirty="0" smtClean="0"/>
              <a:t>Logon access is same as your CPRS logon</a:t>
            </a:r>
            <a:endParaRPr lang="en-US" sz="2000" dirty="0"/>
          </a:p>
          <a:p>
            <a:pPr marL="365760" lvl="1" indent="0" eaLnBrk="1" fontAlgn="auto" hangingPunct="1">
              <a:spcAft>
                <a:spcPts val="0"/>
              </a:spcAft>
              <a:buNone/>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Important software</a:t>
            </a:r>
            <a:endParaRPr lang="en-US"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601726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000" dirty="0" smtClean="0"/>
              <a:t>View Telemetry history and alarms via CLINICAL ACCESS</a:t>
            </a:r>
          </a:p>
          <a:p>
            <a:pPr marL="274320" eaLnBrk="1" fontAlgn="auto" hangingPunct="1">
              <a:spcAft>
                <a:spcPts val="0"/>
              </a:spcAft>
              <a:defRPr/>
            </a:pPr>
            <a:r>
              <a:rPr lang="en-US" dirty="0" smtClean="0"/>
              <a:t>Location:</a:t>
            </a:r>
          </a:p>
          <a:p>
            <a:pPr marL="548958" lvl="1" eaLnBrk="1" fontAlgn="auto" hangingPunct="1">
              <a:spcAft>
                <a:spcPts val="0"/>
              </a:spcAft>
              <a:defRPr/>
            </a:pPr>
            <a:r>
              <a:rPr lang="en-US" dirty="0" smtClean="0"/>
              <a:t>Beds on A3N</a:t>
            </a:r>
          </a:p>
          <a:p>
            <a:pPr marL="548958" lvl="1" eaLnBrk="1" fontAlgn="auto" hangingPunct="1">
              <a:spcAft>
                <a:spcPts val="0"/>
              </a:spcAft>
              <a:defRPr/>
            </a:pPr>
            <a:r>
              <a:rPr lang="en-US" dirty="0" smtClean="0"/>
              <a:t>Area outside of C4 (</a:t>
            </a:r>
            <a:r>
              <a:rPr lang="en-US" dirty="0" err="1" smtClean="0"/>
              <a:t>Stepdown</a:t>
            </a:r>
            <a:r>
              <a:rPr lang="en-US" dirty="0" smtClean="0"/>
              <a:t>)</a:t>
            </a:r>
            <a:endParaRPr lang="en-US" sz="18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Telemetry </a:t>
            </a:r>
            <a:endParaRPr lang="en-US"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9571309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Make determination:</a:t>
            </a:r>
          </a:p>
          <a:p>
            <a:pPr marL="548958" lvl="1" eaLnBrk="1" fontAlgn="auto" hangingPunct="1">
              <a:spcAft>
                <a:spcPts val="0"/>
              </a:spcAft>
              <a:defRPr/>
            </a:pPr>
            <a:r>
              <a:rPr lang="en-US" dirty="0" smtClean="0"/>
              <a:t>When a </a:t>
            </a:r>
            <a:r>
              <a:rPr lang="en-US" dirty="0" err="1" smtClean="0"/>
              <a:t>pt</a:t>
            </a:r>
            <a:r>
              <a:rPr lang="en-US" dirty="0" smtClean="0"/>
              <a:t> needs continuous telemetry monitoring</a:t>
            </a:r>
          </a:p>
          <a:p>
            <a:pPr marL="548958" lvl="1" eaLnBrk="1" fontAlgn="auto" hangingPunct="1">
              <a:spcAft>
                <a:spcPts val="0"/>
              </a:spcAft>
              <a:defRPr/>
            </a:pPr>
            <a:r>
              <a:rPr lang="en-US" dirty="0" smtClean="0"/>
              <a:t>When telemetry should be discontinued</a:t>
            </a:r>
          </a:p>
          <a:p>
            <a:pPr marL="548958" lvl="1" eaLnBrk="1" fontAlgn="auto" hangingPunct="1">
              <a:spcAft>
                <a:spcPts val="0"/>
              </a:spcAft>
              <a:defRPr/>
            </a:pPr>
            <a:r>
              <a:rPr lang="en-US" dirty="0" smtClean="0"/>
              <a:t>Evaluate ongoing need for telemetry on a daily basis</a:t>
            </a:r>
          </a:p>
          <a:p>
            <a:pPr marL="274320" eaLnBrk="1" fontAlgn="auto" hangingPunct="1">
              <a:spcAft>
                <a:spcPts val="0"/>
              </a:spcAft>
              <a:defRPr/>
            </a:pPr>
            <a:r>
              <a:rPr lang="en-US" sz="2200" dirty="0" smtClean="0"/>
              <a:t>Obtain 12-lead EKG initially for all pts and with any significant events/ rhythm changes</a:t>
            </a:r>
          </a:p>
          <a:p>
            <a:pPr marL="274320" eaLnBrk="1" fontAlgn="auto" hangingPunct="1">
              <a:spcAft>
                <a:spcPts val="0"/>
              </a:spcAft>
              <a:defRPr/>
            </a:pPr>
            <a:r>
              <a:rPr lang="en-US" sz="2200" dirty="0" smtClean="0"/>
              <a:t>Initiate telemetry monitoring via written text orders</a:t>
            </a:r>
          </a:p>
          <a:p>
            <a:pPr marL="274320" eaLnBrk="1" fontAlgn="auto" hangingPunct="1">
              <a:spcAft>
                <a:spcPts val="0"/>
              </a:spcAft>
              <a:defRPr/>
            </a:pPr>
            <a:r>
              <a:rPr lang="en-US" sz="2200" dirty="0" smtClean="0"/>
              <a:t>Review and sign:</a:t>
            </a:r>
          </a:p>
          <a:p>
            <a:pPr marL="548958" lvl="1" eaLnBrk="1" fontAlgn="auto" hangingPunct="1">
              <a:spcAft>
                <a:spcPts val="0"/>
              </a:spcAft>
              <a:defRPr/>
            </a:pPr>
            <a:r>
              <a:rPr lang="en-US" dirty="0" smtClean="0"/>
              <a:t>24-hour Telemetry Daily Summary Report (created by MIT at 2300)</a:t>
            </a:r>
          </a:p>
          <a:p>
            <a:pPr marL="548958" lvl="1" eaLnBrk="1" fontAlgn="auto" hangingPunct="1">
              <a:spcAft>
                <a:spcPts val="0"/>
              </a:spcAft>
              <a:defRPr/>
            </a:pPr>
            <a:r>
              <a:rPr lang="en-US" dirty="0" smtClean="0"/>
              <a:t>Any Arrhythmia/Urgent notification notes</a:t>
            </a:r>
          </a:p>
          <a:p>
            <a:pPr marL="274320" eaLnBrk="1" fontAlgn="auto" hangingPunct="1">
              <a:spcAft>
                <a:spcPts val="0"/>
              </a:spcAft>
              <a:defRPr/>
            </a:pPr>
            <a:r>
              <a:rPr lang="en-US" dirty="0" smtClean="0"/>
              <a:t>Review telemetry strips from Clinical Access that have been uploaded into Vista Images for CPRS viewing</a:t>
            </a:r>
          </a:p>
          <a:p>
            <a:pPr marL="91757" indent="0" eaLnBrk="1" fontAlgn="auto" hangingPunct="1">
              <a:spcAft>
                <a:spcPts val="0"/>
              </a:spcAft>
              <a:buNone/>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Telemetry </a:t>
            </a:r>
            <a:br>
              <a:rPr lang="en-US" dirty="0" smtClean="0"/>
            </a:br>
            <a:r>
              <a:rPr lang="en-US" dirty="0" smtClean="0"/>
              <a:t>PROVIDER Responsibilities </a:t>
            </a:r>
            <a:endParaRPr lang="en-US"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4214380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2"/>
            <a:ext cx="8407400" cy="4910137"/>
          </a:xfrm>
        </p:spPr>
        <p:txBody>
          <a:bodyPr/>
          <a:lstStyle/>
          <a:p>
            <a:pPr marL="274320" eaLnBrk="1" fontAlgn="auto" hangingPunct="1">
              <a:spcAft>
                <a:spcPts val="0"/>
              </a:spcAft>
              <a:defRPr/>
            </a:pPr>
            <a:r>
              <a:rPr lang="en-US" dirty="0" smtClean="0"/>
              <a:t>Telemetry Technician or other ACLS certified staff will maintain surveillance of telemetry at all times </a:t>
            </a:r>
          </a:p>
          <a:p>
            <a:pPr marL="274320" eaLnBrk="1" fontAlgn="auto" hangingPunct="1">
              <a:spcAft>
                <a:spcPts val="0"/>
              </a:spcAft>
              <a:defRPr/>
            </a:pPr>
            <a:r>
              <a:rPr lang="en-US" dirty="0" smtClean="0"/>
              <a:t>Guidelines for Utilization of telemetry will be posted in our work areas</a:t>
            </a:r>
          </a:p>
          <a:p>
            <a:pPr marL="274320" eaLnBrk="1" fontAlgn="auto" hangingPunct="1">
              <a:spcAft>
                <a:spcPts val="0"/>
              </a:spcAft>
              <a:defRPr/>
            </a:pPr>
            <a:r>
              <a:rPr lang="en-US" dirty="0" smtClean="0"/>
              <a:t>SMOKING while on Telemetry</a:t>
            </a:r>
          </a:p>
          <a:p>
            <a:pPr marL="548958" lvl="1" eaLnBrk="1" fontAlgn="auto" hangingPunct="1">
              <a:spcAft>
                <a:spcPts val="0"/>
              </a:spcAft>
              <a:defRPr/>
            </a:pPr>
            <a:r>
              <a:rPr lang="en-US" dirty="0" smtClean="0"/>
              <a:t>Inform </a:t>
            </a:r>
            <a:r>
              <a:rPr lang="en-US" dirty="0" err="1" smtClean="0"/>
              <a:t>pt</a:t>
            </a:r>
            <a:r>
              <a:rPr lang="en-US" dirty="0" smtClean="0"/>
              <a:t> of their restriction to the ward (not allowed to go outside to smoke)</a:t>
            </a:r>
          </a:p>
          <a:p>
            <a:pPr marL="548958" lvl="1" eaLnBrk="1" fontAlgn="auto" hangingPunct="1">
              <a:spcAft>
                <a:spcPts val="0"/>
              </a:spcAft>
              <a:defRPr/>
            </a:pPr>
            <a:r>
              <a:rPr lang="en-US" dirty="0" smtClean="0"/>
              <a:t>Offer Nicotine replacement treatment </a:t>
            </a:r>
          </a:p>
          <a:p>
            <a:pPr marL="548958" lvl="1" eaLnBrk="1" fontAlgn="auto" hangingPunct="1">
              <a:spcAft>
                <a:spcPts val="0"/>
              </a:spcAft>
              <a:defRPr/>
            </a:pPr>
            <a:r>
              <a:rPr lang="en-US" dirty="0" smtClean="0"/>
              <a:t>Pt’s refusing to adhere:</a:t>
            </a:r>
          </a:p>
          <a:p>
            <a:pPr marL="823595" lvl="2" eaLnBrk="1" fontAlgn="auto" hangingPunct="1">
              <a:spcAft>
                <a:spcPts val="0"/>
              </a:spcAft>
              <a:defRPr/>
            </a:pPr>
            <a:r>
              <a:rPr lang="en-US" dirty="0" smtClean="0"/>
              <a:t>Consider discontinuation of telemetry vs discharge AMA</a:t>
            </a:r>
          </a:p>
          <a:p>
            <a:pPr marL="823595" lvl="2" eaLnBrk="1" fontAlgn="auto" hangingPunct="1">
              <a:spcAft>
                <a:spcPts val="0"/>
              </a:spcAft>
              <a:defRPr/>
            </a:pPr>
            <a:r>
              <a:rPr lang="en-US" dirty="0" smtClean="0"/>
              <a:t>Document discussion and action in record</a:t>
            </a:r>
          </a:p>
          <a:p>
            <a:pPr marL="274320" eaLnBrk="1" fontAlgn="auto" hangingPunct="1">
              <a:spcAft>
                <a:spcPts val="0"/>
              </a:spcAft>
              <a:defRPr/>
            </a:pPr>
            <a:r>
              <a:rPr lang="en-US" dirty="0" smtClean="0"/>
              <a:t>Default alarm parameters: HR 50-120    SPO2 &lt; 92 </a:t>
            </a:r>
            <a:endParaRPr lang="en-US" dirty="0"/>
          </a:p>
          <a:p>
            <a:pPr marL="274320" eaLnBrk="1" fontAlgn="auto" hangingPunct="1">
              <a:spcAft>
                <a:spcPts val="0"/>
              </a:spcAft>
              <a:defRPr/>
            </a:pPr>
            <a:r>
              <a:rPr lang="en-US" b="1" i="1" dirty="0" smtClean="0"/>
              <a:t>Continuous SPO2  monitoring </a:t>
            </a:r>
            <a:r>
              <a:rPr lang="en-US" dirty="0" smtClean="0"/>
              <a:t> capability for CHF, COPD, Pneumonia or PE pts</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Telemetry specifics</a:t>
            </a:r>
            <a:endParaRPr lang="en-US"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0742593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2"/>
            <a:ext cx="8407400" cy="4910137"/>
          </a:xfrm>
        </p:spPr>
        <p:txBody>
          <a:bodyPr/>
          <a:lstStyle/>
          <a:p>
            <a:pPr marL="274320" eaLnBrk="1" fontAlgn="auto" hangingPunct="1">
              <a:spcAft>
                <a:spcPts val="0"/>
              </a:spcAft>
              <a:defRPr/>
            </a:pPr>
            <a:r>
              <a:rPr lang="en-US" dirty="0" smtClean="0"/>
              <a:t>Nursing staff MUST notify the Provider if a telemetry patient leaves the unit for diagnostic test </a:t>
            </a:r>
          </a:p>
          <a:p>
            <a:pPr marL="274320" eaLnBrk="1" fontAlgn="auto" hangingPunct="1">
              <a:spcAft>
                <a:spcPts val="0"/>
              </a:spcAft>
              <a:defRPr/>
            </a:pPr>
            <a:r>
              <a:rPr lang="en-US" dirty="0" smtClean="0"/>
              <a:t>Cardiac telemetry patients require continual cardiac monitoring and RN accompaniment when leaving the unit</a:t>
            </a:r>
          </a:p>
          <a:p>
            <a:pPr marL="274320" eaLnBrk="1" fontAlgn="auto" hangingPunct="1">
              <a:spcAft>
                <a:spcPts val="0"/>
              </a:spcAft>
              <a:defRPr/>
            </a:pPr>
            <a:r>
              <a:rPr lang="en-US" dirty="0" smtClean="0"/>
              <a:t>Guidelines for determining if </a:t>
            </a:r>
            <a:r>
              <a:rPr lang="en-US" dirty="0" err="1" smtClean="0"/>
              <a:t>pt</a:t>
            </a:r>
            <a:r>
              <a:rPr lang="en-US" dirty="0" smtClean="0"/>
              <a:t> can be off telemetry to leave the unit for a procedure </a:t>
            </a:r>
          </a:p>
          <a:p>
            <a:pPr marL="548958" lvl="1" eaLnBrk="1" fontAlgn="auto" hangingPunct="1">
              <a:spcAft>
                <a:spcPts val="0"/>
              </a:spcAft>
              <a:defRPr/>
            </a:pPr>
            <a:r>
              <a:rPr lang="en-US" dirty="0" smtClean="0"/>
              <a:t>Must have provider order</a:t>
            </a:r>
          </a:p>
          <a:p>
            <a:pPr marL="548958" lvl="1" eaLnBrk="1" fontAlgn="auto" hangingPunct="1">
              <a:spcAft>
                <a:spcPts val="0"/>
              </a:spcAft>
              <a:defRPr/>
            </a:pPr>
            <a:r>
              <a:rPr lang="en-US" dirty="0" smtClean="0"/>
              <a:t>Appendix A of Telemetry policy</a:t>
            </a:r>
          </a:p>
          <a:p>
            <a:pPr marL="548958" lvl="1" eaLnBrk="1" fontAlgn="auto" hangingPunct="1">
              <a:spcAft>
                <a:spcPts val="0"/>
              </a:spcAft>
              <a:defRPr/>
            </a:pPr>
            <a:r>
              <a:rPr lang="en-US" dirty="0" smtClean="0"/>
              <a:t>Will be posted in work area</a:t>
            </a:r>
          </a:p>
          <a:p>
            <a:pPr marL="548958" lvl="1" eaLnBrk="1" fontAlgn="auto" hangingPunct="1">
              <a:spcAft>
                <a:spcPts val="0"/>
              </a:spcAft>
              <a:defRPr/>
            </a:pPr>
            <a:r>
              <a:rPr lang="en-US" dirty="0" smtClean="0"/>
              <a:t>There is a list a guidelines  for </a:t>
            </a:r>
            <a:r>
              <a:rPr lang="en-US" dirty="0" err="1" smtClean="0"/>
              <a:t>travel;if</a:t>
            </a:r>
            <a:r>
              <a:rPr lang="en-US" dirty="0" smtClean="0"/>
              <a:t>  </a:t>
            </a:r>
            <a:r>
              <a:rPr lang="en-US" dirty="0" err="1" smtClean="0"/>
              <a:t>pt</a:t>
            </a:r>
            <a:r>
              <a:rPr lang="en-US" dirty="0" smtClean="0"/>
              <a:t> is unstable;  on a vasoactive drip, in respiratory distress;  he should have a nurse travel with him</a:t>
            </a:r>
          </a:p>
        </p:txBody>
      </p:sp>
      <p:sp>
        <p:nvSpPr>
          <p:cNvPr id="3" name="Title 2"/>
          <p:cNvSpPr>
            <a:spLocks noGrp="1"/>
          </p:cNvSpPr>
          <p:nvPr>
            <p:ph type="title"/>
          </p:nvPr>
        </p:nvSpPr>
        <p:spPr/>
        <p:txBody>
          <a:bodyPr/>
          <a:lstStyle/>
          <a:p>
            <a:pPr eaLnBrk="1" fontAlgn="auto" hangingPunct="1">
              <a:spcAft>
                <a:spcPts val="0"/>
              </a:spcAft>
              <a:defRPr/>
            </a:pPr>
            <a:r>
              <a:rPr lang="en-US" dirty="0"/>
              <a:t>Guidelines for telemetry patient travel</a:t>
            </a:r>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9680B17-ECD6-4FA3-AD5F-C54C824D6E54}"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244113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Moving a </a:t>
            </a:r>
            <a:r>
              <a:rPr lang="en-US" sz="2400" dirty="0" err="1" smtClean="0"/>
              <a:t>pt</a:t>
            </a:r>
            <a:r>
              <a:rPr lang="en-US" sz="2400" dirty="0" smtClean="0"/>
              <a:t> From VA nursing home: this is a special set of orders</a:t>
            </a:r>
          </a:p>
          <a:p>
            <a:r>
              <a:rPr lang="en-US" sz="2400" dirty="0" smtClean="0"/>
              <a:t>In order tab; select write Delayed orders</a:t>
            </a:r>
          </a:p>
          <a:p>
            <a:r>
              <a:rPr lang="en-US" sz="2400" dirty="0" smtClean="0"/>
              <a:t>Select; Transfer to ASIH (absent; sick in hospital)</a:t>
            </a:r>
          </a:p>
          <a:p>
            <a:r>
              <a:rPr lang="en-US" sz="2400" dirty="0" smtClean="0"/>
              <a:t>Enter instructions in field provided; ex. Admit to</a:t>
            </a:r>
          </a:p>
          <a:p>
            <a:pPr marL="44450" indent="0">
              <a:buNone/>
            </a:pPr>
            <a:r>
              <a:rPr lang="en-US" sz="2400" dirty="0"/>
              <a:t> </a:t>
            </a:r>
            <a:r>
              <a:rPr lang="en-US" sz="2400" dirty="0" smtClean="0"/>
              <a:t>  to medicine etc.</a:t>
            </a:r>
          </a:p>
          <a:p>
            <a:pPr>
              <a:buFont typeface="Wingdings" panose="05000000000000000000" pitchFamily="2" charset="2"/>
              <a:buChar char="§"/>
            </a:pPr>
            <a:r>
              <a:rPr lang="en-US" sz="2400" dirty="0" smtClean="0"/>
              <a:t>Screen will come up selects meds and orders you want to continue; select other applicable order from transfer menu; click; done ; review and sign. </a:t>
            </a:r>
          </a:p>
          <a:p>
            <a:pPr marL="44450" indent="0">
              <a:buNone/>
            </a:pPr>
            <a:endParaRPr lang="en-US" sz="2400" dirty="0" smtClean="0"/>
          </a:p>
          <a:p>
            <a:endParaRPr lang="en-US" sz="2400" dirty="0" smtClean="0"/>
          </a:p>
          <a:p>
            <a:pPr>
              <a:buFont typeface="Wingdings" panose="05000000000000000000" pitchFamily="2" charset="2"/>
              <a:buChar char="§"/>
            </a:pPr>
            <a:endParaRPr lang="en-US" sz="2400" dirty="0" smtClean="0"/>
          </a:p>
          <a:p>
            <a:pPr marL="44450" indent="0">
              <a:buNone/>
            </a:pPr>
            <a:endParaRPr lang="en-US" sz="2400" dirty="0" smtClean="0"/>
          </a:p>
          <a:p>
            <a:pPr marL="44450" indent="0">
              <a:buNone/>
            </a:pPr>
            <a:endParaRPr lang="en-US" sz="2400" dirty="0" smtClean="0"/>
          </a:p>
          <a:p>
            <a:pPr marL="44450" indent="0">
              <a:buNone/>
            </a:pPr>
            <a:endParaRPr lang="en-US" sz="2400" dirty="0" smtClean="0"/>
          </a:p>
          <a:p>
            <a:endParaRPr lang="en-US" sz="2400" dirty="0"/>
          </a:p>
        </p:txBody>
      </p:sp>
      <p:sp>
        <p:nvSpPr>
          <p:cNvPr id="3" name="Title 2"/>
          <p:cNvSpPr>
            <a:spLocks noGrp="1"/>
          </p:cNvSpPr>
          <p:nvPr>
            <p:ph type="title"/>
          </p:nvPr>
        </p:nvSpPr>
        <p:spPr/>
        <p:txBody>
          <a:bodyPr/>
          <a:lstStyle/>
          <a:p>
            <a:r>
              <a:rPr lang="en-US" dirty="0" smtClean="0"/>
              <a:t>Admission from </a:t>
            </a:r>
            <a:r>
              <a:rPr lang="en-US" dirty="0" err="1" smtClean="0"/>
              <a:t>Va</a:t>
            </a:r>
            <a:r>
              <a:rPr lang="en-US" smtClean="0"/>
              <a:t> CLC</a:t>
            </a:r>
            <a:r>
              <a:rPr lang="en-US" dirty="0" smtClean="0"/>
              <a:t>	</a:t>
            </a:r>
            <a:endParaRPr lang="en-US" dirty="0"/>
          </a:p>
        </p:txBody>
      </p:sp>
      <p:sp>
        <p:nvSpPr>
          <p:cNvPr id="4" name="Date Placeholder 3"/>
          <p:cNvSpPr>
            <a:spLocks noGrp="1"/>
          </p:cNvSpPr>
          <p:nvPr>
            <p:ph type="dt" sz="half" idx="10"/>
          </p:nvPr>
        </p:nvSpPr>
        <p:spPr/>
        <p:txBody>
          <a:bodyPr/>
          <a:lstStyle/>
          <a:p>
            <a:pPr>
              <a:defRPr/>
            </a:pPr>
            <a:fld id="{CE90E467-E32C-4877-B3F2-DB8B47C73F74}" type="datetime1">
              <a:rPr lang="en-US" smtClean="0"/>
              <a:pPr>
                <a:defRPr/>
              </a:pPr>
              <a:t>1/8/2016</a:t>
            </a:fld>
            <a:endParaRPr lang="en-US" dirty="0"/>
          </a:p>
        </p:txBody>
      </p:sp>
    </p:spTree>
    <p:extLst>
      <p:ext uri="{BB962C8B-B14F-4D97-AF65-F5344CB8AC3E}">
        <p14:creationId xmlns:p14="http://schemas.microsoft.com/office/powerpoint/2010/main" val="3428363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solidFill>
                  <a:schemeClr val="tx1"/>
                </a:solidFill>
              </a:rPr>
              <a:t>Report any Incidents or Near- Misses </a:t>
            </a:r>
          </a:p>
          <a:p>
            <a:pPr marL="274320" eaLnBrk="1" fontAlgn="auto" hangingPunct="1">
              <a:spcAft>
                <a:spcPts val="0"/>
              </a:spcAft>
              <a:defRPr/>
            </a:pPr>
            <a:r>
              <a:rPr lang="en-US" dirty="0" smtClean="0">
                <a:solidFill>
                  <a:schemeClr val="tx1"/>
                </a:solidFill>
              </a:rPr>
              <a:t>Most incidents are PROCESS ISSUES that can and should be improved</a:t>
            </a:r>
          </a:p>
          <a:p>
            <a:pPr marL="274320" eaLnBrk="1" fontAlgn="auto" hangingPunct="1">
              <a:spcAft>
                <a:spcPts val="0"/>
              </a:spcAft>
              <a:defRPr/>
            </a:pPr>
            <a:r>
              <a:rPr lang="en-US" dirty="0" smtClean="0">
                <a:solidFill>
                  <a:schemeClr val="tx1"/>
                </a:solidFill>
              </a:rPr>
              <a:t>Organization cannot improve unless they know what their issues are!</a:t>
            </a:r>
          </a:p>
          <a:p>
            <a:pPr marL="274320" eaLnBrk="1" fontAlgn="auto" hangingPunct="1">
              <a:spcAft>
                <a:spcPts val="0"/>
              </a:spcAft>
              <a:defRPr/>
            </a:pPr>
            <a:r>
              <a:rPr lang="en-US" dirty="0" smtClean="0">
                <a:solidFill>
                  <a:schemeClr val="tx1"/>
                </a:solidFill>
              </a:rPr>
              <a:t>PLEASE REPORT!  Incident reporting does not take a lot of time.   </a:t>
            </a:r>
            <a:endParaRPr lang="en-US" dirty="0">
              <a:solidFill>
                <a:schemeClr val="tx1"/>
              </a:solidFill>
            </a:endParaRPr>
          </a:p>
          <a:p>
            <a:pPr marL="274320" eaLnBrk="1" fontAlgn="auto" hangingPunct="1">
              <a:spcAft>
                <a:spcPts val="0"/>
              </a:spcAft>
              <a:defRPr/>
            </a:pPr>
            <a:r>
              <a:rPr lang="en-US" dirty="0" smtClean="0">
                <a:solidFill>
                  <a:schemeClr val="tx1"/>
                </a:solidFill>
              </a:rPr>
              <a:t>VA Intranet    &gt;  Scroll down to “Helpful Links     &gt;  Click on “Electronic Patient Incident Reporting  (</a:t>
            </a:r>
            <a:r>
              <a:rPr lang="en-US" dirty="0" err="1" smtClean="0">
                <a:solidFill>
                  <a:schemeClr val="tx1"/>
                </a:solidFill>
              </a:rPr>
              <a:t>ePIR</a:t>
            </a:r>
            <a:r>
              <a:rPr lang="en-US" dirty="0" smtClean="0">
                <a:solidFill>
                  <a:schemeClr val="tx1"/>
                </a:solidFill>
              </a:rPr>
              <a:t>)    &gt;  Click on large blue </a:t>
            </a:r>
            <a:r>
              <a:rPr lang="en-US" dirty="0" err="1" smtClean="0">
                <a:solidFill>
                  <a:schemeClr val="tx1"/>
                </a:solidFill>
              </a:rPr>
              <a:t>ePIR</a:t>
            </a:r>
            <a:r>
              <a:rPr lang="en-US" dirty="0" smtClean="0">
                <a:solidFill>
                  <a:schemeClr val="tx1"/>
                </a:solidFill>
              </a:rPr>
              <a:t> Icon</a:t>
            </a:r>
          </a:p>
          <a:p>
            <a:pPr marL="274320" eaLnBrk="1" fontAlgn="auto" hangingPunct="1">
              <a:spcAft>
                <a:spcPts val="0"/>
              </a:spcAft>
              <a:defRPr/>
            </a:pPr>
            <a:endParaRPr lang="en-US" dirty="0" smtClean="0">
              <a:solidFill>
                <a:schemeClr val="tx1"/>
              </a:solidFill>
            </a:endParaRP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Incident REPORTING:  </a:t>
            </a:r>
            <a:r>
              <a:rPr lang="en-US" sz="2400" dirty="0" err="1"/>
              <a:t>E</a:t>
            </a:r>
            <a:r>
              <a:rPr lang="en-US" dirty="0" err="1" smtClean="0"/>
              <a:t>pir</a:t>
            </a:r>
            <a:endParaRPr lang="en-US" dirty="0"/>
          </a:p>
        </p:txBody>
      </p:sp>
      <p:sp>
        <p:nvSpPr>
          <p:cNvPr id="235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88A7781C-5DAC-44A3-B2BF-FCE20D90B710}"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6979966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solidFill>
                <a:schemeClr val="tx1"/>
              </a:solidFill>
            </a:endParaRP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err="1" smtClean="0"/>
              <a:t>InCIDENT</a:t>
            </a:r>
            <a:r>
              <a:rPr lang="en-US" dirty="0" smtClean="0"/>
              <a:t> REPORTING:  </a:t>
            </a:r>
            <a:r>
              <a:rPr lang="en-US" sz="2400" dirty="0" err="1"/>
              <a:t>E</a:t>
            </a:r>
            <a:r>
              <a:rPr lang="en-US" dirty="0" err="1" smtClean="0"/>
              <a:t>pir</a:t>
            </a:r>
            <a:endParaRPr lang="en-US" dirty="0"/>
          </a:p>
        </p:txBody>
      </p:sp>
      <p:sp>
        <p:nvSpPr>
          <p:cNvPr id="256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55A084A-2D26-47D2-AD17-433CDE5F4C0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63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Outpatient Pharmacy → Medications (Outpatient)</a:t>
            </a:r>
          </a:p>
          <a:p>
            <a:pPr marL="548640" lvl="1" indent="-182880" eaLnBrk="1" fontAlgn="auto" hangingPunct="1">
              <a:spcAft>
                <a:spcPts val="0"/>
              </a:spcAft>
              <a:defRPr/>
            </a:pPr>
            <a:r>
              <a:rPr lang="en-US" dirty="0" smtClean="0"/>
              <a:t>Dressing supplies</a:t>
            </a:r>
          </a:p>
          <a:p>
            <a:pPr marL="548640" lvl="1" indent="-182880" eaLnBrk="1" fontAlgn="auto" hangingPunct="1">
              <a:spcAft>
                <a:spcPts val="0"/>
              </a:spcAft>
              <a:defRPr/>
            </a:pPr>
            <a:r>
              <a:rPr lang="en-US" dirty="0" smtClean="0"/>
              <a:t>Urinary Catheters </a:t>
            </a:r>
          </a:p>
          <a:p>
            <a:pPr marL="548640" lvl="1" indent="-182880" eaLnBrk="1" fontAlgn="auto" hangingPunct="1">
              <a:spcAft>
                <a:spcPts val="0"/>
              </a:spcAft>
              <a:defRPr/>
            </a:pPr>
            <a:r>
              <a:rPr lang="en-US" dirty="0" smtClean="0"/>
              <a:t>Ostomy supplies</a:t>
            </a:r>
          </a:p>
          <a:p>
            <a:pPr marL="548640" lvl="1" indent="-182880" eaLnBrk="1" fontAlgn="auto" hangingPunct="1">
              <a:spcAft>
                <a:spcPts val="0"/>
              </a:spcAft>
              <a:defRPr/>
            </a:pPr>
            <a:r>
              <a:rPr lang="en-US" dirty="0" smtClean="0"/>
              <a:t>Suction catheters</a:t>
            </a:r>
          </a:p>
          <a:p>
            <a:pPr marL="548640" lvl="1" indent="-182880" eaLnBrk="1" fontAlgn="auto" hangingPunct="1">
              <a:spcAft>
                <a:spcPts val="0"/>
              </a:spcAft>
              <a:defRPr/>
            </a:pPr>
            <a:r>
              <a:rPr lang="en-US" dirty="0" smtClean="0"/>
              <a:t>PleurX catheter supplies</a:t>
            </a:r>
          </a:p>
          <a:p>
            <a:pPr marL="548640" lvl="1" indent="-182880" eaLnBrk="1" fontAlgn="auto" hangingPunct="1">
              <a:spcAft>
                <a:spcPts val="0"/>
              </a:spcAft>
              <a:defRPr/>
            </a:pPr>
            <a:r>
              <a:rPr lang="en-US" dirty="0" smtClean="0"/>
              <a:t>Nutrition supplements (Place Dietician Consult for approval)</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Ordering equipment or supplies</a:t>
            </a:r>
            <a:endParaRPr lang="en-US" dirty="0"/>
          </a:p>
        </p:txBody>
      </p:sp>
      <p:sp>
        <p:nvSpPr>
          <p:cNvPr id="266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BB37F41-872F-4315-A24E-CE9D1E8D6A78}"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26629"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11458758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6"/>
            <a:ext cx="8407400" cy="4681537"/>
          </a:xfrm>
        </p:spPr>
        <p:txBody>
          <a:bodyPr/>
          <a:lstStyle/>
          <a:p>
            <a:pPr marL="274320" eaLnBrk="1" fontAlgn="auto" hangingPunct="1">
              <a:spcAft>
                <a:spcPts val="0"/>
              </a:spcAft>
              <a:defRPr/>
            </a:pPr>
            <a:r>
              <a:rPr lang="en-US" dirty="0" smtClean="0"/>
              <a:t>Prosthetics Consult</a:t>
            </a:r>
          </a:p>
          <a:p>
            <a:pPr marL="548640" lvl="1" indent="-182880" eaLnBrk="1" fontAlgn="auto" hangingPunct="1">
              <a:spcAft>
                <a:spcPts val="0"/>
              </a:spcAft>
              <a:defRPr/>
            </a:pPr>
            <a:r>
              <a:rPr lang="en-US" dirty="0" smtClean="0"/>
              <a:t>IV Poles</a:t>
            </a:r>
          </a:p>
          <a:p>
            <a:pPr marL="548640" lvl="1" indent="-182880" eaLnBrk="1" fontAlgn="auto" hangingPunct="1">
              <a:spcAft>
                <a:spcPts val="0"/>
              </a:spcAft>
              <a:defRPr/>
            </a:pPr>
            <a:r>
              <a:rPr lang="en-US" dirty="0" smtClean="0"/>
              <a:t>Suction Machines</a:t>
            </a:r>
          </a:p>
          <a:p>
            <a:pPr marL="548640" lvl="1" indent="-182880" eaLnBrk="1" fontAlgn="auto" hangingPunct="1">
              <a:spcAft>
                <a:spcPts val="0"/>
              </a:spcAft>
              <a:defRPr/>
            </a:pPr>
            <a:r>
              <a:rPr lang="en-US" dirty="0" smtClean="0"/>
              <a:t>Nebulizer</a:t>
            </a:r>
          </a:p>
          <a:p>
            <a:pPr marL="548640" lvl="1" indent="-182880" eaLnBrk="1" fontAlgn="auto" hangingPunct="1">
              <a:spcAft>
                <a:spcPts val="0"/>
              </a:spcAft>
              <a:defRPr/>
            </a:pPr>
            <a:r>
              <a:rPr lang="en-US" dirty="0" smtClean="0"/>
              <a:t>Blood Pressure Monitors</a:t>
            </a:r>
          </a:p>
          <a:p>
            <a:pPr marL="548640" lvl="1" indent="-182880" eaLnBrk="1" fontAlgn="auto" hangingPunct="1">
              <a:spcAft>
                <a:spcPts val="0"/>
              </a:spcAft>
              <a:defRPr/>
            </a:pPr>
            <a:r>
              <a:rPr lang="en-US" dirty="0" smtClean="0"/>
              <a:t>Hospital Beds</a:t>
            </a:r>
          </a:p>
          <a:p>
            <a:pPr marL="548640" lvl="1" indent="-182880" eaLnBrk="1" fontAlgn="auto" hangingPunct="1">
              <a:spcAft>
                <a:spcPts val="0"/>
              </a:spcAft>
              <a:defRPr/>
            </a:pPr>
            <a:r>
              <a:rPr lang="en-US" dirty="0" smtClean="0"/>
              <a:t>Hoyer Lifts</a:t>
            </a:r>
          </a:p>
          <a:p>
            <a:pPr marL="548640" lvl="1" indent="-182880" eaLnBrk="1" fontAlgn="auto" hangingPunct="1">
              <a:spcAft>
                <a:spcPts val="0"/>
              </a:spcAft>
              <a:defRPr/>
            </a:pPr>
            <a:r>
              <a:rPr lang="en-US" dirty="0" smtClean="0"/>
              <a:t>Bed Trapeze</a:t>
            </a:r>
          </a:p>
          <a:p>
            <a:pPr marL="548640" lvl="1" indent="-182880" eaLnBrk="1" fontAlgn="auto" hangingPunct="1">
              <a:spcAft>
                <a:spcPts val="0"/>
              </a:spcAft>
              <a:defRPr/>
            </a:pPr>
            <a:r>
              <a:rPr lang="en-US" dirty="0" smtClean="0"/>
              <a:t>Compression Stockings</a:t>
            </a:r>
          </a:p>
          <a:p>
            <a:pPr marL="548640" lvl="1" indent="-182880" eaLnBrk="1" fontAlgn="auto" hangingPunct="1">
              <a:spcAft>
                <a:spcPts val="0"/>
              </a:spcAft>
              <a:defRPr/>
            </a:pPr>
            <a:r>
              <a:rPr lang="en-US" dirty="0" smtClean="0"/>
              <a:t>Weight Scales</a:t>
            </a:r>
          </a:p>
          <a:p>
            <a:pPr marL="548640" lvl="1" indent="-182880" eaLnBrk="1" fontAlgn="auto" hangingPunct="1">
              <a:spcAft>
                <a:spcPts val="0"/>
              </a:spcAft>
              <a:defRPr/>
            </a:pPr>
            <a:r>
              <a:rPr lang="en-US" dirty="0" smtClean="0"/>
              <a:t>Diabetic shoes</a:t>
            </a:r>
          </a:p>
          <a:p>
            <a:pPr marL="548640" lvl="1" indent="-182880" eaLnBrk="1" fontAlgn="auto" hangingPunct="1">
              <a:spcAft>
                <a:spcPts val="0"/>
              </a:spcAft>
              <a:defRPr/>
            </a:pPr>
            <a:r>
              <a:rPr lang="en-US" dirty="0" smtClean="0"/>
              <a:t>Diabetic Socks</a:t>
            </a:r>
          </a:p>
          <a:p>
            <a:pPr marL="365760" lvl="1" indent="0" eaLnBrk="1" fontAlgn="auto" hangingPunct="1">
              <a:spcAft>
                <a:spcPts val="0"/>
              </a:spcAft>
              <a:buFont typeface="Wingdings" pitchFamily="2" charset="2"/>
              <a:buNone/>
              <a:defRPr/>
            </a:pPr>
            <a:endParaRPr lang="en-US" sz="1000" dirty="0"/>
          </a:p>
          <a:p>
            <a:pPr marL="365760" lvl="1" indent="0" eaLnBrk="1" fontAlgn="auto" hangingPunct="1">
              <a:spcAft>
                <a:spcPts val="0"/>
              </a:spcAft>
              <a:buFont typeface="Wingdings" pitchFamily="2" charset="2"/>
              <a:buNone/>
              <a:defRPr/>
            </a:pPr>
            <a:r>
              <a:rPr lang="en-US" i="1" dirty="0" smtClean="0"/>
              <a:t>(In comments: ask for supplies to be delivered to floor)</a:t>
            </a:r>
          </a:p>
        </p:txBody>
      </p:sp>
      <p:sp>
        <p:nvSpPr>
          <p:cNvPr id="3" name="Title 2"/>
          <p:cNvSpPr>
            <a:spLocks noGrp="1"/>
          </p:cNvSpPr>
          <p:nvPr>
            <p:ph type="title"/>
          </p:nvPr>
        </p:nvSpPr>
        <p:spPr/>
        <p:txBody>
          <a:bodyPr/>
          <a:lstStyle/>
          <a:p>
            <a:pPr eaLnBrk="1" fontAlgn="auto" hangingPunct="1">
              <a:spcAft>
                <a:spcPts val="0"/>
              </a:spcAft>
              <a:defRPr/>
            </a:pPr>
            <a:r>
              <a:rPr lang="en-US" dirty="0"/>
              <a:t>Ordering equipment or supplies</a:t>
            </a:r>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3560FC1-B87E-4039-8B7E-C2513E457FAA}"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27653"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4598603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86337"/>
          </a:xfrm>
        </p:spPr>
        <p:txBody>
          <a:bodyPr>
            <a:normAutofit lnSpcReduction="10000"/>
          </a:bodyPr>
          <a:lstStyle/>
          <a:p>
            <a:pPr marL="274320" eaLnBrk="1" fontAlgn="auto" hangingPunct="1">
              <a:spcAft>
                <a:spcPts val="0"/>
              </a:spcAft>
              <a:defRPr/>
            </a:pPr>
            <a:r>
              <a:rPr lang="en-US" dirty="0" smtClean="0"/>
              <a:t>Physical Therapy Consult</a:t>
            </a:r>
          </a:p>
          <a:p>
            <a:pPr marL="548640" lvl="1" indent="-182880" eaLnBrk="1" fontAlgn="auto" hangingPunct="1">
              <a:spcAft>
                <a:spcPts val="0"/>
              </a:spcAft>
              <a:defRPr/>
            </a:pPr>
            <a:r>
              <a:rPr lang="en-US" dirty="0" smtClean="0"/>
              <a:t>Walkers</a:t>
            </a:r>
          </a:p>
          <a:p>
            <a:pPr marL="548640" lvl="1" indent="-182880" eaLnBrk="1" fontAlgn="auto" hangingPunct="1">
              <a:spcAft>
                <a:spcPts val="0"/>
              </a:spcAft>
              <a:defRPr/>
            </a:pPr>
            <a:r>
              <a:rPr lang="en-US" dirty="0" smtClean="0"/>
              <a:t>Manual Wheelchairs</a:t>
            </a:r>
          </a:p>
          <a:p>
            <a:pPr marL="548640" lvl="1" indent="-182880" eaLnBrk="1" fontAlgn="auto" hangingPunct="1">
              <a:spcAft>
                <a:spcPts val="0"/>
              </a:spcAft>
              <a:defRPr/>
            </a:pPr>
            <a:r>
              <a:rPr lang="en-US" dirty="0" smtClean="0"/>
              <a:t>Canes</a:t>
            </a:r>
          </a:p>
          <a:p>
            <a:pPr marL="548640" lvl="1" indent="-182880" eaLnBrk="1" fontAlgn="auto" hangingPunct="1">
              <a:spcAft>
                <a:spcPts val="0"/>
              </a:spcAft>
              <a:defRPr/>
            </a:pPr>
            <a:r>
              <a:rPr lang="en-US" dirty="0" smtClean="0"/>
              <a:t>Rollators</a:t>
            </a:r>
          </a:p>
          <a:p>
            <a:pPr marL="548640" lvl="1" indent="-182880" eaLnBrk="1" fontAlgn="auto" hangingPunct="1">
              <a:spcAft>
                <a:spcPts val="0"/>
              </a:spcAft>
              <a:defRPr/>
            </a:pPr>
            <a:r>
              <a:rPr lang="en-US" dirty="0" smtClean="0"/>
              <a:t>Crutches</a:t>
            </a:r>
          </a:p>
          <a:p>
            <a:pPr marL="548640" lvl="1" indent="-182880" eaLnBrk="1" fontAlgn="auto" hangingPunct="1">
              <a:spcAft>
                <a:spcPts val="0"/>
              </a:spcAft>
              <a:defRPr/>
            </a:pPr>
            <a:r>
              <a:rPr lang="en-US" dirty="0" smtClean="0"/>
              <a:t>TENS unit</a:t>
            </a:r>
          </a:p>
          <a:p>
            <a:pPr marL="274320" eaLnBrk="1" fontAlgn="auto" hangingPunct="1">
              <a:spcAft>
                <a:spcPts val="0"/>
              </a:spcAft>
              <a:defRPr/>
            </a:pPr>
            <a:r>
              <a:rPr lang="en-US" dirty="0" smtClean="0"/>
              <a:t>Occupational Therapy Consult</a:t>
            </a:r>
          </a:p>
          <a:p>
            <a:pPr marL="548640" lvl="1" indent="-182880" eaLnBrk="1" fontAlgn="auto" hangingPunct="1">
              <a:spcAft>
                <a:spcPts val="0"/>
              </a:spcAft>
              <a:defRPr/>
            </a:pPr>
            <a:r>
              <a:rPr lang="en-US" dirty="0" smtClean="0"/>
              <a:t>Shower bench</a:t>
            </a:r>
          </a:p>
          <a:p>
            <a:pPr marL="548640" lvl="1" indent="-182880" eaLnBrk="1" fontAlgn="auto" hangingPunct="1">
              <a:spcAft>
                <a:spcPts val="0"/>
              </a:spcAft>
              <a:defRPr/>
            </a:pPr>
            <a:r>
              <a:rPr lang="en-US" dirty="0" smtClean="0"/>
              <a:t>Raised toilet seats</a:t>
            </a:r>
          </a:p>
          <a:p>
            <a:pPr marL="548640" lvl="1" indent="-182880" eaLnBrk="1" fontAlgn="auto" hangingPunct="1">
              <a:spcAft>
                <a:spcPts val="0"/>
              </a:spcAft>
              <a:defRPr/>
            </a:pPr>
            <a:r>
              <a:rPr lang="en-US" dirty="0" smtClean="0"/>
              <a:t>Reachers</a:t>
            </a:r>
          </a:p>
          <a:p>
            <a:pPr marL="548640" lvl="1" indent="-182880" eaLnBrk="1" fontAlgn="auto" hangingPunct="1">
              <a:spcAft>
                <a:spcPts val="0"/>
              </a:spcAft>
              <a:defRPr/>
            </a:pPr>
            <a:r>
              <a:rPr lang="en-US" dirty="0" smtClean="0"/>
              <a:t>Sock Aids</a:t>
            </a:r>
          </a:p>
          <a:p>
            <a:pPr marL="548640" lvl="1" indent="-182880" eaLnBrk="1" fontAlgn="auto" hangingPunct="1">
              <a:spcAft>
                <a:spcPts val="0"/>
              </a:spcAft>
              <a:defRPr/>
            </a:pPr>
            <a:r>
              <a:rPr lang="en-US" dirty="0" smtClean="0"/>
              <a:t>Wrist splints</a:t>
            </a:r>
          </a:p>
          <a:p>
            <a:pPr marL="548640" lvl="1" indent="-182880" eaLnBrk="1" fontAlgn="auto" hangingPunct="1">
              <a:spcAft>
                <a:spcPts val="0"/>
              </a:spcAft>
              <a:defRPr/>
            </a:pPr>
            <a:r>
              <a:rPr lang="en-US" dirty="0" smtClean="0"/>
              <a:t>Grab Bars</a:t>
            </a:r>
          </a:p>
          <a:p>
            <a:pPr marL="548640" lvl="1" indent="-182880" eaLnBrk="1" fontAlgn="auto" hangingPunct="1">
              <a:spcAft>
                <a:spcPts val="0"/>
              </a:spcAft>
              <a:defRPr/>
            </a:pPr>
            <a:r>
              <a:rPr lang="en-US" dirty="0" smtClean="0"/>
              <a:t>Shoe Horns</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a:t>Ordering equipment or supplies</a:t>
            </a:r>
          </a:p>
        </p:txBody>
      </p:sp>
      <p:sp>
        <p:nvSpPr>
          <p:cNvPr id="286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CB4C22FA-9A3A-4142-8D7D-DB5C2D5C6B6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28677" name="TextBox 4"/>
          <p:cNvSpPr txBox="1">
            <a:spLocks noChangeArrowheads="1"/>
          </p:cNvSpPr>
          <p:nvPr/>
        </p:nvSpPr>
        <p:spPr bwMode="auto">
          <a:xfrm>
            <a:off x="6781800" y="609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564204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Complete within 24 hrs of discharge</a:t>
            </a:r>
          </a:p>
          <a:p>
            <a:pPr marL="274320" eaLnBrk="1" fontAlgn="auto" hangingPunct="1">
              <a:spcAft>
                <a:spcPts val="0"/>
              </a:spcAft>
              <a:defRPr/>
            </a:pPr>
            <a:r>
              <a:rPr lang="en-US" dirty="0" smtClean="0"/>
              <a:t>Do not use abbreviations</a:t>
            </a:r>
          </a:p>
          <a:p>
            <a:pPr marL="274320" eaLnBrk="1" fontAlgn="auto" hangingPunct="1">
              <a:spcAft>
                <a:spcPts val="0"/>
              </a:spcAft>
              <a:defRPr/>
            </a:pPr>
            <a:r>
              <a:rPr lang="en-US" dirty="0" smtClean="0"/>
              <a:t>Diagnoses must mirror the diagnoses listed on the Discharge Note</a:t>
            </a:r>
          </a:p>
          <a:p>
            <a:pPr marL="274320" eaLnBrk="1" fontAlgn="auto" hangingPunct="1">
              <a:spcAft>
                <a:spcPts val="0"/>
              </a:spcAft>
              <a:defRPr/>
            </a:pPr>
            <a:r>
              <a:rPr lang="en-US" dirty="0" smtClean="0"/>
              <a:t>May embed medicine progress note in summary if done on same day; otherwise medicine progress note must be done on day of discharge</a:t>
            </a:r>
          </a:p>
          <a:p>
            <a:pPr marL="274320" eaLnBrk="1" fontAlgn="auto" hangingPunct="1">
              <a:spcAft>
                <a:spcPts val="0"/>
              </a:spcAft>
              <a:defRPr/>
            </a:pPr>
            <a:r>
              <a:rPr lang="en-US" dirty="0" smtClean="0"/>
              <a:t>Ensure daily encounter is done on discharge note or empty med progress note specify see discharge summary for full note. </a:t>
            </a:r>
          </a:p>
          <a:p>
            <a:pPr marL="45720" indent="0" eaLnBrk="1" fontAlgn="auto" hangingPunct="1">
              <a:spcAft>
                <a:spcPts val="0"/>
              </a:spcAft>
              <a:buFont typeface="Wingdings 2" pitchFamily="18" charset="2"/>
              <a:buNone/>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summary</a:t>
            </a:r>
            <a:endParaRPr lang="en-US" dirty="0"/>
          </a:p>
        </p:txBody>
      </p:sp>
      <p:sp>
        <p:nvSpPr>
          <p:cNvPr id="297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526BA97-A95A-4E2A-94F9-6DF65E91571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29460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VERA Diagnoses:</a:t>
            </a:r>
          </a:p>
          <a:p>
            <a:pPr marL="548958" lvl="1" eaLnBrk="1" fontAlgn="auto" hangingPunct="1">
              <a:spcAft>
                <a:spcPts val="0"/>
              </a:spcAft>
              <a:defRPr/>
            </a:pPr>
            <a:r>
              <a:rPr lang="en-US" b="1" u="sng" dirty="0" smtClean="0"/>
              <a:t>V</a:t>
            </a:r>
            <a:r>
              <a:rPr lang="en-US" dirty="0" smtClean="0"/>
              <a:t>ETERANS </a:t>
            </a:r>
            <a:r>
              <a:rPr lang="en-US" b="1" u="sng" dirty="0" smtClean="0"/>
              <a:t>E</a:t>
            </a:r>
            <a:r>
              <a:rPr lang="en-US" dirty="0" smtClean="0"/>
              <a:t>QUITABLE </a:t>
            </a:r>
            <a:r>
              <a:rPr lang="en-US" b="1" u="sng" dirty="0" smtClean="0"/>
              <a:t>R</a:t>
            </a:r>
            <a:r>
              <a:rPr lang="en-US" dirty="0" smtClean="0"/>
              <a:t>ESOURSE </a:t>
            </a:r>
            <a:r>
              <a:rPr lang="en-US" b="1" u="sng" dirty="0" smtClean="0"/>
              <a:t>A</a:t>
            </a:r>
            <a:r>
              <a:rPr lang="en-US" dirty="0" smtClean="0"/>
              <a:t>LLOCATION</a:t>
            </a:r>
          </a:p>
          <a:p>
            <a:pPr marL="548958" lvl="1" eaLnBrk="1" fontAlgn="auto" hangingPunct="1">
              <a:spcAft>
                <a:spcPts val="0"/>
              </a:spcAft>
              <a:defRPr/>
            </a:pPr>
            <a:r>
              <a:rPr lang="en-US" dirty="0" smtClean="0"/>
              <a:t>Every Veteran who is treated at a VA facility falls into a different VERA category</a:t>
            </a:r>
          </a:p>
          <a:p>
            <a:pPr marL="548958" lvl="1" eaLnBrk="1" fontAlgn="auto" hangingPunct="1">
              <a:spcAft>
                <a:spcPts val="0"/>
              </a:spcAft>
              <a:defRPr/>
            </a:pPr>
            <a:r>
              <a:rPr lang="en-US" dirty="0" smtClean="0"/>
              <a:t>Each category has an assigned dollar amount and this is remitted to the facility every year</a:t>
            </a:r>
          </a:p>
          <a:p>
            <a:pPr marL="548958" lvl="1" eaLnBrk="1" fontAlgn="auto" hangingPunct="1">
              <a:spcAft>
                <a:spcPts val="0"/>
              </a:spcAft>
              <a:defRPr/>
            </a:pPr>
            <a:r>
              <a:rPr lang="en-US" dirty="0" smtClean="0"/>
              <a:t>Certain diagnoses will result in categories with higher annual dollar amounts for our VA facility   </a:t>
            </a:r>
          </a:p>
          <a:p>
            <a:pPr marL="823595" lvl="2" eaLnBrk="1" fontAlgn="auto" hangingPunct="1">
              <a:spcAft>
                <a:spcPts val="0"/>
              </a:spcAft>
              <a:defRPr/>
            </a:pPr>
            <a:r>
              <a:rPr lang="en-US" dirty="0" smtClean="0"/>
              <a:t>ESRD</a:t>
            </a:r>
          </a:p>
          <a:p>
            <a:pPr marL="823595" lvl="2" eaLnBrk="1" fontAlgn="auto" hangingPunct="1">
              <a:spcAft>
                <a:spcPts val="0"/>
              </a:spcAft>
              <a:defRPr/>
            </a:pPr>
            <a:r>
              <a:rPr lang="en-US" dirty="0" smtClean="0"/>
              <a:t>Hepatitis C</a:t>
            </a:r>
          </a:p>
          <a:p>
            <a:pPr marL="823595" lvl="2" eaLnBrk="1" fontAlgn="auto" hangingPunct="1">
              <a:spcAft>
                <a:spcPts val="0"/>
              </a:spcAft>
              <a:defRPr/>
            </a:pPr>
            <a:r>
              <a:rPr lang="en-US" dirty="0" smtClean="0"/>
              <a:t>SCI</a:t>
            </a:r>
          </a:p>
          <a:p>
            <a:pPr marL="548958" lvl="1" eaLnBrk="1" fontAlgn="auto" hangingPunct="1">
              <a:spcAft>
                <a:spcPts val="0"/>
              </a:spcAft>
              <a:defRPr/>
            </a:pPr>
            <a:r>
              <a:rPr lang="en-US" dirty="0" smtClean="0"/>
              <a:t>VERA diagnoses are added to the Discharge Note template to prompt providers to enter these if they apply (not to supplant your Discharge Diagnosis but to supplement the primary diagnosis if they apply)</a:t>
            </a:r>
          </a:p>
        </p:txBody>
      </p:sp>
      <p:sp>
        <p:nvSpPr>
          <p:cNvPr id="3" name="Title 2"/>
          <p:cNvSpPr>
            <a:spLocks noGrp="1"/>
          </p:cNvSpPr>
          <p:nvPr>
            <p:ph type="title"/>
          </p:nvPr>
        </p:nvSpPr>
        <p:spPr/>
        <p:txBody>
          <a:bodyPr/>
          <a:lstStyle/>
          <a:p>
            <a:pPr eaLnBrk="1" fontAlgn="auto" hangingPunct="1">
              <a:spcAft>
                <a:spcPts val="0"/>
              </a:spcAft>
              <a:defRPr/>
            </a:pPr>
            <a:r>
              <a:rPr lang="en-US" dirty="0"/>
              <a:t>Discharge summary</a:t>
            </a:r>
          </a:p>
        </p:txBody>
      </p:sp>
      <p:sp>
        <p:nvSpPr>
          <p:cNvPr id="307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6FDD17A5-10ED-4CC6-8989-27AC7F2AE02F}"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4005947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Discharge to Home</a:t>
            </a:r>
          </a:p>
          <a:p>
            <a:pPr marL="274320" eaLnBrk="1" fontAlgn="auto" hangingPunct="1">
              <a:spcAft>
                <a:spcPts val="0"/>
              </a:spcAft>
              <a:defRPr/>
            </a:pPr>
            <a:r>
              <a:rPr lang="en-US" dirty="0" smtClean="0"/>
              <a:t>48-Hour Observation</a:t>
            </a:r>
          </a:p>
          <a:p>
            <a:pPr marL="274320" eaLnBrk="1" fontAlgn="auto" hangingPunct="1">
              <a:spcAft>
                <a:spcPts val="0"/>
              </a:spcAft>
              <a:defRPr/>
            </a:pPr>
            <a:r>
              <a:rPr lang="en-US" dirty="0" smtClean="0"/>
              <a:t>Discharge to Community Nursing Home</a:t>
            </a:r>
          </a:p>
          <a:p>
            <a:pPr marL="274320" eaLnBrk="1" fontAlgn="auto" hangingPunct="1">
              <a:spcAft>
                <a:spcPts val="0"/>
              </a:spcAft>
              <a:defRPr/>
            </a:pPr>
            <a:r>
              <a:rPr lang="en-US" dirty="0" smtClean="0"/>
              <a:t>Discharge to VA Community Living Center (CLC)</a:t>
            </a:r>
          </a:p>
          <a:p>
            <a:pPr marL="548640" lvl="1" indent="-182880" eaLnBrk="1" fontAlgn="auto" hangingPunct="1">
              <a:spcAft>
                <a:spcPts val="0"/>
              </a:spcAft>
              <a:defRPr/>
            </a:pPr>
            <a:r>
              <a:rPr lang="en-US" dirty="0" smtClean="0"/>
              <a:t>Hospice / Nursing Home / Subacute Rehab / Skilled Nursing</a:t>
            </a:r>
          </a:p>
          <a:p>
            <a:pPr marL="274320" eaLnBrk="1" fontAlgn="auto" hangingPunct="1">
              <a:spcAft>
                <a:spcPts val="0"/>
              </a:spcAft>
              <a:defRPr/>
            </a:pPr>
            <a:r>
              <a:rPr lang="en-US" dirty="0" smtClean="0"/>
              <a:t>Return to VA Detroit CLC</a:t>
            </a:r>
          </a:p>
          <a:p>
            <a:pPr marL="274320" eaLnBrk="1" fontAlgn="auto" hangingPunct="1">
              <a:spcAft>
                <a:spcPts val="0"/>
              </a:spcAft>
              <a:defRPr/>
            </a:pPr>
            <a:r>
              <a:rPr lang="en-US" dirty="0" smtClean="0"/>
              <a:t>Interfacility Transfer to NON-VA Facility</a:t>
            </a:r>
          </a:p>
          <a:p>
            <a:pPr marL="274320" eaLnBrk="1" fontAlgn="auto" hangingPunct="1">
              <a:spcAft>
                <a:spcPts val="0"/>
              </a:spcAft>
              <a:defRPr/>
            </a:pPr>
            <a:r>
              <a:rPr lang="en-US" dirty="0" smtClean="0"/>
              <a:t>Interfacility Transfer to another VA Facility</a:t>
            </a:r>
          </a:p>
          <a:p>
            <a:pPr marL="274320" eaLnBrk="1" fontAlgn="auto" hangingPunct="1">
              <a:spcAft>
                <a:spcPts val="0"/>
              </a:spcAft>
              <a:defRPr/>
            </a:pPr>
            <a:r>
              <a:rPr lang="en-US" dirty="0" smtClean="0"/>
              <a:t>Discharge AMA</a:t>
            </a:r>
          </a:p>
          <a:p>
            <a:pPr marL="274320" eaLnBrk="1" fontAlgn="auto" hangingPunct="1">
              <a:spcAft>
                <a:spcPts val="0"/>
              </a:spcAft>
              <a:defRPr/>
            </a:pPr>
            <a:r>
              <a:rPr lang="en-US" dirty="0" smtClean="0"/>
              <a:t>Death</a:t>
            </a:r>
          </a:p>
          <a:p>
            <a:pPr marL="274320" eaLnBrk="1" fontAlgn="auto" hangingPunct="1">
              <a:spcAft>
                <a:spcPts val="0"/>
              </a:spcAft>
              <a:defRPr/>
            </a:pPr>
            <a:r>
              <a:rPr lang="en-US" dirty="0" smtClean="0"/>
              <a:t>Transfer to B2 (Psychiatry)</a:t>
            </a:r>
          </a:p>
          <a:p>
            <a:pPr marL="274320" eaLnBrk="1" fontAlgn="auto" hangingPunct="1">
              <a:spcAft>
                <a:spcPts val="0"/>
              </a:spcAft>
              <a:defRPr/>
            </a:pPr>
            <a:r>
              <a:rPr lang="en-US" dirty="0" smtClean="0"/>
              <a:t>Transfer to another floor</a:t>
            </a:r>
          </a:p>
        </p:txBody>
      </p:sp>
      <p:sp>
        <p:nvSpPr>
          <p:cNvPr id="3" name="Title 2"/>
          <p:cNvSpPr>
            <a:spLocks noGrp="1"/>
          </p:cNvSpPr>
          <p:nvPr>
            <p:ph type="title"/>
          </p:nvPr>
        </p:nvSpPr>
        <p:spPr/>
        <p:txBody>
          <a:bodyPr/>
          <a:lstStyle/>
          <a:p>
            <a:pPr eaLnBrk="1" fontAlgn="auto" hangingPunct="1">
              <a:spcAft>
                <a:spcPts val="0"/>
              </a:spcAft>
              <a:defRPr/>
            </a:pPr>
            <a:r>
              <a:rPr lang="en-US" dirty="0" smtClean="0"/>
              <a:t>Disposition of patients</a:t>
            </a:r>
            <a:endParaRPr lang="en-US" dirty="0"/>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3FE9E2C-1208-4264-A246-5726106E18D7}"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864538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Disposition of patients</a:t>
            </a:r>
            <a:endParaRPr lang="en-US" dirty="0"/>
          </a:p>
        </p:txBody>
      </p:sp>
      <p:sp>
        <p:nvSpPr>
          <p:cNvPr id="337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3D9D458A-C735-4B4B-9C21-22613F92C4A1}"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pic>
        <p:nvPicPr>
          <p:cNvPr id="337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381000"/>
            <a:ext cx="1676400" cy="457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38552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Medication Reconciliation</a:t>
            </a:r>
          </a:p>
          <a:p>
            <a:pPr marL="274320" eaLnBrk="1" fontAlgn="auto" hangingPunct="1">
              <a:spcAft>
                <a:spcPts val="0"/>
              </a:spcAft>
              <a:defRPr/>
            </a:pPr>
            <a:r>
              <a:rPr lang="en-US" dirty="0" smtClean="0"/>
              <a:t>FU appts</a:t>
            </a:r>
          </a:p>
          <a:p>
            <a:pPr marL="274320" eaLnBrk="1" fontAlgn="auto" hangingPunct="1">
              <a:spcAft>
                <a:spcPts val="0"/>
              </a:spcAft>
              <a:defRPr/>
            </a:pPr>
            <a:r>
              <a:rPr lang="en-US" dirty="0" smtClean="0"/>
              <a:t>Discharge Note</a:t>
            </a:r>
          </a:p>
          <a:p>
            <a:pPr marL="274320" eaLnBrk="1" fontAlgn="auto" hangingPunct="1">
              <a:spcAft>
                <a:spcPts val="0"/>
              </a:spcAft>
              <a:defRPr/>
            </a:pPr>
            <a:r>
              <a:rPr lang="en-US" dirty="0" smtClean="0"/>
              <a:t>MRSA swab and vaccinations  (use Discharge Menu)</a:t>
            </a:r>
          </a:p>
          <a:p>
            <a:pPr marL="274320" eaLnBrk="1" fontAlgn="auto" hangingPunct="1">
              <a:spcAft>
                <a:spcPts val="0"/>
              </a:spcAft>
              <a:defRPr/>
            </a:pPr>
            <a:r>
              <a:rPr lang="en-US" dirty="0" smtClean="0"/>
              <a:t>Discharge Order (Use Discharge Menu)</a:t>
            </a:r>
          </a:p>
          <a:p>
            <a:pPr marL="274320" eaLnBrk="1" fontAlgn="auto" hangingPunct="1">
              <a:spcAft>
                <a:spcPts val="0"/>
              </a:spcAft>
              <a:defRPr/>
            </a:pPr>
            <a:r>
              <a:rPr lang="en-US" dirty="0" smtClean="0"/>
              <a:t>Discharge Summary </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to home</a:t>
            </a:r>
            <a:endParaRPr lang="en-US" dirty="0"/>
          </a:p>
        </p:txBody>
      </p:sp>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FED75A5-88E8-4D5D-AE39-31D0E2FCD259}"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95852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dirty="0" smtClean="0"/>
              <a:t>Seek help for resolving any barriers to discharge</a:t>
            </a:r>
          </a:p>
          <a:p>
            <a:pPr marL="548640" lvl="1" indent="-182880" eaLnBrk="1" fontAlgn="auto" hangingPunct="1">
              <a:spcAft>
                <a:spcPts val="0"/>
              </a:spcAft>
              <a:defRPr/>
            </a:pPr>
            <a:r>
              <a:rPr lang="en-US" dirty="0" smtClean="0"/>
              <a:t>i.e. Diagnostic tests or labs not done</a:t>
            </a:r>
          </a:p>
          <a:p>
            <a:pPr marL="548640" lvl="1" indent="-182880" eaLnBrk="1" fontAlgn="auto" hangingPunct="1">
              <a:spcAft>
                <a:spcPts val="0"/>
              </a:spcAft>
              <a:defRPr/>
            </a:pPr>
            <a:r>
              <a:rPr lang="en-US" dirty="0" smtClean="0"/>
              <a:t>i.e. Waiting for consultant recommendations</a:t>
            </a:r>
          </a:p>
          <a:p>
            <a:pPr marL="274320" eaLnBrk="1" fontAlgn="auto" hangingPunct="1">
              <a:spcAft>
                <a:spcPts val="0"/>
              </a:spcAft>
              <a:defRPr/>
            </a:pPr>
            <a:r>
              <a:rPr lang="en-US" dirty="0" smtClean="0"/>
              <a:t>Transportation</a:t>
            </a:r>
          </a:p>
          <a:p>
            <a:pPr marL="548640" lvl="1" indent="-182880" eaLnBrk="1" fontAlgn="auto" hangingPunct="1">
              <a:spcAft>
                <a:spcPts val="0"/>
              </a:spcAft>
              <a:defRPr/>
            </a:pPr>
            <a:r>
              <a:rPr lang="en-US" dirty="0" smtClean="0"/>
              <a:t>Who is taking pt home?</a:t>
            </a:r>
          </a:p>
          <a:p>
            <a:pPr marL="548640" lvl="1" indent="-182880" eaLnBrk="1" fontAlgn="auto" hangingPunct="1">
              <a:spcAft>
                <a:spcPts val="0"/>
              </a:spcAft>
              <a:defRPr/>
            </a:pPr>
            <a:r>
              <a:rPr lang="en-US" dirty="0" smtClean="0"/>
              <a:t>If Travel needs to be arranged, start travel request early</a:t>
            </a:r>
          </a:p>
          <a:p>
            <a:pPr marL="274320" eaLnBrk="1" fontAlgn="auto" hangingPunct="1">
              <a:spcAft>
                <a:spcPts val="0"/>
              </a:spcAft>
              <a:defRPr/>
            </a:pPr>
            <a:r>
              <a:rPr lang="en-US" dirty="0" smtClean="0"/>
              <a:t>If pt not assigned a PCP, start process to assign one</a:t>
            </a:r>
          </a:p>
          <a:p>
            <a:pPr marL="274320" eaLnBrk="1" fontAlgn="auto" hangingPunct="1">
              <a:spcAft>
                <a:spcPts val="0"/>
              </a:spcAft>
              <a:defRPr/>
            </a:pPr>
            <a:r>
              <a:rPr lang="en-US" dirty="0" smtClean="0"/>
              <a:t>Order equipment and supplies needed</a:t>
            </a:r>
          </a:p>
          <a:p>
            <a:pPr marL="274320" eaLnBrk="1" fontAlgn="auto" hangingPunct="1">
              <a:spcAft>
                <a:spcPts val="0"/>
              </a:spcAft>
              <a:defRPr/>
            </a:pPr>
            <a:r>
              <a:rPr lang="en-US" dirty="0" smtClean="0"/>
              <a:t>Home O2 Evaluations</a:t>
            </a:r>
          </a:p>
          <a:p>
            <a:pPr marL="274320" eaLnBrk="1" fontAlgn="auto" hangingPunct="1">
              <a:spcAft>
                <a:spcPts val="0"/>
              </a:spcAft>
              <a:defRPr/>
            </a:pPr>
            <a:r>
              <a:rPr lang="en-US" dirty="0" smtClean="0"/>
              <a:t>Pt teaching needs</a:t>
            </a:r>
          </a:p>
          <a:p>
            <a:pPr marL="274320" eaLnBrk="1" fontAlgn="auto" hangingPunct="1">
              <a:spcAft>
                <a:spcPts val="0"/>
              </a:spcAft>
              <a:defRPr/>
            </a:pPr>
            <a:r>
              <a:rPr lang="en-US" dirty="0" smtClean="0"/>
              <a:t>Restraint-free x 24 hrs prior to nursing home placement</a:t>
            </a:r>
          </a:p>
          <a:p>
            <a:pPr marL="274320" eaLnBrk="1" fontAlgn="auto" hangingPunct="1">
              <a:spcAft>
                <a:spcPts val="0"/>
              </a:spcAft>
              <a:defRPr/>
            </a:pPr>
            <a:r>
              <a:rPr lang="en-US" dirty="0" smtClean="0"/>
              <a:t>Outpatient appointments</a:t>
            </a:r>
            <a:endParaRPr lang="en-US" dirty="0"/>
          </a:p>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Daily Discharge Planning</a:t>
            </a:r>
            <a:endParaRPr lang="en-US" dirty="0"/>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077B108-57FC-4C35-A2BE-82E68FBCD391}"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a:t>Medication 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MRSA swab and vaccinations  (use Discharge Menu)</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smtClean="0">
                <a:solidFill>
                  <a:srgbClr val="FF0000"/>
                </a:solidFill>
              </a:rPr>
              <a:t>Does not need Discharge Summary</a:t>
            </a:r>
          </a:p>
          <a:p>
            <a:pPr marL="274320" eaLnBrk="1" fontAlgn="auto" hangingPunct="1">
              <a:spcAft>
                <a:spcPts val="0"/>
              </a:spcAft>
              <a:defRPr/>
            </a:pPr>
            <a:endParaRPr lang="en-US" dirty="0">
              <a:solidFill>
                <a:srgbClr val="FF0000"/>
              </a:solidFill>
            </a:endParaRPr>
          </a:p>
          <a:p>
            <a:pPr marL="274320" eaLnBrk="1" fontAlgn="auto" hangingPunct="1">
              <a:spcAft>
                <a:spcPts val="0"/>
              </a:spcAft>
              <a:defRPr/>
            </a:pPr>
            <a:r>
              <a:rPr lang="en-US" dirty="0" smtClean="0">
                <a:solidFill>
                  <a:srgbClr val="FF0000"/>
                </a:solidFill>
              </a:rPr>
              <a:t>NOTE:  If </a:t>
            </a:r>
            <a:r>
              <a:rPr lang="en-US" dirty="0" err="1" smtClean="0">
                <a:solidFill>
                  <a:srgbClr val="FF0000"/>
                </a:solidFill>
              </a:rPr>
              <a:t>pt</a:t>
            </a:r>
            <a:r>
              <a:rPr lang="en-US" dirty="0" smtClean="0">
                <a:solidFill>
                  <a:srgbClr val="FF0000"/>
                </a:solidFill>
              </a:rPr>
              <a:t> requires hospitalization longer than 48 </a:t>
            </a:r>
            <a:r>
              <a:rPr lang="en-US" dirty="0" err="1" smtClean="0">
                <a:solidFill>
                  <a:srgbClr val="FF0000"/>
                </a:solidFill>
              </a:rPr>
              <a:t>hrs</a:t>
            </a:r>
            <a:r>
              <a:rPr lang="en-US" dirty="0" smtClean="0">
                <a:solidFill>
                  <a:srgbClr val="FF0000"/>
                </a:solidFill>
              </a:rPr>
              <a:t>:</a:t>
            </a:r>
          </a:p>
          <a:p>
            <a:pPr marL="548958" lvl="1" eaLnBrk="1" fontAlgn="auto" hangingPunct="1">
              <a:spcAft>
                <a:spcPts val="0"/>
              </a:spcAft>
              <a:defRPr/>
            </a:pPr>
            <a:r>
              <a:rPr lang="en-US" dirty="0" smtClean="0">
                <a:solidFill>
                  <a:srgbClr val="FF0000"/>
                </a:solidFill>
              </a:rPr>
              <a:t>Pt must be discharged from Observation and readmitted to inpatient status</a:t>
            </a:r>
          </a:p>
          <a:p>
            <a:pPr marL="366395" lvl="1" indent="0" eaLnBrk="1" fontAlgn="auto" hangingPunct="1">
              <a:spcAft>
                <a:spcPts val="0"/>
              </a:spcAft>
              <a:buFont typeface="Wingdings" pitchFamily="2" charset="2"/>
              <a:buNone/>
              <a:defRPr/>
            </a:pP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48-Hour Observation</a:t>
            </a:r>
            <a:endParaRPr lang="en-US" dirty="0"/>
          </a:p>
        </p:txBody>
      </p:sp>
      <p:sp>
        <p:nvSpPr>
          <p:cNvPr id="358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B7CBDEEB-DAC3-4285-A9CD-EE33CC758FA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8100960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274320" eaLnBrk="1" fontAlgn="auto" hangingPunct="1">
              <a:spcAft>
                <a:spcPts val="0"/>
              </a:spcAft>
              <a:defRPr/>
            </a:pPr>
            <a:r>
              <a:rPr lang="en-US" dirty="0" smtClean="0"/>
              <a:t>Requirements:</a:t>
            </a:r>
          </a:p>
          <a:p>
            <a:pPr marL="548958" lvl="1" eaLnBrk="1" fontAlgn="auto" hangingPunct="1">
              <a:spcAft>
                <a:spcPts val="0"/>
              </a:spcAft>
              <a:defRPr/>
            </a:pPr>
            <a:r>
              <a:rPr lang="en-US" dirty="0" smtClean="0"/>
              <a:t>DISCHARGE NOTE</a:t>
            </a:r>
          </a:p>
          <a:p>
            <a:pPr marL="823595" lvl="2" eaLnBrk="1" fontAlgn="auto" hangingPunct="1">
              <a:spcAft>
                <a:spcPts val="0"/>
              </a:spcAft>
              <a:defRPr/>
            </a:pPr>
            <a:r>
              <a:rPr lang="en-US" b="1" i="1" dirty="0" smtClean="0"/>
              <a:t>Brief note </a:t>
            </a:r>
            <a:r>
              <a:rPr lang="en-US" dirty="0" smtClean="0"/>
              <a:t>indicating the disposition of the patient and the reason for conversion to full admission</a:t>
            </a:r>
          </a:p>
          <a:p>
            <a:pPr marL="823595" lvl="2" eaLnBrk="1" fontAlgn="auto" hangingPunct="1">
              <a:spcAft>
                <a:spcPts val="0"/>
              </a:spcAft>
              <a:defRPr/>
            </a:pPr>
            <a:r>
              <a:rPr lang="en-US" i="1" dirty="0" smtClean="0">
                <a:solidFill>
                  <a:srgbClr val="FF0000"/>
                </a:solidFill>
              </a:rPr>
              <a:t>TO AVOID NEEDING TO CLICK THROUGH WHOLE TEMPLATE</a:t>
            </a:r>
            <a:r>
              <a:rPr lang="en-US" dirty="0" smtClean="0"/>
              <a:t>:</a:t>
            </a:r>
          </a:p>
          <a:p>
            <a:pPr marL="1098233" lvl="3" eaLnBrk="1" fontAlgn="auto" hangingPunct="1">
              <a:spcAft>
                <a:spcPts val="0"/>
              </a:spcAft>
              <a:defRPr/>
            </a:pPr>
            <a:r>
              <a:rPr lang="en-US" dirty="0" smtClean="0"/>
              <a:t>After opening up Discharge Note template, when asked if note is Deceased vs Live Pt, CLICK CANCEL and then YES to create a BLANK NOTE</a:t>
            </a:r>
          </a:p>
          <a:p>
            <a:pPr marL="1098233" lvl="3" eaLnBrk="1" fontAlgn="auto" hangingPunct="1">
              <a:spcAft>
                <a:spcPts val="0"/>
              </a:spcAft>
              <a:defRPr/>
            </a:pPr>
            <a:r>
              <a:rPr lang="en-US" dirty="0" smtClean="0"/>
              <a:t>On BLANK NOTE: place a brief note with required documentation</a:t>
            </a:r>
          </a:p>
          <a:p>
            <a:pPr marL="548958" lvl="1" eaLnBrk="1" fontAlgn="auto" hangingPunct="1">
              <a:spcAft>
                <a:spcPts val="0"/>
              </a:spcAft>
              <a:defRPr/>
            </a:pPr>
            <a:r>
              <a:rPr lang="en-US" dirty="0" smtClean="0"/>
              <a:t>MEDICINE INPATIENT ADMISSION NOTE</a:t>
            </a:r>
          </a:p>
          <a:p>
            <a:pPr marL="823595" lvl="2" eaLnBrk="1" fontAlgn="auto" hangingPunct="1">
              <a:spcAft>
                <a:spcPts val="0"/>
              </a:spcAft>
              <a:defRPr/>
            </a:pPr>
            <a:r>
              <a:rPr lang="en-US" dirty="0" smtClean="0"/>
              <a:t> Replaces Progress note for that day</a:t>
            </a:r>
          </a:p>
          <a:p>
            <a:pPr marL="823595" lvl="2" eaLnBrk="1" fontAlgn="auto" hangingPunct="1">
              <a:spcAft>
                <a:spcPts val="0"/>
              </a:spcAft>
              <a:defRPr/>
            </a:pPr>
            <a:r>
              <a:rPr lang="en-US" i="1" dirty="0">
                <a:solidFill>
                  <a:srgbClr val="FF0000"/>
                </a:solidFill>
              </a:rPr>
              <a:t>TO AVOID NEEDING TO CLICK THROUGH WHOLE TEMPLATE</a:t>
            </a:r>
            <a:r>
              <a:rPr lang="en-US" dirty="0"/>
              <a:t>:</a:t>
            </a:r>
          </a:p>
          <a:p>
            <a:pPr marL="1098233" lvl="3" eaLnBrk="1" fontAlgn="auto" hangingPunct="1">
              <a:spcAft>
                <a:spcPts val="0"/>
              </a:spcAft>
              <a:defRPr/>
            </a:pPr>
            <a:r>
              <a:rPr lang="en-US" dirty="0"/>
              <a:t>After opening up Discharge Note template, when asked if note is Deceased vs Live Pt, CLICK CANCEL and then YES to create a BLANK NOTE</a:t>
            </a:r>
          </a:p>
          <a:p>
            <a:pPr marL="1098233" lvl="3" eaLnBrk="1" fontAlgn="auto" hangingPunct="1">
              <a:spcAft>
                <a:spcPts val="0"/>
              </a:spcAft>
              <a:defRPr/>
            </a:pPr>
            <a:r>
              <a:rPr lang="en-US"/>
              <a:t>On BLANK NOTE: place a brief note with required documentation</a:t>
            </a:r>
            <a:endParaRPr lang="en-US" dirty="0" smtClean="0"/>
          </a:p>
          <a:p>
            <a:pPr marL="548958" lvl="1" eaLnBrk="1" fontAlgn="auto" hangingPunct="1">
              <a:spcAft>
                <a:spcPts val="0"/>
              </a:spcAft>
              <a:defRPr/>
            </a:pPr>
            <a:r>
              <a:rPr lang="en-US" dirty="0" smtClean="0"/>
              <a:t>New Delayed Admission Orders</a:t>
            </a:r>
          </a:p>
          <a:p>
            <a:pPr marL="548958" lvl="1" eaLnBrk="1" fontAlgn="auto" hangingPunct="1">
              <a:spcAft>
                <a:spcPts val="0"/>
              </a:spcAft>
              <a:defRPr/>
            </a:pPr>
            <a:r>
              <a:rPr lang="en-US" dirty="0" smtClean="0"/>
              <a:t>Contact Precertification Nurse</a:t>
            </a:r>
          </a:p>
          <a:p>
            <a:pPr marL="548958" lvl="1" eaLnBrk="1" fontAlgn="auto" hangingPunct="1">
              <a:spcAft>
                <a:spcPts val="0"/>
              </a:spcAft>
              <a:defRPr/>
            </a:pPr>
            <a:endParaRPr lang="en-US" dirty="0"/>
          </a:p>
          <a:p>
            <a:pPr marL="274320" eaLnBrk="1" fontAlgn="auto" hangingPunct="1">
              <a:spcAft>
                <a:spcPts val="0"/>
              </a:spcAft>
              <a:defRPr/>
            </a:pPr>
            <a:r>
              <a:rPr lang="en-US" dirty="0">
                <a:solidFill>
                  <a:srgbClr val="FF0000"/>
                </a:solidFill>
              </a:rPr>
              <a:t>NOTE:  If </a:t>
            </a:r>
            <a:r>
              <a:rPr lang="en-US" dirty="0" err="1">
                <a:solidFill>
                  <a:srgbClr val="FF0000"/>
                </a:solidFill>
              </a:rPr>
              <a:t>pt</a:t>
            </a:r>
            <a:r>
              <a:rPr lang="en-US" dirty="0">
                <a:solidFill>
                  <a:srgbClr val="FF0000"/>
                </a:solidFill>
              </a:rPr>
              <a:t> requires hospitalization longer than 48 </a:t>
            </a:r>
            <a:r>
              <a:rPr lang="en-US" dirty="0" err="1">
                <a:solidFill>
                  <a:srgbClr val="FF0000"/>
                </a:solidFill>
              </a:rPr>
              <a:t>hrs</a:t>
            </a:r>
            <a:r>
              <a:rPr lang="en-US" dirty="0">
                <a:solidFill>
                  <a:srgbClr val="FF0000"/>
                </a:solidFill>
              </a:rPr>
              <a:t>:</a:t>
            </a:r>
          </a:p>
          <a:p>
            <a:pPr marL="548958" lvl="1" eaLnBrk="1" fontAlgn="auto" hangingPunct="1">
              <a:spcAft>
                <a:spcPts val="0"/>
              </a:spcAft>
              <a:defRPr/>
            </a:pPr>
            <a:r>
              <a:rPr lang="en-US" dirty="0">
                <a:solidFill>
                  <a:srgbClr val="FF0000"/>
                </a:solidFill>
              </a:rPr>
              <a:t>Pt must be discharged from Observation and readmitted to inpatient status</a:t>
            </a:r>
          </a:p>
          <a:p>
            <a:pPr marL="366395" lvl="1" indent="0" eaLnBrk="1" fontAlgn="auto" hangingPunct="1">
              <a:spcAft>
                <a:spcPts val="0"/>
              </a:spcAft>
              <a:buNone/>
              <a:defRPr/>
            </a:pPr>
            <a:endParaRPr lang="en-US" dirty="0" smtClean="0"/>
          </a:p>
          <a:p>
            <a:pPr marL="274320" eaLnBrk="1" fontAlgn="auto" hangingPunct="1">
              <a:spcAft>
                <a:spcPts val="0"/>
              </a:spcAft>
              <a:defRPr/>
            </a:pPr>
            <a:endParaRPr lang="en-US" dirty="0">
              <a:solidFill>
                <a:srgbClr val="FF0000"/>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Converting Observation </a:t>
            </a:r>
            <a:r>
              <a:rPr lang="en-US" dirty="0" err="1" smtClean="0"/>
              <a:t>pt</a:t>
            </a:r>
            <a:r>
              <a:rPr lang="en-US" dirty="0" smtClean="0"/>
              <a:t> </a:t>
            </a:r>
            <a:br>
              <a:rPr lang="en-US" dirty="0" smtClean="0"/>
            </a:br>
            <a:r>
              <a:rPr lang="en-US" dirty="0" smtClean="0"/>
              <a:t>to full admission</a:t>
            </a:r>
            <a:endParaRPr lang="en-US" dirty="0"/>
          </a:p>
        </p:txBody>
      </p:sp>
      <p:sp>
        <p:nvSpPr>
          <p:cNvPr id="368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DFA9B92-04A0-438B-8D30-26D39044BC2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148089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solidFill>
                  <a:srgbClr val="FF0000"/>
                </a:solidFill>
              </a:rPr>
              <a:t>Arrange for Ambulance Travel</a:t>
            </a:r>
          </a:p>
          <a:p>
            <a:pPr marL="274320" eaLnBrk="1" fontAlgn="auto" hangingPunct="1">
              <a:spcAft>
                <a:spcPts val="0"/>
              </a:spcAft>
              <a:defRPr/>
            </a:pPr>
            <a:r>
              <a:rPr lang="en-US" dirty="0" smtClean="0">
                <a:solidFill>
                  <a:srgbClr val="FF0000"/>
                </a:solidFill>
              </a:rPr>
              <a:t>Consent for ambulance travel (see phone consents)</a:t>
            </a:r>
          </a:p>
          <a:p>
            <a:pPr marL="274320" eaLnBrk="1" fontAlgn="auto" hangingPunct="1">
              <a:spcAft>
                <a:spcPts val="0"/>
              </a:spcAft>
              <a:defRPr/>
            </a:pPr>
            <a:r>
              <a:rPr lang="en-US" dirty="0" smtClean="0"/>
              <a:t>Medication </a:t>
            </a:r>
            <a:r>
              <a:rPr lang="en-US" dirty="0"/>
              <a:t>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MRSA swab and vaccinations  (use Discharge Menu)</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smtClean="0"/>
              <a:t>Discharge </a:t>
            </a:r>
            <a:r>
              <a:rPr lang="en-US" dirty="0"/>
              <a:t>Summary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DC to Nursing Home (non-VA)</a:t>
            </a:r>
            <a:endParaRPr lang="en-US" dirty="0"/>
          </a:p>
        </p:txBody>
      </p:sp>
      <p:sp>
        <p:nvSpPr>
          <p:cNvPr id="378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23D6BE8-27C6-4AAE-B2C2-4AAAD6774645}"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30435651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solidFill>
                  <a:srgbClr val="FF0000"/>
                </a:solidFill>
              </a:rPr>
              <a:t>Will be notified by CLC Providers when bed is available</a:t>
            </a:r>
          </a:p>
          <a:p>
            <a:pPr marL="274320" eaLnBrk="1" fontAlgn="auto" hangingPunct="1">
              <a:spcAft>
                <a:spcPts val="0"/>
              </a:spcAft>
              <a:defRPr/>
            </a:pPr>
            <a:r>
              <a:rPr lang="en-US" dirty="0" smtClean="0"/>
              <a:t>Medication </a:t>
            </a:r>
            <a:r>
              <a:rPr lang="en-US" dirty="0"/>
              <a:t>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MRSA swab and vaccinations  (use Discharge Menu)</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smtClean="0"/>
              <a:t>Discharge </a:t>
            </a:r>
            <a:r>
              <a:rPr lang="en-US" dirty="0"/>
              <a:t>Summary </a:t>
            </a:r>
            <a:endParaRPr lang="en-US" dirty="0" smtClean="0"/>
          </a:p>
          <a:p>
            <a:pPr marL="274320" eaLnBrk="1" fontAlgn="auto" hangingPunct="1">
              <a:spcAft>
                <a:spcPts val="0"/>
              </a:spcAft>
              <a:defRPr/>
            </a:pPr>
            <a:r>
              <a:rPr lang="en-US" dirty="0" smtClean="0">
                <a:solidFill>
                  <a:srgbClr val="FF0000"/>
                </a:solidFill>
              </a:rPr>
              <a:t>Delayed Admission Orders: Admit Community Living Center – will be completed by CLC providers</a:t>
            </a:r>
            <a:endParaRPr lang="en-US" dirty="0">
              <a:solidFill>
                <a:srgbClr val="FF0000"/>
              </a:solidFill>
            </a:endParaRP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DC to VA Detroit CLC (Nsg Home)</a:t>
            </a:r>
            <a:endParaRPr lang="en-US" dirty="0"/>
          </a:p>
        </p:txBody>
      </p:sp>
      <p:sp>
        <p:nvSpPr>
          <p:cNvPr id="389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AFD6E13-ECC9-45B5-A591-4784E028A486}"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9136347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smtClean="0">
                <a:solidFill>
                  <a:srgbClr val="FF0000"/>
                </a:solidFill>
              </a:rPr>
              <a:t>Contact Chief of Staff (</a:t>
            </a:r>
            <a:r>
              <a:rPr lang="en-US" dirty="0" err="1" smtClean="0">
                <a:solidFill>
                  <a:srgbClr val="FF0000"/>
                </a:solidFill>
              </a:rPr>
              <a:t>Dr</a:t>
            </a:r>
            <a:r>
              <a:rPr lang="en-US" dirty="0" smtClean="0">
                <a:solidFill>
                  <a:srgbClr val="FF0000"/>
                </a:solidFill>
              </a:rPr>
              <a:t> Gruber) for permission</a:t>
            </a:r>
          </a:p>
          <a:p>
            <a:pPr marL="274320" eaLnBrk="1" fontAlgn="auto" hangingPunct="1">
              <a:spcAft>
                <a:spcPts val="0"/>
              </a:spcAft>
              <a:defRPr/>
            </a:pPr>
            <a:r>
              <a:rPr lang="en-US" dirty="0" smtClean="0">
                <a:solidFill>
                  <a:srgbClr val="FF0000"/>
                </a:solidFill>
              </a:rPr>
              <a:t>Accepting physician handoff</a:t>
            </a:r>
          </a:p>
          <a:p>
            <a:pPr marL="274320" eaLnBrk="1" fontAlgn="auto" hangingPunct="1">
              <a:spcAft>
                <a:spcPts val="0"/>
              </a:spcAft>
              <a:defRPr/>
            </a:pPr>
            <a:r>
              <a:rPr lang="en-US" dirty="0">
                <a:solidFill>
                  <a:srgbClr val="FF0000"/>
                </a:solidFill>
              </a:rPr>
              <a:t>B</a:t>
            </a:r>
            <a:r>
              <a:rPr lang="en-US" dirty="0" smtClean="0">
                <a:solidFill>
                  <a:srgbClr val="FF0000"/>
                </a:solidFill>
              </a:rPr>
              <a:t>ed availability – Contact Admitting </a:t>
            </a:r>
            <a:r>
              <a:rPr lang="en-US" dirty="0" err="1" smtClean="0">
                <a:solidFill>
                  <a:srgbClr val="FF0000"/>
                </a:solidFill>
              </a:rPr>
              <a:t>dept</a:t>
            </a:r>
            <a:r>
              <a:rPr lang="en-US" dirty="0" smtClean="0">
                <a:solidFill>
                  <a:srgbClr val="FF0000"/>
                </a:solidFill>
              </a:rPr>
              <a:t> of receiving </a:t>
            </a:r>
            <a:r>
              <a:rPr lang="en-US" dirty="0" err="1" smtClean="0">
                <a:solidFill>
                  <a:srgbClr val="FF0000"/>
                </a:solidFill>
              </a:rPr>
              <a:t>hosp</a:t>
            </a:r>
            <a:endParaRPr lang="en-US" dirty="0" smtClean="0">
              <a:solidFill>
                <a:srgbClr val="FF0000"/>
              </a:solidFill>
            </a:endParaRPr>
          </a:p>
          <a:p>
            <a:pPr marL="274320" eaLnBrk="1" fontAlgn="auto" hangingPunct="1">
              <a:spcAft>
                <a:spcPts val="0"/>
              </a:spcAft>
              <a:defRPr/>
            </a:pPr>
            <a:r>
              <a:rPr lang="en-US" dirty="0" smtClean="0">
                <a:solidFill>
                  <a:srgbClr val="FF0000"/>
                </a:solidFill>
              </a:rPr>
              <a:t>Non-VA Care Consult to NON-VA Facility</a:t>
            </a:r>
          </a:p>
          <a:p>
            <a:pPr marL="274320" eaLnBrk="1" fontAlgn="auto" hangingPunct="1">
              <a:spcAft>
                <a:spcPts val="0"/>
              </a:spcAft>
              <a:defRPr/>
            </a:pPr>
            <a:r>
              <a:rPr lang="en-US" dirty="0" smtClean="0">
                <a:solidFill>
                  <a:srgbClr val="FF0000"/>
                </a:solidFill>
              </a:rPr>
              <a:t>Arrange for Ambulance Transportation</a:t>
            </a:r>
          </a:p>
          <a:p>
            <a:pPr marL="274320" eaLnBrk="1" fontAlgn="auto" hangingPunct="1">
              <a:spcAft>
                <a:spcPts val="0"/>
              </a:spcAft>
              <a:defRPr/>
            </a:pPr>
            <a:r>
              <a:rPr lang="en-US" dirty="0" smtClean="0">
                <a:solidFill>
                  <a:srgbClr val="FF0000"/>
                </a:solidFill>
              </a:rPr>
              <a:t>**CONSENT for INTERFACILITY TRANSFER</a:t>
            </a:r>
          </a:p>
          <a:p>
            <a:pPr marL="274320" eaLnBrk="1" fontAlgn="auto" hangingPunct="1">
              <a:spcAft>
                <a:spcPts val="0"/>
              </a:spcAft>
              <a:defRPr/>
            </a:pPr>
            <a:r>
              <a:rPr lang="en-US" dirty="0" smtClean="0">
                <a:solidFill>
                  <a:srgbClr val="FF0000"/>
                </a:solidFill>
              </a:rPr>
              <a:t>**INTERFACILITY TRANSFER NOTE</a:t>
            </a:r>
          </a:p>
          <a:p>
            <a:pPr marL="274320" eaLnBrk="1" fontAlgn="auto" hangingPunct="1">
              <a:spcAft>
                <a:spcPts val="0"/>
              </a:spcAft>
              <a:defRPr/>
            </a:pPr>
            <a:r>
              <a:rPr lang="en-US" dirty="0" smtClean="0"/>
              <a:t>Medication </a:t>
            </a:r>
            <a:r>
              <a:rPr lang="en-US" dirty="0"/>
              <a:t>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MRSA swab and vaccinations  (use Discharge Menu)</a:t>
            </a:r>
          </a:p>
          <a:p>
            <a:pPr marL="274320" eaLnBrk="1" fontAlgn="auto" hangingPunct="1">
              <a:spcAft>
                <a:spcPts val="0"/>
              </a:spcAft>
              <a:defRPr/>
            </a:pPr>
            <a:r>
              <a:rPr lang="en-US" dirty="0"/>
              <a:t>Discharge Order (Use Discharge Menu)</a:t>
            </a:r>
          </a:p>
          <a:p>
            <a:pPr marL="274320" eaLnBrk="1" fontAlgn="auto" hangingPunct="1">
              <a:spcAft>
                <a:spcPts val="0"/>
              </a:spcAft>
              <a:defRPr/>
            </a:pPr>
            <a:r>
              <a:rPr lang="en-US" dirty="0" smtClean="0"/>
              <a:t>Discharge </a:t>
            </a:r>
            <a:r>
              <a:rPr lang="en-US" dirty="0"/>
              <a:t>Summary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Interfacility transfer to </a:t>
            </a:r>
            <a:br>
              <a:rPr lang="en-US" dirty="0" smtClean="0"/>
            </a:br>
            <a:r>
              <a:rPr lang="en-US" dirty="0" smtClean="0"/>
              <a:t>Non-Va facility</a:t>
            </a:r>
            <a:endParaRPr lang="en-US" dirty="0"/>
          </a:p>
        </p:txBody>
      </p:sp>
      <p:sp>
        <p:nvSpPr>
          <p:cNvPr id="409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C4175D1-2A93-49D3-A8B7-6659DA3EE69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4647835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solidFill>
                  <a:srgbClr val="FF0000"/>
                </a:solidFill>
              </a:rPr>
              <a:t>Counsel patient on risks</a:t>
            </a:r>
          </a:p>
          <a:p>
            <a:pPr marL="274320" eaLnBrk="1" fontAlgn="auto" hangingPunct="1">
              <a:spcAft>
                <a:spcPts val="0"/>
              </a:spcAft>
              <a:defRPr/>
            </a:pPr>
            <a:r>
              <a:rPr lang="en-US" dirty="0" smtClean="0">
                <a:solidFill>
                  <a:srgbClr val="FF0000"/>
                </a:solidFill>
              </a:rPr>
              <a:t>Have pt sign AMA paperwork</a:t>
            </a:r>
          </a:p>
          <a:p>
            <a:pPr marL="274320" eaLnBrk="1" fontAlgn="auto" hangingPunct="1">
              <a:spcAft>
                <a:spcPts val="0"/>
              </a:spcAft>
              <a:defRPr/>
            </a:pPr>
            <a:r>
              <a:rPr lang="en-US" dirty="0" smtClean="0">
                <a:solidFill>
                  <a:srgbClr val="FF0000"/>
                </a:solidFill>
              </a:rPr>
              <a:t>AMA Note</a:t>
            </a:r>
          </a:p>
          <a:p>
            <a:pPr marL="274320" eaLnBrk="1" fontAlgn="auto" hangingPunct="1">
              <a:spcAft>
                <a:spcPts val="0"/>
              </a:spcAft>
              <a:defRPr/>
            </a:pPr>
            <a:r>
              <a:rPr lang="en-US" dirty="0" smtClean="0"/>
              <a:t>Medication </a:t>
            </a:r>
            <a:r>
              <a:rPr lang="en-US" dirty="0"/>
              <a:t>Reconciliation</a:t>
            </a:r>
          </a:p>
          <a:p>
            <a:pPr marL="274320" eaLnBrk="1" fontAlgn="auto" hangingPunct="1">
              <a:spcAft>
                <a:spcPts val="0"/>
              </a:spcAft>
              <a:defRPr/>
            </a:pPr>
            <a:r>
              <a:rPr lang="en-US" dirty="0"/>
              <a:t>FU appts</a:t>
            </a:r>
          </a:p>
          <a:p>
            <a:pPr marL="274320" eaLnBrk="1" fontAlgn="auto" hangingPunct="1">
              <a:spcAft>
                <a:spcPts val="0"/>
              </a:spcAft>
              <a:defRPr/>
            </a:pPr>
            <a:r>
              <a:rPr lang="en-US" dirty="0"/>
              <a:t>Discharge Note</a:t>
            </a:r>
          </a:p>
          <a:p>
            <a:pPr marL="274320" eaLnBrk="1" fontAlgn="auto" hangingPunct="1">
              <a:spcAft>
                <a:spcPts val="0"/>
              </a:spcAft>
              <a:defRPr/>
            </a:pPr>
            <a:r>
              <a:rPr lang="en-US" dirty="0"/>
              <a:t>MRSA swab and vaccinations  (use Discharge Menu)</a:t>
            </a:r>
          </a:p>
          <a:p>
            <a:pPr marL="274320" eaLnBrk="1" fontAlgn="auto" hangingPunct="1">
              <a:spcAft>
                <a:spcPts val="0"/>
              </a:spcAft>
              <a:defRPr/>
            </a:pPr>
            <a:r>
              <a:rPr lang="en-US" dirty="0"/>
              <a:t>Discharge Order (Use Discharge </a:t>
            </a:r>
            <a:r>
              <a:rPr lang="en-US" dirty="0" smtClean="0"/>
              <a:t>Menu &gt; AMA)</a:t>
            </a:r>
            <a:endParaRPr lang="en-US" dirty="0"/>
          </a:p>
          <a:p>
            <a:pPr marL="274320" eaLnBrk="1" fontAlgn="auto" hangingPunct="1">
              <a:spcAft>
                <a:spcPts val="0"/>
              </a:spcAft>
              <a:defRPr/>
            </a:pPr>
            <a:r>
              <a:rPr lang="en-US" dirty="0" smtClean="0"/>
              <a:t>Discharge </a:t>
            </a:r>
            <a:r>
              <a:rPr lang="en-US" dirty="0"/>
              <a:t>Summary </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Discharge AMA</a:t>
            </a:r>
            <a:endParaRPr lang="en-US" dirty="0"/>
          </a:p>
        </p:txBody>
      </p:sp>
      <p:sp>
        <p:nvSpPr>
          <p:cNvPr id="430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E92BA91A-F893-4589-A143-35FF3FE55B5F}"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8612290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10137"/>
          </a:xfrm>
        </p:spPr>
        <p:txBody>
          <a:bodyPr/>
          <a:lstStyle/>
          <a:p>
            <a:pPr marL="274320" eaLnBrk="1" fontAlgn="auto" hangingPunct="1">
              <a:spcAft>
                <a:spcPts val="0"/>
              </a:spcAft>
              <a:defRPr/>
            </a:pPr>
            <a:r>
              <a:rPr lang="en-US" dirty="0" smtClean="0">
                <a:solidFill>
                  <a:srgbClr val="FF0000"/>
                </a:solidFill>
              </a:rPr>
              <a:t>Pronounce pt</a:t>
            </a:r>
          </a:p>
          <a:p>
            <a:pPr marL="274320" eaLnBrk="1" fontAlgn="auto" hangingPunct="1">
              <a:spcAft>
                <a:spcPts val="0"/>
              </a:spcAft>
              <a:defRPr/>
            </a:pPr>
            <a:r>
              <a:rPr lang="en-US" dirty="0" smtClean="0">
                <a:solidFill>
                  <a:srgbClr val="FF0000"/>
                </a:solidFill>
              </a:rPr>
              <a:t>Notify Family</a:t>
            </a:r>
          </a:p>
          <a:p>
            <a:pPr marL="274320" eaLnBrk="1" fontAlgn="auto" hangingPunct="1">
              <a:spcAft>
                <a:spcPts val="0"/>
              </a:spcAft>
              <a:defRPr/>
            </a:pPr>
            <a:r>
              <a:rPr lang="en-US" dirty="0" smtClean="0">
                <a:solidFill>
                  <a:srgbClr val="FF0000"/>
                </a:solidFill>
              </a:rPr>
              <a:t>Autopsy request</a:t>
            </a:r>
          </a:p>
          <a:p>
            <a:pPr marL="274320" eaLnBrk="1" fontAlgn="auto" hangingPunct="1">
              <a:spcAft>
                <a:spcPts val="0"/>
              </a:spcAft>
              <a:defRPr/>
            </a:pPr>
            <a:r>
              <a:rPr lang="en-US" dirty="0" smtClean="0">
                <a:solidFill>
                  <a:srgbClr val="FF0000"/>
                </a:solidFill>
              </a:rPr>
              <a:t>Medical Examiner Case?</a:t>
            </a:r>
          </a:p>
          <a:p>
            <a:pPr marL="274320" eaLnBrk="1" fontAlgn="auto" hangingPunct="1">
              <a:spcAft>
                <a:spcPts val="0"/>
              </a:spcAft>
              <a:defRPr/>
            </a:pPr>
            <a:r>
              <a:rPr lang="en-US" dirty="0" smtClean="0">
                <a:solidFill>
                  <a:srgbClr val="FF0000"/>
                </a:solidFill>
              </a:rPr>
              <a:t>Progress note documenting above</a:t>
            </a:r>
          </a:p>
          <a:p>
            <a:pPr marL="274320" eaLnBrk="1" fontAlgn="auto" hangingPunct="1">
              <a:spcAft>
                <a:spcPts val="0"/>
              </a:spcAft>
              <a:defRPr/>
            </a:pPr>
            <a:r>
              <a:rPr lang="en-US" dirty="0" smtClean="0">
                <a:solidFill>
                  <a:srgbClr val="FF0000"/>
                </a:solidFill>
              </a:rPr>
              <a:t>FORMS: Pt Demise Checklist/Authorization for Autopsy</a:t>
            </a:r>
          </a:p>
          <a:p>
            <a:pPr marL="274320" eaLnBrk="1" fontAlgn="auto" hangingPunct="1">
              <a:spcAft>
                <a:spcPts val="0"/>
              </a:spcAft>
              <a:defRPr/>
            </a:pPr>
            <a:r>
              <a:rPr lang="en-US" dirty="0" smtClean="0">
                <a:solidFill>
                  <a:srgbClr val="FF0000"/>
                </a:solidFill>
              </a:rPr>
              <a:t>Gift for life</a:t>
            </a:r>
            <a:endParaRPr lang="en-US" dirty="0"/>
          </a:p>
          <a:p>
            <a:pPr marL="274320" eaLnBrk="1" fontAlgn="auto" hangingPunct="1">
              <a:spcAft>
                <a:spcPts val="0"/>
              </a:spcAft>
              <a:defRPr/>
            </a:pPr>
            <a:r>
              <a:rPr lang="en-US" dirty="0"/>
              <a:t>Discharge </a:t>
            </a:r>
            <a:r>
              <a:rPr lang="en-US" dirty="0" smtClean="0"/>
              <a:t>Note</a:t>
            </a:r>
            <a:endParaRPr lang="en-US" dirty="0"/>
          </a:p>
          <a:p>
            <a:pPr marL="274320" eaLnBrk="1" fontAlgn="auto" hangingPunct="1">
              <a:spcAft>
                <a:spcPts val="0"/>
              </a:spcAft>
              <a:defRPr/>
            </a:pPr>
            <a:r>
              <a:rPr lang="en-US" dirty="0"/>
              <a:t>Discharge </a:t>
            </a:r>
            <a:r>
              <a:rPr lang="en-US" dirty="0" smtClean="0"/>
              <a:t>Summary</a:t>
            </a:r>
          </a:p>
          <a:p>
            <a:pPr marL="274320" eaLnBrk="1" fontAlgn="auto" hangingPunct="1">
              <a:spcAft>
                <a:spcPts val="0"/>
              </a:spcAft>
              <a:defRPr/>
            </a:pPr>
            <a:r>
              <a:rPr lang="en-US" dirty="0" smtClean="0">
                <a:solidFill>
                  <a:srgbClr val="FF0000"/>
                </a:solidFill>
              </a:rPr>
              <a:t>Death Certificate signed within 24 hrs (attending)</a:t>
            </a:r>
            <a:r>
              <a:rPr lang="en-US" dirty="0" smtClean="0"/>
              <a:t> </a:t>
            </a:r>
            <a:endParaRPr lang="en-US"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Death</a:t>
            </a:r>
            <a:endParaRPr lang="en-US" dirty="0"/>
          </a:p>
        </p:txBody>
      </p:sp>
      <p:sp>
        <p:nvSpPr>
          <p:cNvPr id="440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D9D80211-1339-4EA4-B47B-91219E4B3BA1}"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3040947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19269"/>
            <a:ext cx="8407400" cy="4910137"/>
          </a:xfrm>
        </p:spPr>
        <p:txBody>
          <a:bodyPr/>
          <a:lstStyle/>
          <a:p>
            <a:pPr marL="274320" eaLnBrk="1" fontAlgn="auto" hangingPunct="1">
              <a:spcAft>
                <a:spcPts val="0"/>
              </a:spcAft>
              <a:defRPr/>
            </a:pPr>
            <a:r>
              <a:rPr lang="en-US" dirty="0" smtClean="0">
                <a:solidFill>
                  <a:srgbClr val="FF0000"/>
                </a:solidFill>
              </a:rPr>
              <a:t>**For transfer to higher level of care: Call Precertification Nurse</a:t>
            </a:r>
          </a:p>
          <a:p>
            <a:pPr marL="274320" eaLnBrk="1" fontAlgn="auto" hangingPunct="1">
              <a:spcAft>
                <a:spcPts val="0"/>
              </a:spcAft>
              <a:defRPr/>
            </a:pPr>
            <a:r>
              <a:rPr lang="en-US" dirty="0" smtClean="0">
                <a:solidFill>
                  <a:srgbClr val="FF0000"/>
                </a:solidFill>
              </a:rPr>
              <a:t>**Call Bed Control for bed assignment/ availability</a:t>
            </a:r>
          </a:p>
          <a:p>
            <a:pPr marL="274320" eaLnBrk="1" fontAlgn="auto" hangingPunct="1">
              <a:spcAft>
                <a:spcPts val="0"/>
              </a:spcAft>
              <a:defRPr/>
            </a:pPr>
            <a:r>
              <a:rPr lang="en-US" dirty="0" smtClean="0">
                <a:solidFill>
                  <a:schemeClr val="tx1">
                    <a:lumMod val="65000"/>
                    <a:lumOff val="35000"/>
                  </a:schemeClr>
                </a:solidFill>
              </a:rPr>
              <a:t>Consult MICU if ICU care needed</a:t>
            </a:r>
          </a:p>
          <a:p>
            <a:pPr marL="274320" eaLnBrk="1" fontAlgn="auto" hangingPunct="1">
              <a:spcAft>
                <a:spcPts val="0"/>
              </a:spcAft>
              <a:defRPr/>
            </a:pPr>
            <a:r>
              <a:rPr lang="en-US" dirty="0" smtClean="0">
                <a:solidFill>
                  <a:schemeClr val="tx1">
                    <a:lumMod val="65000"/>
                    <a:lumOff val="35000"/>
                  </a:schemeClr>
                </a:solidFill>
              </a:rPr>
              <a:t>If transfer to another service, contact service provider for acceptance</a:t>
            </a:r>
          </a:p>
          <a:p>
            <a:pPr marL="274320" eaLnBrk="1" fontAlgn="auto" hangingPunct="1">
              <a:spcAft>
                <a:spcPts val="0"/>
              </a:spcAft>
              <a:defRPr/>
            </a:pPr>
            <a:r>
              <a:rPr lang="en-US" dirty="0" smtClean="0">
                <a:solidFill>
                  <a:srgbClr val="FF0000"/>
                </a:solidFill>
              </a:rPr>
              <a:t>**Provider providing care on receiving floor writes DELAYED TRANSFER ORDERS  </a:t>
            </a:r>
            <a:r>
              <a:rPr lang="en-US" b="1" i="1" u="sng" dirty="0" smtClean="0">
                <a:solidFill>
                  <a:schemeClr val="tx1">
                    <a:lumMod val="50000"/>
                    <a:lumOff val="50000"/>
                  </a:schemeClr>
                </a:solidFill>
              </a:rPr>
              <a:t>(Can only be done when bed available</a:t>
            </a:r>
            <a:r>
              <a:rPr lang="en-US" b="1" i="1" dirty="0" smtClean="0">
                <a:solidFill>
                  <a:schemeClr val="tx1">
                    <a:lumMod val="50000"/>
                    <a:lumOff val="50000"/>
                  </a:schemeClr>
                </a:solidFill>
              </a:rPr>
              <a:t>)</a:t>
            </a:r>
          </a:p>
          <a:p>
            <a:pPr marL="274320" eaLnBrk="1" fontAlgn="auto" hangingPunct="1">
              <a:spcAft>
                <a:spcPts val="0"/>
              </a:spcAft>
              <a:defRPr/>
            </a:pPr>
            <a:r>
              <a:rPr lang="en-US" dirty="0" smtClean="0">
                <a:solidFill>
                  <a:srgbClr val="FF0000"/>
                </a:solidFill>
              </a:rPr>
              <a:t>**Sending provider completes IDT SENDING PROVIDER NOTE</a:t>
            </a:r>
          </a:p>
          <a:p>
            <a:pPr marL="274320" eaLnBrk="1" fontAlgn="auto" hangingPunct="1">
              <a:spcAft>
                <a:spcPts val="0"/>
              </a:spcAft>
              <a:defRPr/>
            </a:pPr>
            <a:r>
              <a:rPr lang="en-US" dirty="0" smtClean="0">
                <a:solidFill>
                  <a:srgbClr val="FF0000"/>
                </a:solidFill>
              </a:rPr>
              <a:t>**If there is a provider change, the accepting provider completes IDT RECEIVING PROVIDER NOTE </a:t>
            </a:r>
          </a:p>
          <a:p>
            <a:pPr marL="274320" eaLnBrk="1" fontAlgn="auto" hangingPunct="1">
              <a:spcAft>
                <a:spcPts val="0"/>
              </a:spcAft>
              <a:defRPr/>
            </a:pPr>
            <a:r>
              <a:rPr lang="en-US" dirty="0" smtClean="0"/>
              <a:t>Medication Reconciliation</a:t>
            </a:r>
            <a:endParaRPr lang="en-US" dirty="0"/>
          </a:p>
          <a:p>
            <a:pPr marL="274320" eaLnBrk="1" fontAlgn="auto" hangingPunct="1">
              <a:spcAft>
                <a:spcPts val="0"/>
              </a:spcAft>
              <a:defRPr/>
            </a:pPr>
            <a:r>
              <a:rPr lang="en-US" dirty="0"/>
              <a:t>MRSA swab </a:t>
            </a:r>
            <a:r>
              <a:rPr lang="en-US" dirty="0" smtClean="0"/>
              <a:t>(ordered with delayed transfer orders)</a:t>
            </a:r>
          </a:p>
          <a:p>
            <a:pPr marL="45720" indent="0" eaLnBrk="1" fontAlgn="auto" hangingPunct="1">
              <a:spcAft>
                <a:spcPts val="0"/>
              </a:spcAft>
              <a:buFont typeface="Wingdings 2" pitchFamily="18" charset="2"/>
              <a:buNone/>
              <a:defRPr/>
            </a:pPr>
            <a:r>
              <a:rPr lang="en-US" b="1" i="1" u="sng" dirty="0" smtClean="0">
                <a:solidFill>
                  <a:schemeClr val="tx1">
                    <a:lumMod val="50000"/>
                    <a:lumOff val="50000"/>
                  </a:schemeClr>
                </a:solidFill>
              </a:rPr>
              <a:t>(</a:t>
            </a:r>
            <a:r>
              <a:rPr lang="en-US" b="1" i="1" u="sng" dirty="0" smtClean="0">
                <a:solidFill>
                  <a:srgbClr val="FF0000"/>
                </a:solidFill>
              </a:rPr>
              <a:t>**</a:t>
            </a:r>
            <a:r>
              <a:rPr lang="en-US" b="1" i="1" u="sng" dirty="0" smtClean="0"/>
              <a:t> = must be completed for Nursing to transfer pt)</a:t>
            </a:r>
            <a:endParaRPr lang="en-US" b="1" i="1" u="sng"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Transfer to another floor</a:t>
            </a:r>
            <a:endParaRPr lang="en-US" dirty="0"/>
          </a:p>
        </p:txBody>
      </p:sp>
      <p:sp>
        <p:nvSpPr>
          <p:cNvPr id="450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24B58770-FBA0-4683-A070-37B256372297}"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8961471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200" dirty="0" smtClean="0">
                <a:solidFill>
                  <a:srgbClr val="FF0000"/>
                </a:solidFill>
              </a:rPr>
              <a:t>Contact Inpatient Psychiatry providers for acceptance and handoff</a:t>
            </a:r>
          </a:p>
          <a:p>
            <a:pPr marL="274320" eaLnBrk="1" fontAlgn="auto" hangingPunct="1">
              <a:spcAft>
                <a:spcPts val="0"/>
              </a:spcAft>
              <a:defRPr/>
            </a:pPr>
            <a:r>
              <a:rPr lang="en-US" sz="2200" dirty="0" smtClean="0">
                <a:solidFill>
                  <a:srgbClr val="FF0000"/>
                </a:solidFill>
              </a:rPr>
              <a:t>Call Bed Control for bed assignment/ availability</a:t>
            </a:r>
          </a:p>
          <a:p>
            <a:pPr marL="274320" eaLnBrk="1" fontAlgn="auto" hangingPunct="1">
              <a:spcAft>
                <a:spcPts val="0"/>
              </a:spcAft>
              <a:defRPr/>
            </a:pPr>
            <a:r>
              <a:rPr lang="en-US" sz="2200" dirty="0" smtClean="0">
                <a:solidFill>
                  <a:srgbClr val="FF0000"/>
                </a:solidFill>
              </a:rPr>
              <a:t>Precertification</a:t>
            </a:r>
          </a:p>
          <a:p>
            <a:pPr marL="274320" eaLnBrk="1" fontAlgn="auto" hangingPunct="1">
              <a:spcAft>
                <a:spcPts val="0"/>
              </a:spcAft>
              <a:defRPr/>
            </a:pPr>
            <a:r>
              <a:rPr lang="en-US" sz="2200" dirty="0" smtClean="0">
                <a:solidFill>
                  <a:srgbClr val="FF0000"/>
                </a:solidFill>
              </a:rPr>
              <a:t>IDT Sending Provider Note</a:t>
            </a:r>
          </a:p>
          <a:p>
            <a:pPr marL="274320" eaLnBrk="1" fontAlgn="auto" hangingPunct="1">
              <a:spcAft>
                <a:spcPts val="0"/>
              </a:spcAft>
              <a:defRPr/>
            </a:pPr>
            <a:r>
              <a:rPr lang="en-US" sz="2200" dirty="0" smtClean="0"/>
              <a:t>Medication </a:t>
            </a:r>
            <a:r>
              <a:rPr lang="en-US" sz="2200" dirty="0"/>
              <a:t>Reconciliation</a:t>
            </a:r>
          </a:p>
          <a:p>
            <a:pPr marL="274320" eaLnBrk="1" fontAlgn="auto" hangingPunct="1">
              <a:spcAft>
                <a:spcPts val="0"/>
              </a:spcAft>
              <a:defRPr/>
            </a:pPr>
            <a:r>
              <a:rPr lang="en-US" sz="2200" dirty="0"/>
              <a:t>FU appts</a:t>
            </a:r>
          </a:p>
          <a:p>
            <a:pPr marL="274320" eaLnBrk="1" fontAlgn="auto" hangingPunct="1">
              <a:spcAft>
                <a:spcPts val="0"/>
              </a:spcAft>
              <a:defRPr/>
            </a:pPr>
            <a:r>
              <a:rPr lang="en-US" sz="2200" dirty="0" smtClean="0"/>
              <a:t>( No Discharge Note )</a:t>
            </a:r>
            <a:endParaRPr lang="en-US" sz="2200" dirty="0"/>
          </a:p>
          <a:p>
            <a:pPr marL="274320" eaLnBrk="1" fontAlgn="auto" hangingPunct="1">
              <a:spcAft>
                <a:spcPts val="0"/>
              </a:spcAft>
              <a:defRPr/>
            </a:pPr>
            <a:r>
              <a:rPr lang="en-US" sz="2200" dirty="0"/>
              <a:t>MRSA swab and vaccinations  (use Discharge Menu</a:t>
            </a:r>
            <a:r>
              <a:rPr lang="en-US" sz="2200" dirty="0" smtClean="0"/>
              <a:t>)</a:t>
            </a:r>
            <a:endParaRPr lang="en-US" sz="2200" dirty="0"/>
          </a:p>
          <a:p>
            <a:pPr marL="274320" eaLnBrk="1" fontAlgn="auto" hangingPunct="1">
              <a:spcAft>
                <a:spcPts val="0"/>
              </a:spcAft>
              <a:defRPr/>
            </a:pPr>
            <a:r>
              <a:rPr lang="en-US" sz="2200" dirty="0" smtClean="0">
                <a:solidFill>
                  <a:srgbClr val="FF0000"/>
                </a:solidFill>
              </a:rPr>
              <a:t>Delayed Transfer Orders completed by Inpatient Psychiatry Providers</a:t>
            </a:r>
            <a:r>
              <a:rPr lang="en-US" sz="2200" dirty="0" smtClean="0"/>
              <a:t> </a:t>
            </a:r>
            <a:endParaRPr lang="en-US" sz="2200" dirty="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Transfer to B2/ Psychiatry</a:t>
            </a:r>
            <a:endParaRPr lang="en-US" dirty="0"/>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3E7277F-7DCA-4291-B14F-90D93BACFAE6}"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42834160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200" dirty="0" smtClean="0"/>
              <a:t>Major Trauma</a:t>
            </a:r>
          </a:p>
          <a:p>
            <a:pPr marL="274320" eaLnBrk="1" fontAlgn="auto" hangingPunct="1">
              <a:spcAft>
                <a:spcPts val="0"/>
              </a:spcAft>
              <a:defRPr/>
            </a:pPr>
            <a:r>
              <a:rPr lang="en-US" sz="2200" dirty="0" smtClean="0"/>
              <a:t>Neurosurgery Emergencies</a:t>
            </a:r>
          </a:p>
          <a:p>
            <a:pPr marL="274320" eaLnBrk="1" fontAlgn="auto" hangingPunct="1">
              <a:spcAft>
                <a:spcPts val="0"/>
              </a:spcAft>
              <a:defRPr/>
            </a:pPr>
            <a:r>
              <a:rPr lang="en-US" sz="2200" dirty="0" smtClean="0"/>
              <a:t>STEMI</a:t>
            </a:r>
          </a:p>
          <a:p>
            <a:pPr marL="274320" eaLnBrk="1" fontAlgn="auto" hangingPunct="1">
              <a:spcAft>
                <a:spcPts val="0"/>
              </a:spcAft>
              <a:defRPr/>
            </a:pPr>
            <a:r>
              <a:rPr lang="en-US" sz="2200" dirty="0" smtClean="0"/>
              <a:t>Obstetric Emergencies</a:t>
            </a:r>
          </a:p>
          <a:p>
            <a:pPr marL="274320" eaLnBrk="1" fontAlgn="auto" hangingPunct="1">
              <a:spcAft>
                <a:spcPts val="0"/>
              </a:spcAft>
              <a:defRPr/>
            </a:pPr>
            <a:r>
              <a:rPr lang="en-US" sz="2200" dirty="0" smtClean="0"/>
              <a:t>Gynecologic Emergencies (if GYN provider not available)</a:t>
            </a:r>
          </a:p>
          <a:p>
            <a:pPr marL="274320" eaLnBrk="1" fontAlgn="auto" hangingPunct="1">
              <a:spcAft>
                <a:spcPts val="0"/>
              </a:spcAft>
              <a:defRPr/>
            </a:pPr>
            <a:r>
              <a:rPr lang="en-US" sz="2200" dirty="0" smtClean="0"/>
              <a:t>Symptomatic thoracic or abdominal aneurysms</a:t>
            </a:r>
          </a:p>
          <a:p>
            <a:pPr marL="274320" eaLnBrk="1" fontAlgn="auto" hangingPunct="1">
              <a:spcAft>
                <a:spcPts val="0"/>
              </a:spcAft>
              <a:defRPr/>
            </a:pPr>
            <a:r>
              <a:rPr lang="en-US" sz="2200" dirty="0" smtClean="0"/>
              <a:t>Functioning Solid-Organ Transplant (kidney, liver, pancreas, heart, lung, small bowel or </a:t>
            </a:r>
            <a:r>
              <a:rPr lang="en-US" sz="2200" dirty="0" err="1" smtClean="0"/>
              <a:t>multivisceral</a:t>
            </a:r>
            <a:r>
              <a:rPr lang="en-US" sz="2200" dirty="0" smtClean="0"/>
              <a:t>) on maintenance immunosuppression requiring hospitalization </a:t>
            </a:r>
            <a:endParaRPr lang="en-US" sz="22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Conditions  that must be transferred to outside facility</a:t>
            </a:r>
            <a:endParaRPr lang="en-US" dirty="0"/>
          </a:p>
        </p:txBody>
      </p:sp>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FED75A5-88E8-4D5D-AE39-31D0E2FCD259}"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073804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dirty="0" smtClean="0"/>
              <a:t>Patients with transportation needs at discharge may be eligible for VA Travel; </a:t>
            </a:r>
          </a:p>
          <a:p>
            <a:pPr marL="388620" indent="-342900" eaLnBrk="1" fontAlgn="auto" hangingPunct="1">
              <a:spcAft>
                <a:spcPts val="0"/>
              </a:spcAft>
              <a:defRPr/>
            </a:pPr>
            <a:r>
              <a:rPr lang="en-US" dirty="0" smtClean="0"/>
              <a:t>   </a:t>
            </a:r>
            <a:r>
              <a:rPr lang="en-US" sz="2000" dirty="0" smtClean="0"/>
              <a:t>Call Social Work to determine whether </a:t>
            </a:r>
            <a:r>
              <a:rPr lang="en-US" sz="2000" dirty="0" err="1" smtClean="0"/>
              <a:t>pt</a:t>
            </a:r>
            <a:r>
              <a:rPr lang="en-US" sz="2000" dirty="0" smtClean="0"/>
              <a:t> is eligible for VA travel</a:t>
            </a:r>
          </a:p>
          <a:p>
            <a:pPr marL="548958" lvl="1" eaLnBrk="1" fontAlgn="auto" hangingPunct="1">
              <a:spcAft>
                <a:spcPts val="0"/>
              </a:spcAft>
              <a:defRPr/>
            </a:pPr>
            <a:r>
              <a:rPr lang="en-US" sz="2000" dirty="0" smtClean="0"/>
              <a:t>If eligible, </a:t>
            </a:r>
          </a:p>
          <a:p>
            <a:pPr marL="823595" lvl="2" eaLnBrk="1" fontAlgn="auto" hangingPunct="1">
              <a:spcAft>
                <a:spcPts val="0"/>
              </a:spcAft>
              <a:defRPr/>
            </a:pPr>
            <a:r>
              <a:rPr lang="en-US" sz="2000" dirty="0" smtClean="0"/>
              <a:t>Complete Travel Form (available at Nursing Station)</a:t>
            </a:r>
          </a:p>
          <a:p>
            <a:pPr marL="823595" lvl="2" eaLnBrk="1" fontAlgn="auto" hangingPunct="1">
              <a:spcAft>
                <a:spcPts val="0"/>
              </a:spcAft>
              <a:defRPr/>
            </a:pPr>
            <a:r>
              <a:rPr lang="en-US" sz="2000" dirty="0" smtClean="0"/>
              <a:t>Give completed travel form to Unit Secretary</a:t>
            </a:r>
          </a:p>
          <a:p>
            <a:pPr marL="823595" lvl="2" eaLnBrk="1" fontAlgn="auto" hangingPunct="1">
              <a:spcAft>
                <a:spcPts val="0"/>
              </a:spcAft>
              <a:defRPr/>
            </a:pPr>
            <a:r>
              <a:rPr lang="en-US" sz="2000" dirty="0" smtClean="0"/>
              <a:t>Communicate time travel arranged with Nursing staff</a:t>
            </a:r>
          </a:p>
          <a:p>
            <a:pPr marL="274320" eaLnBrk="1" fontAlgn="auto" hangingPunct="1">
              <a:spcAft>
                <a:spcPts val="0"/>
              </a:spcAft>
              <a:defRPr/>
            </a:pPr>
            <a:r>
              <a:rPr lang="en-US" dirty="0" smtClean="0"/>
              <a:t>VA Travel specifics:</a:t>
            </a:r>
          </a:p>
          <a:p>
            <a:pPr marL="548958" lvl="1" eaLnBrk="1" fontAlgn="auto" hangingPunct="1">
              <a:spcAft>
                <a:spcPts val="0"/>
              </a:spcAft>
              <a:defRPr/>
            </a:pPr>
            <a:r>
              <a:rPr lang="en-US" sz="2000" dirty="0" smtClean="0"/>
              <a:t>No Travel on weekends or holidays except for established hemodialysis patients</a:t>
            </a:r>
          </a:p>
          <a:p>
            <a:pPr marL="548958" lvl="1" eaLnBrk="1" fontAlgn="auto" hangingPunct="1">
              <a:spcAft>
                <a:spcPts val="0"/>
              </a:spcAft>
              <a:defRPr/>
            </a:pPr>
            <a:r>
              <a:rPr lang="en-US" sz="2000" dirty="0" smtClean="0"/>
              <a:t>There are shuttle buses for Ann Arbor, Battle Creek &amp; Saginaw</a:t>
            </a:r>
            <a:endParaRPr lang="en-US" sz="2000" dirty="0"/>
          </a:p>
          <a:p>
            <a:pPr marL="274320" eaLnBrk="1" fontAlgn="auto" hangingPunct="1">
              <a:spcAft>
                <a:spcPts val="0"/>
              </a:spcAft>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VA Travel</a:t>
            </a:r>
            <a:endParaRPr lang="en-US" dirty="0"/>
          </a:p>
        </p:txBody>
      </p:sp>
      <p:sp>
        <p:nvSpPr>
          <p:cNvPr id="604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077B108-57FC-4C35-A2BE-82E68FBCD391}"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1520151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sz="2200" dirty="0" smtClean="0"/>
              <a:t>Daily review the inpatient medications </a:t>
            </a:r>
          </a:p>
          <a:p>
            <a:pPr marL="548958" lvl="1" eaLnBrk="1" fontAlgn="auto" hangingPunct="1">
              <a:spcAft>
                <a:spcPts val="0"/>
              </a:spcAft>
              <a:defRPr/>
            </a:pPr>
            <a:r>
              <a:rPr lang="en-US" sz="2200" dirty="0" smtClean="0"/>
              <a:t>Narcotics automatically expire after 72 hrs</a:t>
            </a:r>
          </a:p>
          <a:p>
            <a:pPr marL="548640" lvl="1" indent="-182880" eaLnBrk="1" fontAlgn="auto" hangingPunct="1">
              <a:spcAft>
                <a:spcPts val="0"/>
              </a:spcAft>
              <a:defRPr/>
            </a:pPr>
            <a:r>
              <a:rPr lang="en-US" sz="2200" dirty="0" smtClean="0"/>
              <a:t>Antibiotics expire after 7 days</a:t>
            </a:r>
          </a:p>
          <a:p>
            <a:pPr marL="548640" lvl="1" indent="-182880" eaLnBrk="1" fontAlgn="auto" hangingPunct="1">
              <a:spcAft>
                <a:spcPts val="0"/>
              </a:spcAft>
              <a:defRPr/>
            </a:pPr>
            <a:r>
              <a:rPr lang="en-US" sz="2200" dirty="0" smtClean="0"/>
              <a:t>IV Orders</a:t>
            </a:r>
            <a:endParaRPr lang="en-US" sz="22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Expiring medications</a:t>
            </a:r>
            <a:endParaRPr lang="en-US" dirty="0"/>
          </a:p>
        </p:txBody>
      </p:sp>
      <p:sp>
        <p:nvSpPr>
          <p:cNvPr id="471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014CC41-7499-4668-807E-96CC8DC5F34C}"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7848760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smtClean="0"/>
              <a:t>Consult Respiratory therapy detail you want home O2 </a:t>
            </a:r>
            <a:r>
              <a:rPr lang="en-US" dirty="0" err="1" smtClean="0"/>
              <a:t>eval</a:t>
            </a:r>
            <a:r>
              <a:rPr lang="en-US" dirty="0" smtClean="0"/>
              <a:t>.”</a:t>
            </a:r>
          </a:p>
          <a:p>
            <a:pPr marL="274320" eaLnBrk="1" fontAlgn="auto" hangingPunct="1">
              <a:spcAft>
                <a:spcPts val="0"/>
              </a:spcAft>
              <a:defRPr/>
            </a:pPr>
            <a:r>
              <a:rPr lang="en-US" dirty="0" smtClean="0">
                <a:solidFill>
                  <a:srgbClr val="FF0000"/>
                </a:solidFill>
              </a:rPr>
              <a:t>Respiratory therapy consult: Not home O2 consult this is a recent change</a:t>
            </a:r>
          </a:p>
          <a:p>
            <a:pPr marL="274320" eaLnBrk="1" fontAlgn="auto" hangingPunct="1">
              <a:spcAft>
                <a:spcPts val="0"/>
              </a:spcAft>
              <a:defRPr/>
            </a:pPr>
            <a:r>
              <a:rPr lang="en-US" dirty="0" smtClean="0"/>
              <a:t>Document why; if possible document hypoxia in </a:t>
            </a:r>
            <a:r>
              <a:rPr lang="en-US" dirty="0" err="1" smtClean="0"/>
              <a:t>equest</a:t>
            </a:r>
            <a:r>
              <a:rPr lang="en-US" dirty="0" smtClean="0"/>
              <a:t>.</a:t>
            </a:r>
          </a:p>
          <a:p>
            <a:pPr marL="274320" eaLnBrk="1" fontAlgn="auto" hangingPunct="1">
              <a:spcAft>
                <a:spcPts val="0"/>
              </a:spcAft>
              <a:defRPr/>
            </a:pPr>
            <a:r>
              <a:rPr lang="en-US" dirty="0" smtClean="0"/>
              <a:t>Call home O2; desk: 63483 Tanya; 65900 or page Toney</a:t>
            </a:r>
          </a:p>
          <a:p>
            <a:pPr marL="45720" indent="0" eaLnBrk="1" fontAlgn="auto" hangingPunct="1">
              <a:spcAft>
                <a:spcPts val="0"/>
              </a:spcAft>
              <a:buNone/>
              <a:defRPr/>
            </a:pPr>
            <a:r>
              <a:rPr lang="en-US" dirty="0"/>
              <a:t> </a:t>
            </a:r>
            <a:r>
              <a:rPr lang="en-US" dirty="0" smtClean="0"/>
              <a:t>  </a:t>
            </a:r>
            <a:r>
              <a:rPr lang="en-US" dirty="0" err="1" smtClean="0"/>
              <a:t>Hilu</a:t>
            </a:r>
            <a:r>
              <a:rPr lang="en-US" dirty="0" smtClean="0"/>
              <a:t> 350-5146</a:t>
            </a:r>
          </a:p>
          <a:p>
            <a:pPr marL="274320" eaLnBrk="1" fontAlgn="auto" hangingPunct="1">
              <a:spcAft>
                <a:spcPts val="0"/>
              </a:spcAft>
              <a:defRPr/>
            </a:pPr>
            <a:r>
              <a:rPr lang="en-US" dirty="0" smtClean="0"/>
              <a:t>Home O2 Prescriptions need to be signed by MD (RT will send Prescription via CPRS for electronic signature)</a:t>
            </a:r>
          </a:p>
          <a:p>
            <a:pPr marL="274320" eaLnBrk="1" fontAlgn="auto" hangingPunct="1">
              <a:spcAft>
                <a:spcPts val="0"/>
              </a:spcAft>
              <a:defRPr/>
            </a:pPr>
            <a:r>
              <a:rPr lang="en-US" dirty="0" err="1" smtClean="0"/>
              <a:t>Pt</a:t>
            </a:r>
            <a:r>
              <a:rPr lang="en-US" dirty="0" smtClean="0"/>
              <a:t>/family need to call Home O2  “800” number to arrange for home delivery of oxygen at discharge  (RT gives this number to </a:t>
            </a:r>
            <a:r>
              <a:rPr lang="en-US" dirty="0" err="1" smtClean="0"/>
              <a:t>pt</a:t>
            </a:r>
            <a:r>
              <a:rPr lang="en-US" dirty="0" smtClean="0"/>
              <a:t>/family)</a:t>
            </a:r>
          </a:p>
          <a:p>
            <a:pPr marL="274320" eaLnBrk="1" fontAlgn="auto" hangingPunct="1">
              <a:spcAft>
                <a:spcPts val="0"/>
              </a:spcAft>
              <a:defRPr/>
            </a:pPr>
            <a:r>
              <a:rPr lang="en-US" dirty="0" smtClean="0"/>
              <a:t>Planning weekend discharges, have this done prior to weekend; but now can be delivered on Saturday</a:t>
            </a:r>
          </a:p>
          <a:p>
            <a:pPr marL="45720" indent="0" eaLnBrk="1" fontAlgn="auto" hangingPunct="1">
              <a:spcAft>
                <a:spcPts val="0"/>
              </a:spcAft>
              <a:buFont typeface="Wingdings 2" pitchFamily="18" charset="2"/>
              <a:buNone/>
              <a:defRPr/>
            </a:pPr>
            <a:endParaRPr lang="en-US" dirty="0" smtClean="0"/>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Home o2 evaluation</a:t>
            </a:r>
            <a:endParaRPr lang="en-US" dirty="0"/>
          </a:p>
        </p:txBody>
      </p:sp>
      <p:sp>
        <p:nvSpPr>
          <p:cNvPr id="481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06104F17-724E-41B7-8B2E-3F3C82516C58}"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7857366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marR="0" lvl="0" indent="-342900">
              <a:lnSpc>
                <a:spcPct val="107000"/>
              </a:lnSpc>
              <a:spcBef>
                <a:spcPts val="0"/>
              </a:spcBef>
              <a:spcAft>
                <a:spcPts val="0"/>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C</a:t>
            </a:r>
            <a:r>
              <a:rPr lang="en-US" dirty="0" smtClean="0">
                <a:ea typeface="Calibri" panose="020F0502020204030204" pitchFamily="34" charset="0"/>
                <a:cs typeface="Times New Roman" panose="02020603050405020304" pitchFamily="18" charset="0"/>
              </a:rPr>
              <a:t>reating the most accurate list possible of all medications a patient is taking</a:t>
            </a:r>
          </a:p>
          <a:p>
            <a:pPr marL="342900" marR="0" lvl="0" indent="-342900">
              <a:lnSpc>
                <a:spcPct val="150000"/>
              </a:lnSpc>
              <a:spcBef>
                <a:spcPts val="0"/>
              </a:spcBef>
              <a:spcAft>
                <a:spcPts val="0"/>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Compares the patient’s medication orders to all of the medications that the patient has been taking (and should be taking). </a:t>
            </a:r>
          </a:p>
          <a:p>
            <a:pPr marL="342900" marR="0" lvl="0" indent="-342900">
              <a:lnSpc>
                <a:spcPct val="107000"/>
              </a:lnSpc>
              <a:spcBef>
                <a:spcPts val="0"/>
              </a:spcBef>
              <a:spcAft>
                <a:spcPts val="0"/>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Avoid medication errors such as omissions, duplications, dosing errors, or drug interactions</a:t>
            </a:r>
            <a:r>
              <a:rPr lang="en-US" dirty="0" smtClean="0">
                <a:latin typeface="+mj-lt"/>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Wingdings" panose="05000000000000000000" pitchFamily="2" charset="2"/>
              <a:buChar char=""/>
            </a:pPr>
            <a:r>
              <a:rPr lang="en-US" dirty="0" smtClean="0">
                <a:latin typeface="+mj-lt"/>
                <a:ea typeface="Calibri" panose="020F0502020204030204" pitchFamily="34" charset="0"/>
                <a:cs typeface="Times New Roman" panose="02020603050405020304" pitchFamily="18" charset="0"/>
              </a:rPr>
              <a:t>Compare against the list of the physician’s admission, transfer, and/or discharge orders</a:t>
            </a:r>
          </a:p>
          <a:p>
            <a:pPr marL="342900" marR="0" lvl="0" indent="-342900">
              <a:lnSpc>
                <a:spcPct val="107000"/>
              </a:lnSpc>
              <a:spcBef>
                <a:spcPts val="0"/>
              </a:spcBef>
              <a:spcAft>
                <a:spcPts val="0"/>
              </a:spcAft>
              <a:buFont typeface="Wingdings" panose="05000000000000000000" pitchFamily="2" charset="2"/>
              <a:buChar char=""/>
            </a:pPr>
            <a:r>
              <a:rPr lang="en-US" dirty="0" smtClean="0">
                <a:latin typeface="+mj-lt"/>
                <a:ea typeface="Calibri" panose="020F0502020204030204" pitchFamily="34" charset="0"/>
                <a:cs typeface="Times New Roman" panose="02020603050405020304" pitchFamily="18" charset="0"/>
              </a:rPr>
              <a:t>Done at every transition of care in which new medications are ordered or existing orders are rewritten</a:t>
            </a:r>
          </a:p>
        </p:txBody>
      </p:sp>
      <p:sp>
        <p:nvSpPr>
          <p:cNvPr id="3" name="Title 2"/>
          <p:cNvSpPr>
            <a:spLocks noGrp="1"/>
          </p:cNvSpPr>
          <p:nvPr>
            <p:ph type="title"/>
          </p:nvPr>
        </p:nvSpPr>
        <p:spPr/>
        <p:txBody>
          <a:bodyPr/>
          <a:lstStyle/>
          <a:p>
            <a:pPr eaLnBrk="1" fontAlgn="auto" hangingPunct="1">
              <a:spcAft>
                <a:spcPts val="0"/>
              </a:spcAft>
              <a:defRPr/>
            </a:pPr>
            <a:r>
              <a:rPr lang="en-US" dirty="0" smtClean="0"/>
              <a:t>Medication reconciliation</a:t>
            </a:r>
            <a:endParaRPr lang="en-US" dirty="0"/>
          </a:p>
        </p:txBody>
      </p:sp>
      <p:sp>
        <p:nvSpPr>
          <p:cNvPr id="491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67407BC-5283-4403-A351-3A4B5A5C88A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49157" name="TextBox 4"/>
          <p:cNvSpPr txBox="1">
            <a:spLocks noChangeArrowheads="1"/>
          </p:cNvSpPr>
          <p:nvPr/>
        </p:nvSpPr>
        <p:spPr bwMode="auto">
          <a:xfrm>
            <a:off x="6781800" y="6183319"/>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15881056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eaLnBrk="1" fontAlgn="auto" hangingPunct="1">
              <a:spcAft>
                <a:spcPts val="0"/>
              </a:spcAft>
              <a:defRPr/>
            </a:pPr>
            <a:r>
              <a:rPr lang="en-US" dirty="0" smtClean="0"/>
              <a:t>Bring printout of VA Prescribed Medications to the bedside when interviewing </a:t>
            </a:r>
            <a:r>
              <a:rPr lang="en-US" dirty="0" err="1" smtClean="0"/>
              <a:t>pt</a:t>
            </a:r>
            <a:endParaRPr lang="en-US" dirty="0" smtClean="0"/>
          </a:p>
          <a:p>
            <a:pPr marL="274320" eaLnBrk="1" fontAlgn="auto" hangingPunct="1">
              <a:spcAft>
                <a:spcPts val="0"/>
              </a:spcAft>
              <a:defRPr/>
            </a:pPr>
            <a:r>
              <a:rPr lang="en-US" dirty="0" smtClean="0"/>
              <a:t>Make needed changes to Medication Orders based upon your Medication Reconciliation assessment</a:t>
            </a:r>
          </a:p>
          <a:p>
            <a:pPr marL="274320" eaLnBrk="1" fontAlgn="auto" hangingPunct="1">
              <a:spcAft>
                <a:spcPts val="0"/>
              </a:spcAft>
              <a:defRPr/>
            </a:pPr>
            <a:r>
              <a:rPr lang="en-US" dirty="0" smtClean="0"/>
              <a:t>Document any NON-VA prescribed medications under “NON-VA MEDICATIONS”</a:t>
            </a:r>
          </a:p>
          <a:p>
            <a:pPr marL="274320" eaLnBrk="1" fontAlgn="auto" hangingPunct="1">
              <a:spcAft>
                <a:spcPts val="0"/>
              </a:spcAft>
              <a:defRPr/>
            </a:pPr>
            <a:r>
              <a:rPr lang="en-US" dirty="0" smtClean="0"/>
              <a:t>Documentation</a:t>
            </a:r>
          </a:p>
          <a:p>
            <a:pPr marL="548640" lvl="1" indent="-182880" eaLnBrk="1" fontAlgn="auto" hangingPunct="1">
              <a:spcAft>
                <a:spcPts val="0"/>
              </a:spcAft>
              <a:defRPr/>
            </a:pPr>
            <a:r>
              <a:rPr lang="en-US" dirty="0" smtClean="0"/>
              <a:t>Admission: </a:t>
            </a:r>
            <a:r>
              <a:rPr lang="en-US" dirty="0"/>
              <a:t>→</a:t>
            </a:r>
            <a:r>
              <a:rPr lang="en-US" dirty="0" smtClean="0"/>
              <a:t> within your H&amp;P </a:t>
            </a:r>
          </a:p>
          <a:p>
            <a:pPr marL="365760" lvl="1" indent="0" eaLnBrk="1" fontAlgn="auto" hangingPunct="1">
              <a:spcAft>
                <a:spcPts val="0"/>
              </a:spcAft>
              <a:buFont typeface="Wingdings" pitchFamily="2" charset="2"/>
              <a:buNone/>
              <a:defRPr/>
            </a:pPr>
            <a:r>
              <a:rPr lang="en-US" dirty="0" smtClean="0"/>
              <a:t>	           </a:t>
            </a:r>
            <a:r>
              <a:rPr lang="en-US" dirty="0">
                <a:solidFill>
                  <a:srgbClr val="FF0000"/>
                </a:solidFill>
              </a:rPr>
              <a:t> </a:t>
            </a:r>
            <a:r>
              <a:rPr lang="en-US" dirty="0" smtClean="0">
                <a:solidFill>
                  <a:srgbClr val="FF0000"/>
                </a:solidFill>
              </a:rPr>
              <a:t>      MUST USE VA TEMPLATE! (contains Med Rec info)</a:t>
            </a:r>
          </a:p>
          <a:p>
            <a:pPr marL="365760" lvl="1" indent="0" eaLnBrk="1" fontAlgn="auto" hangingPunct="1">
              <a:spcAft>
                <a:spcPts val="0"/>
              </a:spcAft>
              <a:buFont typeface="Wingdings" pitchFamily="2" charset="2"/>
              <a:buNone/>
              <a:defRPr/>
            </a:pPr>
            <a:r>
              <a:rPr lang="en-US" dirty="0">
                <a:solidFill>
                  <a:srgbClr val="FF0000"/>
                </a:solidFill>
              </a:rPr>
              <a:t> </a:t>
            </a:r>
            <a:r>
              <a:rPr lang="en-US" dirty="0" smtClean="0">
                <a:solidFill>
                  <a:srgbClr val="FF0000"/>
                </a:solidFill>
              </a:rPr>
              <a:t>                          or use separate Medication Reconciliation Note</a:t>
            </a:r>
            <a:endParaRPr lang="en-US" dirty="0" smtClean="0"/>
          </a:p>
          <a:p>
            <a:pPr marL="548640" lvl="1" indent="-182880" eaLnBrk="1" fontAlgn="auto" hangingPunct="1">
              <a:spcAft>
                <a:spcPts val="0"/>
              </a:spcAft>
              <a:defRPr/>
            </a:pPr>
            <a:r>
              <a:rPr lang="en-US" dirty="0" smtClean="0"/>
              <a:t>Transfers:  →  Transfer Note med; rec on </a:t>
            </a:r>
            <a:r>
              <a:rPr lang="en-US" dirty="0" err="1" smtClean="0"/>
              <a:t>icu</a:t>
            </a:r>
            <a:r>
              <a:rPr lang="en-US" dirty="0" smtClean="0"/>
              <a:t> transfers; use Transfer Note template; has </a:t>
            </a:r>
            <a:r>
              <a:rPr lang="en-US" dirty="0" err="1" smtClean="0"/>
              <a:t>medrec</a:t>
            </a:r>
            <a:r>
              <a:rPr lang="en-US" dirty="0" smtClean="0"/>
              <a:t>  embedded. ; other transfers should use med red note</a:t>
            </a:r>
          </a:p>
          <a:p>
            <a:pPr marL="548640" lvl="1" indent="-182880" eaLnBrk="1" fontAlgn="auto" hangingPunct="1">
              <a:spcAft>
                <a:spcPts val="0"/>
              </a:spcAft>
              <a:defRPr/>
            </a:pPr>
            <a:r>
              <a:rPr lang="en-US" dirty="0" smtClean="0"/>
              <a:t>Discharge:  →  within your Discharge Note: copy and paste new med rec tool</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Medication reconciliation</a:t>
            </a:r>
            <a:endParaRPr lang="en-US" dirty="0"/>
          </a:p>
        </p:txBody>
      </p:sp>
      <p:sp>
        <p:nvSpPr>
          <p:cNvPr id="491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467407BC-5283-4403-A351-3A4B5A5C88AD}"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
        <p:nvSpPr>
          <p:cNvPr id="49157" name="TextBox 4"/>
          <p:cNvSpPr txBox="1">
            <a:spLocks noChangeArrowheads="1"/>
          </p:cNvSpPr>
          <p:nvPr/>
        </p:nvSpPr>
        <p:spPr bwMode="auto">
          <a:xfrm>
            <a:off x="6781800" y="6183319"/>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rgbClr val="FF0000"/>
                </a:solidFill>
                <a:latin typeface="Arial" charset="0"/>
              </a:rPr>
              <a:t>CPRS REVIEW</a:t>
            </a:r>
          </a:p>
        </p:txBody>
      </p:sp>
    </p:spTree>
    <p:extLst>
      <p:ext uri="{BB962C8B-B14F-4D97-AF65-F5344CB8AC3E}">
        <p14:creationId xmlns:p14="http://schemas.microsoft.com/office/powerpoint/2010/main" val="581023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Mental Health Clinic</a:t>
            </a:r>
          </a:p>
          <a:p>
            <a:pPr marL="274320" eaLnBrk="1" fontAlgn="auto" hangingPunct="1">
              <a:spcAft>
                <a:spcPts val="0"/>
              </a:spcAft>
              <a:defRPr/>
            </a:pPr>
            <a:r>
              <a:rPr lang="en-US" dirty="0" smtClean="0"/>
              <a:t>Inpatient Mental Health (B2)</a:t>
            </a:r>
          </a:p>
          <a:p>
            <a:pPr marL="274320" eaLnBrk="1" fontAlgn="auto" hangingPunct="1">
              <a:spcAft>
                <a:spcPts val="0"/>
              </a:spcAft>
              <a:defRPr/>
            </a:pPr>
            <a:r>
              <a:rPr lang="en-US" dirty="0" smtClean="0"/>
              <a:t>Mental Health Intensive Case Management</a:t>
            </a:r>
          </a:p>
          <a:p>
            <a:pPr marL="274320" eaLnBrk="1" fontAlgn="auto" hangingPunct="1">
              <a:spcAft>
                <a:spcPts val="0"/>
              </a:spcAft>
              <a:defRPr/>
            </a:pPr>
            <a:r>
              <a:rPr lang="en-US" dirty="0" smtClean="0"/>
              <a:t>Partial Hospitalization Program</a:t>
            </a:r>
          </a:p>
          <a:p>
            <a:pPr marL="274320" eaLnBrk="1" fontAlgn="auto" hangingPunct="1">
              <a:spcAft>
                <a:spcPts val="0"/>
              </a:spcAft>
              <a:defRPr/>
            </a:pPr>
            <a:r>
              <a:rPr lang="en-US" dirty="0" smtClean="0"/>
              <a:t>Chemical Dependency Program</a:t>
            </a:r>
          </a:p>
          <a:p>
            <a:pPr marL="548640" lvl="1" indent="-182880" eaLnBrk="1" fontAlgn="auto" hangingPunct="1">
              <a:spcAft>
                <a:spcPts val="0"/>
              </a:spcAft>
              <a:defRPr/>
            </a:pPr>
            <a:r>
              <a:rPr lang="en-US" dirty="0" smtClean="0"/>
              <a:t>Intake Exam</a:t>
            </a:r>
          </a:p>
          <a:p>
            <a:pPr marL="548640" lvl="1" indent="-182880" eaLnBrk="1" fontAlgn="auto" hangingPunct="1">
              <a:spcAft>
                <a:spcPts val="0"/>
              </a:spcAft>
              <a:defRPr/>
            </a:pPr>
            <a:r>
              <a:rPr lang="en-US" dirty="0" smtClean="0"/>
              <a:t>7</a:t>
            </a:r>
            <a:r>
              <a:rPr lang="en-US" baseline="30000" dirty="0" smtClean="0"/>
              <a:t>th</a:t>
            </a:r>
            <a:r>
              <a:rPr lang="en-US" dirty="0" smtClean="0"/>
              <a:t> floor</a:t>
            </a:r>
          </a:p>
          <a:p>
            <a:pPr marL="548640" lvl="1" indent="-182880" eaLnBrk="1" fontAlgn="auto" hangingPunct="1">
              <a:spcAft>
                <a:spcPts val="0"/>
              </a:spcAft>
              <a:defRPr/>
            </a:pPr>
            <a:r>
              <a:rPr lang="en-US" dirty="0" smtClean="0"/>
              <a:t>M W F btw 8am and 10am</a:t>
            </a:r>
          </a:p>
          <a:p>
            <a:pPr marL="274320" eaLnBrk="1" fontAlgn="auto" hangingPunct="1">
              <a:spcAft>
                <a:spcPts val="0"/>
              </a:spcAft>
              <a:defRPr/>
            </a:pPr>
            <a:r>
              <a:rPr lang="en-US" dirty="0" smtClean="0"/>
              <a:t>PTSD Clinic</a:t>
            </a:r>
          </a:p>
          <a:p>
            <a:pPr marL="274320" eaLnBrk="1" fontAlgn="auto" hangingPunct="1">
              <a:spcAft>
                <a:spcPts val="0"/>
              </a:spcAft>
              <a:defRPr/>
            </a:pPr>
            <a:r>
              <a:rPr lang="en-US" dirty="0" smtClean="0"/>
              <a:t>Military Sexual Trauma (MST) Service</a:t>
            </a:r>
          </a:p>
          <a:p>
            <a:pPr marL="274320" eaLnBrk="1" fontAlgn="auto" hangingPunct="1">
              <a:spcAft>
                <a:spcPts val="0"/>
              </a:spcAft>
              <a:defRPr/>
            </a:pPr>
            <a:r>
              <a:rPr lang="en-US" dirty="0" smtClean="0"/>
              <a:t>Services for Homeless Veterans</a:t>
            </a:r>
          </a:p>
          <a:p>
            <a:pPr marL="274320" eaLnBrk="1" fontAlgn="auto" hangingPunct="1">
              <a:spcAft>
                <a:spcPts val="0"/>
              </a:spcAft>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Mental health resources</a:t>
            </a:r>
            <a:endParaRPr lang="en-US" dirty="0"/>
          </a:p>
        </p:txBody>
      </p:sp>
      <p:sp>
        <p:nvSpPr>
          <p:cNvPr id="512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A691E5A5-D74E-4DBF-B0DA-70CA9C2DAFF3}"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2071791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dirty="0" smtClean="0"/>
              <a:t>Providers must have PIV card to prescribe controlled substances</a:t>
            </a:r>
          </a:p>
          <a:p>
            <a:pPr marL="274320" eaLnBrk="1" fontAlgn="auto" hangingPunct="1">
              <a:spcAft>
                <a:spcPts val="0"/>
              </a:spcAft>
              <a:defRPr/>
            </a:pPr>
            <a:r>
              <a:rPr lang="en-US" dirty="0" smtClean="0"/>
              <a:t>For providers without a PIV card</a:t>
            </a:r>
          </a:p>
          <a:p>
            <a:pPr marL="548958" lvl="1" eaLnBrk="1" fontAlgn="auto" hangingPunct="1">
              <a:spcAft>
                <a:spcPts val="0"/>
              </a:spcAft>
              <a:defRPr/>
            </a:pPr>
            <a:r>
              <a:rPr lang="en-US" dirty="0" smtClean="0"/>
              <a:t>Have your attending or NP sign your Rx  </a:t>
            </a:r>
            <a:r>
              <a:rPr lang="en-US" dirty="0"/>
              <a:t> </a:t>
            </a:r>
            <a:r>
              <a:rPr lang="en-US" dirty="0" smtClean="0"/>
              <a:t>or other resident</a:t>
            </a:r>
          </a:p>
        </p:txBody>
      </p:sp>
      <p:sp>
        <p:nvSpPr>
          <p:cNvPr id="3" name="Title 2"/>
          <p:cNvSpPr>
            <a:spLocks noGrp="1"/>
          </p:cNvSpPr>
          <p:nvPr>
            <p:ph type="title"/>
          </p:nvPr>
        </p:nvSpPr>
        <p:spPr/>
        <p:txBody>
          <a:bodyPr/>
          <a:lstStyle/>
          <a:p>
            <a:pPr eaLnBrk="1" fontAlgn="auto" hangingPunct="1">
              <a:spcAft>
                <a:spcPts val="0"/>
              </a:spcAft>
              <a:defRPr/>
            </a:pPr>
            <a:r>
              <a:rPr lang="en-US" dirty="0" err="1" smtClean="0"/>
              <a:t>OUTpt</a:t>
            </a:r>
            <a:r>
              <a:rPr lang="en-US" dirty="0" smtClean="0"/>
              <a:t> Controlled substance Rx</a:t>
            </a:r>
            <a:endParaRPr lang="en-US" dirty="0"/>
          </a:p>
        </p:txBody>
      </p:sp>
      <p:sp>
        <p:nvSpPr>
          <p:cNvPr id="522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10F74B76-1D6C-4A43-B26B-D92FE359A172}"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21548563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eaLnBrk="1" fontAlgn="auto" hangingPunct="1">
              <a:spcAft>
                <a:spcPts val="0"/>
              </a:spcAft>
              <a:defRPr/>
            </a:pPr>
            <a:r>
              <a:rPr lang="en-US" dirty="0" smtClean="0"/>
              <a:t>For all identified pressure ulcers</a:t>
            </a:r>
          </a:p>
          <a:p>
            <a:pPr marL="274320" eaLnBrk="1" fontAlgn="auto" hangingPunct="1">
              <a:spcAft>
                <a:spcPts val="0"/>
              </a:spcAft>
              <a:defRPr/>
            </a:pPr>
            <a:r>
              <a:rPr lang="en-US" dirty="0" smtClean="0"/>
              <a:t>Venous ulcers, Arterial ulcers, Foot ulcers, Wound VAC</a:t>
            </a:r>
          </a:p>
          <a:p>
            <a:pPr marL="274320" eaLnBrk="1" fontAlgn="auto" hangingPunct="1">
              <a:spcAft>
                <a:spcPts val="0"/>
              </a:spcAft>
              <a:defRPr/>
            </a:pPr>
            <a:r>
              <a:rPr lang="en-US" dirty="0" smtClean="0"/>
              <a:t>To facilitate getting ostomy or wound supplies</a:t>
            </a:r>
          </a:p>
          <a:p>
            <a:pPr marL="274320" eaLnBrk="1" fontAlgn="auto" hangingPunct="1">
              <a:spcAft>
                <a:spcPts val="0"/>
              </a:spcAft>
              <a:defRPr/>
            </a:pPr>
            <a:r>
              <a:rPr lang="en-US" dirty="0" smtClean="0"/>
              <a:t>All units have “Wound Champions” – RNs with special training to recommend dressings (called BUS team members)</a:t>
            </a:r>
          </a:p>
          <a:p>
            <a:pPr marL="274320" eaLnBrk="1" fontAlgn="auto" hangingPunct="1">
              <a:spcAft>
                <a:spcPts val="0"/>
              </a:spcAft>
              <a:defRPr/>
            </a:pPr>
            <a:r>
              <a:rPr lang="en-US" dirty="0" smtClean="0"/>
              <a:t>Specialty mattresses</a:t>
            </a:r>
          </a:p>
          <a:p>
            <a:pPr marL="274320" eaLnBrk="1" fontAlgn="auto" hangingPunct="1">
              <a:spcAft>
                <a:spcPts val="0"/>
              </a:spcAft>
              <a:defRPr/>
            </a:pPr>
            <a:r>
              <a:rPr lang="en-US" dirty="0" smtClean="0"/>
              <a:t> as of now there is no outpatient wound care; </a:t>
            </a:r>
            <a:r>
              <a:rPr lang="en-US" dirty="0" err="1" smtClean="0"/>
              <a:t>pt’s</a:t>
            </a:r>
            <a:r>
              <a:rPr lang="en-US" dirty="0" smtClean="0"/>
              <a:t> must follow-up with outpatient surgery; </a:t>
            </a:r>
          </a:p>
          <a:p>
            <a:pPr marL="274320" eaLnBrk="1" fontAlgn="auto" hangingPunct="1">
              <a:spcAft>
                <a:spcPts val="0"/>
              </a:spcAft>
              <a:defRPr/>
            </a:pPr>
            <a:r>
              <a:rPr lang="en-US" dirty="0" smtClean="0"/>
              <a:t>They are actively recruiting to replace this positons. </a:t>
            </a: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Wound /enterostomal nurse consults</a:t>
            </a:r>
            <a:endParaRPr lang="en-US" dirty="0"/>
          </a:p>
        </p:txBody>
      </p:sp>
      <p:sp>
        <p:nvSpPr>
          <p:cNvPr id="583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92CE6CB1-55AF-446A-832A-69535C8D911B}"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0026827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 descr="Diz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447806"/>
            <a:ext cx="176688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2"/>
          <p:cNvSpPr txBox="1">
            <a:spLocks noChangeArrowheads="1"/>
          </p:cNvSpPr>
          <p:nvPr/>
        </p:nvSpPr>
        <p:spPr bwMode="auto">
          <a:xfrm>
            <a:off x="3109916" y="5297493"/>
            <a:ext cx="2710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r>
              <a:rPr lang="en-US" altLang="en-US" sz="1800">
                <a:solidFill>
                  <a:schemeClr val="tx1"/>
                </a:solidFill>
                <a:latin typeface="Arial" charset="0"/>
              </a:rPr>
              <a:t>When in doubt, just ask. </a:t>
            </a:r>
          </a:p>
          <a:p>
            <a:pPr eaLnBrk="1" hangingPunct="1">
              <a:spcBef>
                <a:spcPct val="0"/>
              </a:spcBef>
              <a:buClrTx/>
              <a:buFontTx/>
              <a:buNone/>
            </a:pPr>
            <a:endParaRPr lang="en-US" altLang="en-US" sz="1800">
              <a:solidFill>
                <a:schemeClr val="tx1"/>
              </a:solidFill>
              <a:latin typeface="Arial" charset="0"/>
            </a:endParaRPr>
          </a:p>
        </p:txBody>
      </p:sp>
      <p:sp>
        <p:nvSpPr>
          <p:cNvPr id="14848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fld id="{7C110518-CD79-4444-99C3-2A37C56486F6}" type="datetime1">
              <a:rPr lang="en-US" altLang="en-US" sz="1100" smtClean="0">
                <a:latin typeface="Arial" charset="0"/>
              </a:rPr>
              <a:pPr eaLnBrk="1" hangingPunct="1">
                <a:spcBef>
                  <a:spcPct val="0"/>
                </a:spcBef>
                <a:buClrTx/>
                <a:buFontTx/>
                <a:buNone/>
              </a:pPr>
              <a:t>1/8/2016</a:t>
            </a:fld>
            <a:endParaRPr lang="en-US" altLang="en-US" sz="1100" smtClean="0">
              <a:latin typeface="Arial" charset="0"/>
            </a:endParaRPr>
          </a:p>
        </p:txBody>
      </p:sp>
    </p:spTree>
    <p:extLst>
      <p:ext uri="{BB962C8B-B14F-4D97-AF65-F5344CB8AC3E}">
        <p14:creationId xmlns:p14="http://schemas.microsoft.com/office/powerpoint/2010/main" val="105450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9578</TotalTime>
  <Words>5073</Words>
  <Application>Microsoft Office PowerPoint</Application>
  <PresentationFormat>On-screen Show (4:3)</PresentationFormat>
  <Paragraphs>888</Paragraphs>
  <Slides>97</Slides>
  <Notes>2</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Grid</vt:lpstr>
      <vt:lpstr>Detroit VA Medical Center Department of Medicine  Pearls for  Patient care processes</vt:lpstr>
      <vt:lpstr>Care Coordinators </vt:lpstr>
      <vt:lpstr>Nurse Practitioners</vt:lpstr>
      <vt:lpstr>Np roles on medicine teams </vt:lpstr>
      <vt:lpstr>Admissions; Er bridge orders </vt:lpstr>
      <vt:lpstr>precertification</vt:lpstr>
      <vt:lpstr>Admission from Va CLC </vt:lpstr>
      <vt:lpstr>Daily Discharge Planning</vt:lpstr>
      <vt:lpstr>VA Travel</vt:lpstr>
      <vt:lpstr>Options for PCP appts</vt:lpstr>
      <vt:lpstr>Ambulatory/Primary Care Administrative NOTE </vt:lpstr>
      <vt:lpstr>Options for PCP appts</vt:lpstr>
      <vt:lpstr>OP APPT for CHF Pts</vt:lpstr>
      <vt:lpstr>Speciality service apts </vt:lpstr>
      <vt:lpstr>Communication with nursing</vt:lpstr>
      <vt:lpstr>No PCP assigned to Pt</vt:lpstr>
      <vt:lpstr>No PCP assigned to Pt</vt:lpstr>
      <vt:lpstr>Blood product transfusion</vt:lpstr>
      <vt:lpstr>Code status</vt:lpstr>
      <vt:lpstr>Code status</vt:lpstr>
      <vt:lpstr>CPRS</vt:lpstr>
      <vt:lpstr>Deleting a CPRS Note</vt:lpstr>
      <vt:lpstr>Discharge note</vt:lpstr>
      <vt:lpstr>Discharge note</vt:lpstr>
      <vt:lpstr>Discharge note</vt:lpstr>
      <vt:lpstr>Discharge planning: gec Referrals</vt:lpstr>
      <vt:lpstr>Discharge planning: gec Referrals</vt:lpstr>
      <vt:lpstr>Discharge planning: gec Referrals</vt:lpstr>
      <vt:lpstr>Discharge planning: gec Referrals</vt:lpstr>
      <vt:lpstr>Discharge planning: gec Referrals</vt:lpstr>
      <vt:lpstr> HOME TELEHEALTH</vt:lpstr>
      <vt:lpstr>NON-VA Care consults</vt:lpstr>
      <vt:lpstr>NON-VA Care consults</vt:lpstr>
      <vt:lpstr>NON-VA Care consults</vt:lpstr>
      <vt:lpstr>Consents/Imed consents</vt:lpstr>
      <vt:lpstr>Phone Consents</vt:lpstr>
      <vt:lpstr>Consents/Imed consents</vt:lpstr>
      <vt:lpstr>Diet ordering/ Nutrition /Dietetics</vt:lpstr>
      <vt:lpstr>Diet ordering/ Nutrition /Dietetics</vt:lpstr>
      <vt:lpstr>Pharmacy services</vt:lpstr>
      <vt:lpstr>Pharmacy special Medication requests</vt:lpstr>
      <vt:lpstr>Pharmacy special Medication requests</vt:lpstr>
      <vt:lpstr>Pharmacy special Medication requests</vt:lpstr>
      <vt:lpstr>Physician order sets</vt:lpstr>
      <vt:lpstr>Physician order sets</vt:lpstr>
      <vt:lpstr>Physician order sets</vt:lpstr>
      <vt:lpstr>Post-op orders / or patients</vt:lpstr>
      <vt:lpstr>Restraints – Medical surgical</vt:lpstr>
      <vt:lpstr>Restraints – Medical surgical</vt:lpstr>
      <vt:lpstr>Records from other va centers vista web</vt:lpstr>
      <vt:lpstr>PowerPoint Presentation</vt:lpstr>
      <vt:lpstr>Tests or procedure ordering</vt:lpstr>
      <vt:lpstr>Veterans Unique Health risks</vt:lpstr>
      <vt:lpstr>Veterans Unique Health risks</vt:lpstr>
      <vt:lpstr>resources</vt:lpstr>
      <vt:lpstr>Inpatient Social Work</vt:lpstr>
      <vt:lpstr>Paging system</vt:lpstr>
      <vt:lpstr>Phone system</vt:lpstr>
      <vt:lpstr>Batteries</vt:lpstr>
      <vt:lpstr>UNIT names &amp; Locations</vt:lpstr>
      <vt:lpstr>Emergency codes</vt:lpstr>
      <vt:lpstr>Code white (stroke)</vt:lpstr>
      <vt:lpstr>What number d0 you call? </vt:lpstr>
      <vt:lpstr>Code Grey </vt:lpstr>
      <vt:lpstr>Important software</vt:lpstr>
      <vt:lpstr>Telemetry </vt:lpstr>
      <vt:lpstr>Telemetry  PROVIDER Responsibilities </vt:lpstr>
      <vt:lpstr>Telemetry specifics</vt:lpstr>
      <vt:lpstr>Guidelines for telemetry patient travel</vt:lpstr>
      <vt:lpstr>Incident REPORTING:  Epir</vt:lpstr>
      <vt:lpstr>InCIDENT REPORTING:  Epir</vt:lpstr>
      <vt:lpstr>Ordering equipment or supplies</vt:lpstr>
      <vt:lpstr>Ordering equipment or supplies</vt:lpstr>
      <vt:lpstr>Ordering equipment or supplies</vt:lpstr>
      <vt:lpstr>Discharge summary</vt:lpstr>
      <vt:lpstr>Discharge summary</vt:lpstr>
      <vt:lpstr>Disposition of patients</vt:lpstr>
      <vt:lpstr>Disposition of patients</vt:lpstr>
      <vt:lpstr>Discharge to home</vt:lpstr>
      <vt:lpstr>48-Hour Observation</vt:lpstr>
      <vt:lpstr>Converting Observation pt  to full admission</vt:lpstr>
      <vt:lpstr>DC to Nursing Home (non-VA)</vt:lpstr>
      <vt:lpstr>DC to VA Detroit CLC (Nsg Home)</vt:lpstr>
      <vt:lpstr>Interfacility transfer to  Non-Va facility</vt:lpstr>
      <vt:lpstr>Discharge AMA</vt:lpstr>
      <vt:lpstr>Death</vt:lpstr>
      <vt:lpstr>Transfer to another floor</vt:lpstr>
      <vt:lpstr>Transfer to B2/ Psychiatry</vt:lpstr>
      <vt:lpstr>Conditions  that must be transferred to outside facility</vt:lpstr>
      <vt:lpstr>Expiring medications</vt:lpstr>
      <vt:lpstr>Home o2 evaluation</vt:lpstr>
      <vt:lpstr>Medication reconciliation</vt:lpstr>
      <vt:lpstr>Medication reconciliation</vt:lpstr>
      <vt:lpstr>Mental health resources</vt:lpstr>
      <vt:lpstr>OUTpt Controlled substance Rx</vt:lpstr>
      <vt:lpstr>Wound /enterostomal nurse consults</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Discharge Note</dc:title>
  <dc:creator>vhadethermac</dc:creator>
  <cp:lastModifiedBy>Department of Veterans Affairs</cp:lastModifiedBy>
  <cp:revision>335</cp:revision>
  <cp:lastPrinted>2015-11-30T15:48:39Z</cp:lastPrinted>
  <dcterms:created xsi:type="dcterms:W3CDTF">2009-07-27T11:52:52Z</dcterms:created>
  <dcterms:modified xsi:type="dcterms:W3CDTF">2016-01-08T20:26:11Z</dcterms:modified>
</cp:coreProperties>
</file>