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257" r:id="rId3"/>
    <p:sldId id="258" r:id="rId4"/>
    <p:sldId id="259" r:id="rId5"/>
    <p:sldId id="262" r:id="rId6"/>
    <p:sldId id="263" r:id="rId7"/>
    <p:sldId id="264"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9" r:id="rId34"/>
    <p:sldId id="298" r:id="rId35"/>
    <p:sldId id="300" r:id="rId36"/>
    <p:sldId id="301" r:id="rId37"/>
    <p:sldId id="302" r:id="rId38"/>
    <p:sldId id="303" r:id="rId39"/>
    <p:sldId id="304" r:id="rId40"/>
    <p:sldId id="305" r:id="rId41"/>
    <p:sldId id="308" r:id="rId42"/>
    <p:sldId id="309" r:id="rId43"/>
    <p:sldId id="310" r:id="rId44"/>
    <p:sldId id="311" r:id="rId45"/>
    <p:sldId id="312" r:id="rId46"/>
    <p:sldId id="313" r:id="rId47"/>
    <p:sldId id="314" r:id="rId48"/>
    <p:sldId id="318" r:id="rId49"/>
    <p:sldId id="315" r:id="rId50"/>
    <p:sldId id="319" r:id="rId51"/>
    <p:sldId id="317" r:id="rId52"/>
    <p:sldId id="320" r:id="rId53"/>
    <p:sldId id="32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7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a:t>
            </a:r>
          </a:p>
        </p:txBody>
      </p:sp>
      <p:pic>
        <p:nvPicPr>
          <p:cNvPr id="4" name="Content Placeholder 3" descr="anxiety.jpg"/>
          <p:cNvPicPr>
            <a:picLocks noGrp="1" noChangeAspect="1"/>
          </p:cNvPicPr>
          <p:nvPr>
            <p:ph idx="1"/>
          </p:nvPr>
        </p:nvPicPr>
        <p:blipFill>
          <a:blip r:embed="rId2">
            <a:extLst>
              <a:ext uri="{28A0092B-C50C-407E-A947-70E740481C1C}">
                <a14:useLocalDpi xmlns:a14="http://schemas.microsoft.com/office/drawing/2010/main" val="0"/>
              </a:ext>
            </a:extLst>
          </a:blip>
          <a:srcRect l="-1124" r="-1124"/>
          <a:stretch>
            <a:fillRect/>
          </a:stretch>
        </p:blipFill>
        <p:spPr>
          <a:xfrm>
            <a:off x="687294" y="1600200"/>
            <a:ext cx="7566212" cy="4161125"/>
          </a:xfrm>
        </p:spPr>
      </p:pic>
      <p:sp>
        <p:nvSpPr>
          <p:cNvPr id="5" name="TextBox 4"/>
          <p:cNvSpPr txBox="1"/>
          <p:nvPr/>
        </p:nvSpPr>
        <p:spPr>
          <a:xfrm>
            <a:off x="3765176" y="6145020"/>
            <a:ext cx="2554941" cy="369332"/>
          </a:xfrm>
          <a:prstGeom prst="rect">
            <a:avLst/>
          </a:prstGeom>
          <a:noFill/>
        </p:spPr>
        <p:txBody>
          <a:bodyPr wrap="square" rtlCol="0">
            <a:spAutoFit/>
          </a:bodyPr>
          <a:lstStyle/>
          <a:p>
            <a:r>
              <a:rPr lang="en-US" dirty="0" smtClean="0"/>
              <a:t>AHMED YASSIN</a:t>
            </a:r>
            <a:endParaRPr lang="en-US" dirty="0"/>
          </a:p>
        </p:txBody>
      </p:sp>
    </p:spTree>
    <p:extLst>
      <p:ext uri="{BB962C8B-B14F-4D97-AF65-F5344CB8AC3E}">
        <p14:creationId xmlns:p14="http://schemas.microsoft.com/office/powerpoint/2010/main" val="40791107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24965"/>
          </a:xfrm>
        </p:spPr>
        <p:txBody>
          <a:bodyPr>
            <a:normAutofit/>
          </a:bodyPr>
          <a:lstStyle/>
          <a:p>
            <a:r>
              <a:rPr lang="en-US" b="1" dirty="0"/>
              <a:t>Diagnostic criteria for anxiety</a:t>
            </a:r>
            <a:endParaRPr lang="en-US" dirty="0"/>
          </a:p>
        </p:txBody>
      </p:sp>
      <p:pic>
        <p:nvPicPr>
          <p:cNvPr id="4" name="Content Placeholder 3" descr="Anxiety-DSM-criteria.png"/>
          <p:cNvPicPr>
            <a:picLocks noGrp="1" noChangeAspect="1"/>
          </p:cNvPicPr>
          <p:nvPr>
            <p:ph idx="1"/>
          </p:nvPr>
        </p:nvPicPr>
        <p:blipFill>
          <a:blip r:embed="rId2">
            <a:extLst>
              <a:ext uri="{28A0092B-C50C-407E-A947-70E740481C1C}">
                <a14:useLocalDpi xmlns:a14="http://schemas.microsoft.com/office/drawing/2010/main" val="0"/>
              </a:ext>
            </a:extLst>
          </a:blip>
          <a:srcRect t="-271" b="-271"/>
          <a:stretch>
            <a:fillRect/>
          </a:stretch>
        </p:blipFill>
        <p:spPr>
          <a:xfrm>
            <a:off x="457200" y="1299603"/>
            <a:ext cx="8229600" cy="5140325"/>
          </a:xfrm>
        </p:spPr>
      </p:pic>
    </p:spTree>
    <p:extLst>
      <p:ext uri="{BB962C8B-B14F-4D97-AF65-F5344CB8AC3E}">
        <p14:creationId xmlns:p14="http://schemas.microsoft.com/office/powerpoint/2010/main" val="40513236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Anxiety and depression: similarities and differences</a:t>
            </a:r>
            <a:endParaRPr lang="en-US" dirty="0"/>
          </a:p>
        </p:txBody>
      </p:sp>
      <p:pic>
        <p:nvPicPr>
          <p:cNvPr id="4" name="Content Placeholder 3" descr="Depression-vs-anxiety.png"/>
          <p:cNvPicPr>
            <a:picLocks noGrp="1" noChangeAspect="1"/>
          </p:cNvPicPr>
          <p:nvPr>
            <p:ph idx="1"/>
          </p:nvPr>
        </p:nvPicPr>
        <p:blipFill>
          <a:blip r:embed="rId2">
            <a:extLst>
              <a:ext uri="{28A0092B-C50C-407E-A947-70E740481C1C}">
                <a14:useLocalDpi xmlns:a14="http://schemas.microsoft.com/office/drawing/2010/main" val="0"/>
              </a:ext>
            </a:extLst>
          </a:blip>
          <a:srcRect l="-11310" r="-11310"/>
          <a:stretch>
            <a:fillRect/>
          </a:stretch>
        </p:blipFill>
        <p:spPr/>
      </p:pic>
    </p:spTree>
    <p:extLst>
      <p:ext uri="{BB962C8B-B14F-4D97-AF65-F5344CB8AC3E}">
        <p14:creationId xmlns:p14="http://schemas.microsoft.com/office/powerpoint/2010/main" val="8649297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Controversies in diagnosis</a:t>
            </a:r>
            <a:endParaRPr lang="en-US" dirty="0"/>
          </a:p>
        </p:txBody>
      </p:sp>
      <p:sp>
        <p:nvSpPr>
          <p:cNvPr id="3" name="Content Placeholder 2"/>
          <p:cNvSpPr>
            <a:spLocks noGrp="1"/>
          </p:cNvSpPr>
          <p:nvPr>
            <p:ph idx="1"/>
          </p:nvPr>
        </p:nvSpPr>
        <p:spPr/>
        <p:txBody>
          <a:bodyPr>
            <a:normAutofit fontScale="92500"/>
          </a:bodyPr>
          <a:lstStyle/>
          <a:p>
            <a:r>
              <a:rPr lang="en-US" dirty="0" smtClean="0"/>
              <a:t>Some </a:t>
            </a:r>
            <a:r>
              <a:rPr lang="en-US" dirty="0"/>
              <a:t>authors have proposed reclassifying GAD as a mood disorder</a:t>
            </a:r>
            <a:r>
              <a:rPr lang="en-US" dirty="0" smtClean="0"/>
              <a:t>.</a:t>
            </a:r>
          </a:p>
          <a:p>
            <a:r>
              <a:rPr lang="en-US" b="1" dirty="0"/>
              <a:t>According to most recent criteria, a patient with diagnosed depression can only be diagnosed with anxiety once depression has undergone remission.</a:t>
            </a:r>
            <a:r>
              <a:rPr lang="en-US" dirty="0"/>
              <a:t> </a:t>
            </a:r>
            <a:endParaRPr lang="en-US" dirty="0" smtClean="0"/>
          </a:p>
          <a:p>
            <a:r>
              <a:rPr lang="en-US" dirty="0" smtClean="0"/>
              <a:t>when </a:t>
            </a:r>
            <a:r>
              <a:rPr lang="en-US" dirty="0"/>
              <a:t>managing a patient with depression and anxiety, we </a:t>
            </a:r>
            <a:r>
              <a:rPr lang="en-US" dirty="0">
                <a:solidFill>
                  <a:srgbClr val="FFFF00"/>
                </a:solidFill>
              </a:rPr>
              <a:t>first treat the depression</a:t>
            </a:r>
            <a:r>
              <a:rPr lang="en-US" dirty="0"/>
              <a:t>, as anxiety often improves with treatment of depression. </a:t>
            </a:r>
            <a:endParaRPr lang="en-US" dirty="0" smtClean="0"/>
          </a:p>
          <a:p>
            <a:endParaRPr lang="en-US" dirty="0"/>
          </a:p>
        </p:txBody>
      </p:sp>
    </p:spTree>
    <p:extLst>
      <p:ext uri="{BB962C8B-B14F-4D97-AF65-F5344CB8AC3E}">
        <p14:creationId xmlns:p14="http://schemas.microsoft.com/office/powerpoint/2010/main" val="26093683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Screening and diagnosis</a:t>
            </a:r>
            <a:endParaRPr lang="en-US" dirty="0"/>
          </a:p>
        </p:txBody>
      </p:sp>
      <p:sp>
        <p:nvSpPr>
          <p:cNvPr id="3" name="Content Placeholder 2"/>
          <p:cNvSpPr>
            <a:spLocks noGrp="1"/>
          </p:cNvSpPr>
          <p:nvPr>
            <p:ph idx="1"/>
          </p:nvPr>
        </p:nvSpPr>
        <p:spPr/>
        <p:txBody>
          <a:bodyPr/>
          <a:lstStyle/>
          <a:p>
            <a:r>
              <a:rPr lang="en-US" dirty="0"/>
              <a:t>One tool used to screen or evaluate patients with a potential anxiety disorder is the Generalized Anxiety Disorder 7-question (GAD-7) </a:t>
            </a:r>
            <a:r>
              <a:rPr lang="en-US" dirty="0" smtClean="0"/>
              <a:t>scale.</a:t>
            </a:r>
          </a:p>
          <a:p>
            <a:endParaRPr lang="en-US" dirty="0" smtClean="0"/>
          </a:p>
        </p:txBody>
      </p:sp>
    </p:spTree>
    <p:extLst>
      <p:ext uri="{BB962C8B-B14F-4D97-AF65-F5344CB8AC3E}">
        <p14:creationId xmlns:p14="http://schemas.microsoft.com/office/powerpoint/2010/main" val="38022488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GAD-7</a:t>
            </a:r>
            <a:endParaRPr lang="en-US" dirty="0"/>
          </a:p>
        </p:txBody>
      </p:sp>
      <p:pic>
        <p:nvPicPr>
          <p:cNvPr id="4" name="Content Placeholder 3" descr="GAD-7.png"/>
          <p:cNvPicPr>
            <a:picLocks noGrp="1" noChangeAspect="1"/>
          </p:cNvPicPr>
          <p:nvPr>
            <p:ph idx="1"/>
          </p:nvPr>
        </p:nvPicPr>
        <p:blipFill>
          <a:blip r:embed="rId2">
            <a:extLst>
              <a:ext uri="{28A0092B-C50C-407E-A947-70E740481C1C}">
                <a14:useLocalDpi xmlns:a14="http://schemas.microsoft.com/office/drawing/2010/main" val="0"/>
              </a:ext>
            </a:extLst>
          </a:blip>
          <a:srcRect l="-29190" r="-29190"/>
          <a:stretch>
            <a:fillRect/>
          </a:stretch>
        </p:blipFill>
        <p:spPr>
          <a:xfrm>
            <a:off x="-224710" y="866588"/>
            <a:ext cx="9846828" cy="4467412"/>
          </a:xfrm>
        </p:spPr>
      </p:pic>
      <p:sp>
        <p:nvSpPr>
          <p:cNvPr id="5" name="Title 1"/>
          <p:cNvSpPr txBox="1">
            <a:spLocks/>
          </p:cNvSpPr>
          <p:nvPr/>
        </p:nvSpPr>
        <p:spPr>
          <a:xfrm>
            <a:off x="481106" y="55488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Score: 5-9 = mild anxiety; 10-14 = moderate anxiety; 15-21 = severe anxiety</a:t>
            </a:r>
            <a:endParaRPr lang="en-US" sz="2400" dirty="0"/>
          </a:p>
        </p:txBody>
      </p:sp>
    </p:spTree>
    <p:extLst>
      <p:ext uri="{BB962C8B-B14F-4D97-AF65-F5344CB8AC3E}">
        <p14:creationId xmlns:p14="http://schemas.microsoft.com/office/powerpoint/2010/main" val="14408368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GAD-2</a:t>
            </a:r>
            <a:endParaRPr lang="en-US" dirty="0"/>
          </a:p>
        </p:txBody>
      </p:sp>
      <p:sp>
        <p:nvSpPr>
          <p:cNvPr id="3" name="Content Placeholder 2"/>
          <p:cNvSpPr>
            <a:spLocks noGrp="1"/>
          </p:cNvSpPr>
          <p:nvPr>
            <p:ph idx="1"/>
          </p:nvPr>
        </p:nvSpPr>
        <p:spPr/>
        <p:txBody>
          <a:bodyPr/>
          <a:lstStyle/>
          <a:p>
            <a:r>
              <a:rPr lang="en-US" dirty="0"/>
              <a:t>GAD-</a:t>
            </a:r>
            <a:r>
              <a:rPr lang="en-US" dirty="0" smtClean="0"/>
              <a:t>2 Scale is a screening </a:t>
            </a:r>
            <a:r>
              <a:rPr lang="en-US" dirty="0"/>
              <a:t>tools for all anxiety disorders, including </a:t>
            </a:r>
            <a:r>
              <a:rPr lang="en-US" dirty="0" smtClean="0"/>
              <a:t>GAD.</a:t>
            </a:r>
          </a:p>
          <a:p>
            <a:r>
              <a:rPr lang="en-US" dirty="0"/>
              <a:t>GAD-2 asks: </a:t>
            </a:r>
            <a:endParaRPr lang="en-US" dirty="0" smtClean="0"/>
          </a:p>
          <a:p>
            <a:pPr marL="0" indent="0">
              <a:buNone/>
            </a:pPr>
            <a:r>
              <a:rPr lang="en-US" dirty="0" smtClean="0"/>
              <a:t>1</a:t>
            </a:r>
            <a:r>
              <a:rPr lang="en-US" dirty="0"/>
              <a:t>. “Over the last 2 weeks, have you felt nervous, anxious, or on edge” and </a:t>
            </a:r>
            <a:r>
              <a:rPr lang="en-US" dirty="0" smtClean="0"/>
              <a:t/>
            </a:r>
            <a:br>
              <a:rPr lang="en-US" dirty="0" smtClean="0"/>
            </a:br>
            <a:r>
              <a:rPr lang="en-US" dirty="0" smtClean="0"/>
              <a:t>2</a:t>
            </a:r>
            <a:r>
              <a:rPr lang="en-US" dirty="0"/>
              <a:t>. “Over the last 2 weeks, have you felt not able to stop or control your worrying?’</a:t>
            </a:r>
            <a:endParaRPr lang="en-US" dirty="0"/>
          </a:p>
        </p:txBody>
      </p:sp>
    </p:spTree>
    <p:extLst>
      <p:ext uri="{BB962C8B-B14F-4D97-AF65-F5344CB8AC3E}">
        <p14:creationId xmlns:p14="http://schemas.microsoft.com/office/powerpoint/2010/main" val="29642220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8068"/>
          </a:xfrm>
        </p:spPr>
        <p:txBody>
          <a:bodyPr>
            <a:normAutofit fontScale="90000"/>
          </a:bodyPr>
          <a:lstStyle/>
          <a:p>
            <a:endParaRPr lang="en-US" dirty="0"/>
          </a:p>
        </p:txBody>
      </p:sp>
      <p:sp>
        <p:nvSpPr>
          <p:cNvPr id="3" name="Content Placeholder 2"/>
          <p:cNvSpPr>
            <a:spLocks noGrp="1"/>
          </p:cNvSpPr>
          <p:nvPr>
            <p:ph idx="1"/>
          </p:nvPr>
        </p:nvSpPr>
        <p:spPr>
          <a:xfrm>
            <a:off x="457200" y="747060"/>
            <a:ext cx="8229600" cy="5379104"/>
          </a:xfrm>
        </p:spPr>
        <p:txBody>
          <a:bodyPr>
            <a:normAutofit fontScale="92500" lnSpcReduction="10000"/>
          </a:bodyPr>
          <a:lstStyle/>
          <a:p>
            <a:r>
              <a:rPr lang="en-US" dirty="0"/>
              <a:t>A 58-year-old woman comes to you complaining of 2 weeks of daily irritability and daily worrying, with occasional trouble relaxing. She denies nervous or anxious feeling, problems stopping or controlling her worrying, restlessness, or feeling that something awful might happen. Your next step in evaluation is:</a:t>
            </a:r>
          </a:p>
          <a:p>
            <a:r>
              <a:rPr lang="en-US" dirty="0"/>
              <a:t>a) Empiric treatment for anxiety</a:t>
            </a:r>
          </a:p>
          <a:p>
            <a:r>
              <a:rPr lang="en-US" dirty="0"/>
              <a:t>b) Complete initial medical evaluation</a:t>
            </a:r>
          </a:p>
          <a:p>
            <a:r>
              <a:rPr lang="en-US" dirty="0"/>
              <a:t>c) Assess for depression</a:t>
            </a:r>
          </a:p>
          <a:p>
            <a:r>
              <a:rPr lang="en-US" dirty="0"/>
              <a:t>d) Both B and C</a:t>
            </a:r>
            <a:endParaRPr lang="en-US" dirty="0"/>
          </a:p>
        </p:txBody>
      </p:sp>
    </p:spTree>
    <p:extLst>
      <p:ext uri="{BB962C8B-B14F-4D97-AF65-F5344CB8AC3E}">
        <p14:creationId xmlns:p14="http://schemas.microsoft.com/office/powerpoint/2010/main" val="25742849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Both B and C</a:t>
            </a:r>
          </a:p>
          <a:p>
            <a:r>
              <a:rPr lang="en-US" dirty="0" smtClean="0">
                <a:solidFill>
                  <a:srgbClr val="FFFF00"/>
                </a:solidFill>
              </a:rPr>
              <a:t>Always exclude depression and medical disease that might have similar presentation.</a:t>
            </a:r>
            <a:endParaRPr lang="en-US" dirty="0">
              <a:solidFill>
                <a:srgbClr val="FFFF00"/>
              </a:solidFill>
            </a:endParaRPr>
          </a:p>
        </p:txBody>
      </p:sp>
    </p:spTree>
    <p:extLst>
      <p:ext uri="{BB962C8B-B14F-4D97-AF65-F5344CB8AC3E}">
        <p14:creationId xmlns:p14="http://schemas.microsoft.com/office/powerpoint/2010/main" val="23620946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5480"/>
          </a:xfrm>
        </p:spPr>
        <p:txBody>
          <a:bodyPr>
            <a:normAutofit fontScale="90000"/>
          </a:bodyPr>
          <a:lstStyle/>
          <a:p>
            <a:r>
              <a:rPr lang="en-US" b="1" dirty="0"/>
              <a:t>Differential diagnosis: Medical disorders</a:t>
            </a:r>
            <a:endParaRPr lang="en-US" dirty="0"/>
          </a:p>
        </p:txBody>
      </p:sp>
      <p:pic>
        <p:nvPicPr>
          <p:cNvPr id="4" name="Content Placeholder 3" descr="Medical-differential-diagnosis.png"/>
          <p:cNvPicPr>
            <a:picLocks noGrp="1" noChangeAspect="1"/>
          </p:cNvPicPr>
          <p:nvPr>
            <p:ph idx="1"/>
          </p:nvPr>
        </p:nvPicPr>
        <p:blipFill>
          <a:blip r:embed="rId2">
            <a:extLst>
              <a:ext uri="{28A0092B-C50C-407E-A947-70E740481C1C}">
                <a14:useLocalDpi xmlns:a14="http://schemas.microsoft.com/office/drawing/2010/main" val="0"/>
              </a:ext>
            </a:extLst>
          </a:blip>
          <a:srcRect l="-29750" r="-29750"/>
          <a:stretch>
            <a:fillRect/>
          </a:stretch>
        </p:blipFill>
        <p:spPr>
          <a:xfrm>
            <a:off x="-1009835" y="1417638"/>
            <a:ext cx="11035364" cy="5201303"/>
          </a:xfrm>
        </p:spPr>
      </p:pic>
    </p:spTree>
    <p:extLst>
      <p:ext uri="{BB962C8B-B14F-4D97-AF65-F5344CB8AC3E}">
        <p14:creationId xmlns:p14="http://schemas.microsoft.com/office/powerpoint/2010/main" val="39313146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Different </a:t>
            </a:r>
            <a:r>
              <a:rPr lang="en-US" b="1" dirty="0" smtClean="0"/>
              <a:t>Diagnosis: psychiatric disorders</a:t>
            </a:r>
            <a:endParaRPr lang="en-US" dirty="0"/>
          </a:p>
        </p:txBody>
      </p:sp>
      <p:pic>
        <p:nvPicPr>
          <p:cNvPr id="4" name="Content Placeholder 3" descr="Psychiatric-differential-diagnosis.png"/>
          <p:cNvPicPr>
            <a:picLocks noGrp="1" noChangeAspect="1"/>
          </p:cNvPicPr>
          <p:nvPr>
            <p:ph idx="1"/>
          </p:nvPr>
        </p:nvPicPr>
        <p:blipFill>
          <a:blip r:embed="rId2">
            <a:extLst>
              <a:ext uri="{28A0092B-C50C-407E-A947-70E740481C1C}">
                <a14:useLocalDpi xmlns:a14="http://schemas.microsoft.com/office/drawing/2010/main" val="0"/>
              </a:ext>
            </a:extLst>
          </a:blip>
          <a:srcRect t="-8663" b="-8663"/>
          <a:stretch>
            <a:fillRect/>
          </a:stretch>
        </p:blipFill>
        <p:spPr/>
      </p:pic>
    </p:spTree>
    <p:extLst>
      <p:ext uri="{BB962C8B-B14F-4D97-AF65-F5344CB8AC3E}">
        <p14:creationId xmlns:p14="http://schemas.microsoft.com/office/powerpoint/2010/main" val="19038435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48235"/>
            <a:ext cx="8229600" cy="5677928"/>
          </a:xfrm>
        </p:spPr>
        <p:txBody>
          <a:bodyPr>
            <a:normAutofit fontScale="77500" lnSpcReduction="20000"/>
          </a:bodyPr>
          <a:lstStyle/>
          <a:p>
            <a:r>
              <a:rPr lang="en-US" dirty="0"/>
              <a:t>Mr. O is a 45-year-old Hawaiian-born executive. His last use of cocaine or heroin was 5 years ago. He reports several episodes each week of tremor, diaphoresis, a feeling of fear, and palpitations. He has been greatly affected by these episodes, and reports less interest in leaving home; this has caused him to feel anxious about missing work. He was held up at gunpoint at the age of 30. Occasionally he thinks about the episode but does not feel like he is more vigilant than normal.</a:t>
            </a:r>
          </a:p>
          <a:p>
            <a:r>
              <a:rPr lang="en-US" dirty="0"/>
              <a:t>Which of the following is the most likely diagnosis?</a:t>
            </a:r>
          </a:p>
          <a:p>
            <a:pPr marL="0" indent="0">
              <a:buNone/>
            </a:pPr>
            <a:r>
              <a:rPr lang="pt-BR" dirty="0">
                <a:solidFill>
                  <a:srgbClr val="FFFF00"/>
                </a:solidFill>
              </a:rPr>
              <a:t>a) PTSD</a:t>
            </a:r>
          </a:p>
          <a:p>
            <a:pPr marL="0" indent="0">
              <a:buNone/>
            </a:pPr>
            <a:r>
              <a:rPr lang="de-DE" dirty="0">
                <a:solidFill>
                  <a:srgbClr val="FFFF00"/>
                </a:solidFill>
              </a:rPr>
              <a:t>b) Depression</a:t>
            </a:r>
          </a:p>
          <a:p>
            <a:pPr marL="0" indent="0">
              <a:buNone/>
            </a:pPr>
            <a:r>
              <a:rPr lang="en-US" dirty="0">
                <a:solidFill>
                  <a:srgbClr val="FFFF00"/>
                </a:solidFill>
              </a:rPr>
              <a:t>c) Generalized anxiety disorder</a:t>
            </a:r>
          </a:p>
          <a:p>
            <a:pPr marL="0" indent="0">
              <a:buNone/>
            </a:pPr>
            <a:r>
              <a:rPr lang="en-US" dirty="0">
                <a:solidFill>
                  <a:srgbClr val="FFFF00"/>
                </a:solidFill>
              </a:rPr>
              <a:t>d) Panic disorder</a:t>
            </a:r>
          </a:p>
          <a:p>
            <a:pPr marL="0" indent="0">
              <a:buNone/>
            </a:pPr>
            <a:r>
              <a:rPr lang="en-US" dirty="0">
                <a:solidFill>
                  <a:srgbClr val="FFFF00"/>
                </a:solidFill>
              </a:rPr>
              <a:t>e) Substance abuse</a:t>
            </a:r>
            <a:endParaRPr lang="en-US" dirty="0">
              <a:solidFill>
                <a:srgbClr val="FFFF00"/>
              </a:solidFill>
            </a:endParaRPr>
          </a:p>
        </p:txBody>
      </p:sp>
    </p:spTree>
    <p:extLst>
      <p:ext uri="{BB962C8B-B14F-4D97-AF65-F5344CB8AC3E}">
        <p14:creationId xmlns:p14="http://schemas.microsoft.com/office/powerpoint/2010/main" val="5076523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2" y="0"/>
            <a:ext cx="8298328" cy="771244"/>
          </a:xfrm>
        </p:spPr>
        <p:txBody>
          <a:bodyPr>
            <a:noAutofit/>
          </a:bodyPr>
          <a:lstStyle/>
          <a:p>
            <a:r>
              <a:rPr lang="en-US" sz="2400" b="1" dirty="0"/>
              <a:t>Algorithm for evaluation of patients with suspected GAD</a:t>
            </a:r>
            <a:endParaRPr lang="en-US" sz="2400" dirty="0"/>
          </a:p>
        </p:txBody>
      </p:sp>
      <p:pic>
        <p:nvPicPr>
          <p:cNvPr id="4" name="Content Placeholder 3" descr="Diagnostic-algorithm-of-suspected-GAD.png"/>
          <p:cNvPicPr>
            <a:picLocks noGrp="1" noChangeAspect="1"/>
          </p:cNvPicPr>
          <p:nvPr>
            <p:ph idx="1"/>
          </p:nvPr>
        </p:nvPicPr>
        <p:blipFill>
          <a:blip r:embed="rId2">
            <a:extLst>
              <a:ext uri="{28A0092B-C50C-407E-A947-70E740481C1C}">
                <a14:useLocalDpi xmlns:a14="http://schemas.microsoft.com/office/drawing/2010/main" val="0"/>
              </a:ext>
            </a:extLst>
          </a:blip>
          <a:srcRect l="-18376" r="-18376"/>
          <a:stretch>
            <a:fillRect/>
          </a:stretch>
        </p:blipFill>
        <p:spPr>
          <a:xfrm>
            <a:off x="-1096683" y="702235"/>
            <a:ext cx="11193084" cy="6155765"/>
          </a:xfrm>
        </p:spPr>
      </p:pic>
    </p:spTree>
    <p:extLst>
      <p:ext uri="{BB962C8B-B14F-4D97-AF65-F5344CB8AC3E}">
        <p14:creationId xmlns:p14="http://schemas.microsoft.com/office/powerpoint/2010/main" val="267041154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2774"/>
          </a:xfrm>
        </p:spPr>
        <p:txBody>
          <a:bodyPr>
            <a:normAutofit fontScale="90000"/>
          </a:bodyPr>
          <a:lstStyle/>
          <a:p>
            <a:endParaRPr lang="en-US" dirty="0"/>
          </a:p>
        </p:txBody>
      </p:sp>
      <p:sp>
        <p:nvSpPr>
          <p:cNvPr id="3" name="Content Placeholder 2"/>
          <p:cNvSpPr>
            <a:spLocks noGrp="1"/>
          </p:cNvSpPr>
          <p:nvPr>
            <p:ph idx="1"/>
          </p:nvPr>
        </p:nvSpPr>
        <p:spPr>
          <a:xfrm>
            <a:off x="457200" y="851648"/>
            <a:ext cx="8229600" cy="5274516"/>
          </a:xfrm>
        </p:spPr>
        <p:txBody>
          <a:bodyPr>
            <a:normAutofit fontScale="85000" lnSpcReduction="10000"/>
          </a:bodyPr>
          <a:lstStyle/>
          <a:p>
            <a:r>
              <a:rPr lang="en-US" dirty="0"/>
              <a:t>An 86-year-old woman with a history of seizure disorder, COPD, and falls, comes to you for a return visit. At her first visit with you, you diagnosed an anxiety disorder. Her anxiety symptoms make it difficult for her to enjoy life. Which of the following is likely to be the safest combination of medications given her comorbidities?</a:t>
            </a:r>
          </a:p>
          <a:p>
            <a:r>
              <a:rPr lang="en-US" dirty="0"/>
              <a:t>a) SSRI and short-acting benzodiazepines for acute anxiety</a:t>
            </a:r>
          </a:p>
          <a:p>
            <a:r>
              <a:rPr lang="en-US" dirty="0"/>
              <a:t>b) SSRI and long-acting benzodiazepine for acute anxiety</a:t>
            </a:r>
          </a:p>
          <a:p>
            <a:r>
              <a:rPr lang="en-US" dirty="0"/>
              <a:t>c) SSRI as </a:t>
            </a:r>
            <a:r>
              <a:rPr lang="en-US" dirty="0" err="1"/>
              <a:t>monotherapy</a:t>
            </a:r>
            <a:endParaRPr lang="en-US" dirty="0"/>
          </a:p>
          <a:p>
            <a:r>
              <a:rPr lang="en-US" dirty="0"/>
              <a:t>d) TCAs at low to moderate doses.</a:t>
            </a:r>
            <a:endParaRPr lang="en-US" dirty="0"/>
          </a:p>
        </p:txBody>
      </p:sp>
    </p:spTree>
    <p:extLst>
      <p:ext uri="{BB962C8B-B14F-4D97-AF65-F5344CB8AC3E}">
        <p14:creationId xmlns:p14="http://schemas.microsoft.com/office/powerpoint/2010/main" val="35141451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 SSRI as </a:t>
            </a:r>
            <a:r>
              <a:rPr lang="en-US" dirty="0" err="1"/>
              <a:t>monotherapy</a:t>
            </a:r>
            <a:endParaRPr lang="en-US" dirty="0"/>
          </a:p>
          <a:p>
            <a:endParaRPr lang="en-US" dirty="0"/>
          </a:p>
        </p:txBody>
      </p:sp>
    </p:spTree>
    <p:extLst>
      <p:ext uri="{BB962C8B-B14F-4D97-AF65-F5344CB8AC3E}">
        <p14:creationId xmlns:p14="http://schemas.microsoft.com/office/powerpoint/2010/main" val="142435527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Deciding between pharmacotherapy and non-pharmacological therapy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are no generally accepted evidence-based guidelines for using cognitive behavioral therapy, or other non-pharmacologic modalities (e.g., meditation, other relaxation techniques, exercise) versus pharmacologic </a:t>
            </a:r>
            <a:r>
              <a:rPr lang="en-US" dirty="0" smtClean="0"/>
              <a:t>therapy</a:t>
            </a:r>
          </a:p>
          <a:p>
            <a:r>
              <a:rPr lang="en-US" dirty="0"/>
              <a:t>Two meta-analyses have compared pharmacotherapy with cognitive behavioral therapy (CBT) for treatment of GAD (25,26).In both meta-analyses, pharmacotherapy and counseling are </a:t>
            </a:r>
            <a:r>
              <a:rPr lang="en-US" b="1" u="sng" dirty="0">
                <a:solidFill>
                  <a:srgbClr val="FFFF00"/>
                </a:solidFill>
              </a:rPr>
              <a:t>equally effective </a:t>
            </a:r>
            <a:r>
              <a:rPr lang="en-US" dirty="0"/>
              <a:t>in treatment of GAD.</a:t>
            </a:r>
            <a:endParaRPr lang="en-US" dirty="0"/>
          </a:p>
        </p:txBody>
      </p:sp>
    </p:spTree>
    <p:extLst>
      <p:ext uri="{BB962C8B-B14F-4D97-AF65-F5344CB8AC3E}">
        <p14:creationId xmlns:p14="http://schemas.microsoft.com/office/powerpoint/2010/main" val="30002434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general, the patient’s </a:t>
            </a:r>
            <a:r>
              <a:rPr lang="en-US" dirty="0">
                <a:solidFill>
                  <a:srgbClr val="FFFF00"/>
                </a:solidFill>
              </a:rPr>
              <a:t>severity</a:t>
            </a:r>
            <a:r>
              <a:rPr lang="en-US" dirty="0"/>
              <a:t> of symptoms, psychiatric and other </a:t>
            </a:r>
            <a:r>
              <a:rPr lang="en-US" dirty="0">
                <a:solidFill>
                  <a:srgbClr val="FFFF00"/>
                </a:solidFill>
              </a:rPr>
              <a:t>comorbidities</a:t>
            </a:r>
            <a:r>
              <a:rPr lang="en-US" dirty="0"/>
              <a:t>, history of previous </a:t>
            </a:r>
            <a:r>
              <a:rPr lang="en-US" dirty="0">
                <a:solidFill>
                  <a:srgbClr val="FFFF00"/>
                </a:solidFill>
              </a:rPr>
              <a:t>pharmacologic therapy</a:t>
            </a:r>
            <a:r>
              <a:rPr lang="en-US" dirty="0"/>
              <a:t>, history of drug </a:t>
            </a:r>
            <a:r>
              <a:rPr lang="en-US" dirty="0">
                <a:solidFill>
                  <a:srgbClr val="FFFF00"/>
                </a:solidFill>
              </a:rPr>
              <a:t>allergies</a:t>
            </a:r>
            <a:r>
              <a:rPr lang="en-US" dirty="0"/>
              <a:t> and other </a:t>
            </a:r>
            <a:r>
              <a:rPr lang="en-US" dirty="0">
                <a:solidFill>
                  <a:srgbClr val="FFFF00"/>
                </a:solidFill>
              </a:rPr>
              <a:t>adverse reactions</a:t>
            </a:r>
            <a:r>
              <a:rPr lang="en-US" dirty="0"/>
              <a:t>, and readiness to comply with therapy should be taken into account whenever choosing </a:t>
            </a:r>
            <a:r>
              <a:rPr lang="en-US" dirty="0" smtClean="0"/>
              <a:t>treatment</a:t>
            </a:r>
          </a:p>
          <a:p>
            <a:endParaRPr lang="en-US" dirty="0"/>
          </a:p>
        </p:txBody>
      </p:sp>
    </p:spTree>
    <p:extLst>
      <p:ext uri="{BB962C8B-B14F-4D97-AF65-F5344CB8AC3E}">
        <p14:creationId xmlns:p14="http://schemas.microsoft.com/office/powerpoint/2010/main" val="13513734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Should I refer to psychiatry?</a:t>
            </a:r>
            <a:endParaRPr lang="en-US" dirty="0"/>
          </a:p>
        </p:txBody>
      </p:sp>
      <p:sp>
        <p:nvSpPr>
          <p:cNvPr id="3" name="Content Placeholder 2"/>
          <p:cNvSpPr>
            <a:spLocks noGrp="1"/>
          </p:cNvSpPr>
          <p:nvPr>
            <p:ph idx="1"/>
          </p:nvPr>
        </p:nvSpPr>
        <p:spPr>
          <a:xfrm>
            <a:off x="457200" y="1600200"/>
            <a:ext cx="8229600" cy="5063565"/>
          </a:xfrm>
        </p:spPr>
        <p:txBody>
          <a:bodyPr>
            <a:normAutofit lnSpcReduction="10000"/>
          </a:bodyPr>
          <a:lstStyle/>
          <a:p>
            <a:r>
              <a:rPr lang="en-US" dirty="0"/>
              <a:t>Reasons to refer to psychiatry for initial treatment of GAD include the </a:t>
            </a:r>
            <a:r>
              <a:rPr lang="en-US" dirty="0" smtClean="0"/>
              <a:t>following:</a:t>
            </a:r>
            <a:br>
              <a:rPr lang="en-US" dirty="0" smtClean="0"/>
            </a:br>
            <a:r>
              <a:rPr lang="en-US" dirty="0" smtClean="0"/>
              <a:t/>
            </a:r>
            <a:br>
              <a:rPr lang="en-US" dirty="0" smtClean="0"/>
            </a:br>
            <a:r>
              <a:rPr lang="en-US" dirty="0" smtClean="0"/>
              <a:t>1. </a:t>
            </a:r>
            <a:r>
              <a:rPr lang="en-US" dirty="0"/>
              <a:t>C</a:t>
            </a:r>
            <a:r>
              <a:rPr lang="en-US" dirty="0" smtClean="0"/>
              <a:t>omorbid </a:t>
            </a:r>
            <a:r>
              <a:rPr lang="en-US" dirty="0"/>
              <a:t>depression refractory to </a:t>
            </a:r>
            <a:r>
              <a:rPr lang="en-US" dirty="0" smtClean="0"/>
              <a:t>treatment</a:t>
            </a:r>
            <a:br>
              <a:rPr lang="en-US" dirty="0" smtClean="0"/>
            </a:br>
            <a:r>
              <a:rPr lang="en-US" dirty="0" smtClean="0"/>
              <a:t>2. </a:t>
            </a:r>
            <a:r>
              <a:rPr lang="pl-PL" dirty="0" err="1"/>
              <a:t>P</a:t>
            </a:r>
            <a:r>
              <a:rPr lang="pl-PL" dirty="0" err="1" smtClean="0"/>
              <a:t>sychosis</a:t>
            </a:r>
            <a:r>
              <a:rPr lang="pl-PL" dirty="0"/>
              <a:t/>
            </a:r>
            <a:br>
              <a:rPr lang="pl-PL" dirty="0"/>
            </a:br>
            <a:r>
              <a:rPr lang="pl-PL" dirty="0" smtClean="0"/>
              <a:t>3. </a:t>
            </a:r>
            <a:r>
              <a:rPr lang="en-US" dirty="0"/>
              <a:t>P</a:t>
            </a:r>
            <a:r>
              <a:rPr lang="en-US" dirty="0" smtClean="0"/>
              <a:t>ersonality </a:t>
            </a:r>
            <a:r>
              <a:rPr lang="en-US" dirty="0"/>
              <a:t>disorders which make treatment for GAD difficult or </a:t>
            </a:r>
            <a:r>
              <a:rPr lang="en-US" dirty="0" smtClean="0"/>
              <a:t>unfeasible</a:t>
            </a:r>
            <a:br>
              <a:rPr lang="en-US" dirty="0" smtClean="0"/>
            </a:br>
            <a:r>
              <a:rPr lang="en-US" dirty="0" smtClean="0"/>
              <a:t>4. Sensitivity </a:t>
            </a:r>
            <a:r>
              <a:rPr lang="en-US" dirty="0"/>
              <a:t>or adverse reaction to multiple medication </a:t>
            </a:r>
            <a:r>
              <a:rPr lang="en-US" dirty="0" smtClean="0"/>
              <a:t>classes</a:t>
            </a:r>
            <a:br>
              <a:rPr lang="en-US" dirty="0" smtClean="0"/>
            </a:br>
            <a:r>
              <a:rPr lang="en-US" dirty="0" smtClean="0"/>
              <a:t>5. </a:t>
            </a:r>
            <a:r>
              <a:rPr lang="it-IT" dirty="0"/>
              <a:t>A</a:t>
            </a:r>
            <a:r>
              <a:rPr lang="it-IT" dirty="0" smtClean="0"/>
              <a:t>ctive </a:t>
            </a:r>
            <a:r>
              <a:rPr lang="it-IT" dirty="0" err="1"/>
              <a:t>suicidal</a:t>
            </a:r>
            <a:r>
              <a:rPr lang="it-IT" dirty="0"/>
              <a:t> </a:t>
            </a:r>
            <a:r>
              <a:rPr lang="it-IT" dirty="0" err="1"/>
              <a:t>ideation</a:t>
            </a:r>
            <a:r>
              <a:rPr lang="it-IT" dirty="0"/>
              <a:t> </a:t>
            </a:r>
            <a:endParaRPr lang="en-US" dirty="0"/>
          </a:p>
        </p:txBody>
      </p:sp>
    </p:spTree>
    <p:extLst>
      <p:ext uri="{BB962C8B-B14F-4D97-AF65-F5344CB8AC3E}">
        <p14:creationId xmlns:p14="http://schemas.microsoft.com/office/powerpoint/2010/main" val="8012456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What is the severity of this patient’s anxiety</a:t>
            </a:r>
            <a:r>
              <a:rPr lang="en-US" dirty="0" smtClean="0"/>
              <a:t>?</a:t>
            </a:r>
          </a:p>
          <a:p>
            <a:r>
              <a:rPr lang="en-US" i="1" dirty="0"/>
              <a:t>Is depression present</a:t>
            </a:r>
            <a:r>
              <a:rPr lang="en-US" i="1" dirty="0" smtClean="0"/>
              <a:t>?</a:t>
            </a:r>
          </a:p>
          <a:p>
            <a:r>
              <a:rPr lang="en-US" i="1" dirty="0"/>
              <a:t>What has worked before for this patient</a:t>
            </a:r>
            <a:r>
              <a:rPr lang="en-US" dirty="0" smtClean="0"/>
              <a:t>?</a:t>
            </a:r>
          </a:p>
          <a:p>
            <a:r>
              <a:rPr lang="en-US" i="1" dirty="0"/>
              <a:t>Is there a significant risk of suicide?</a:t>
            </a:r>
            <a:r>
              <a:rPr lang="en-US" dirty="0"/>
              <a:t> </a:t>
            </a:r>
            <a:endParaRPr lang="en-US" dirty="0"/>
          </a:p>
        </p:txBody>
      </p:sp>
    </p:spTree>
    <p:extLst>
      <p:ext uri="{BB962C8B-B14F-4D97-AF65-F5344CB8AC3E}">
        <p14:creationId xmlns:p14="http://schemas.microsoft.com/office/powerpoint/2010/main" val="40407892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Pharmacological Therapy</a:t>
            </a:r>
            <a:endParaRPr lang="en-US" dirty="0"/>
          </a:p>
        </p:txBody>
      </p:sp>
      <p:sp>
        <p:nvSpPr>
          <p:cNvPr id="3" name="Content Placeholder 2"/>
          <p:cNvSpPr>
            <a:spLocks noGrp="1"/>
          </p:cNvSpPr>
          <p:nvPr>
            <p:ph idx="1"/>
          </p:nvPr>
        </p:nvSpPr>
        <p:spPr/>
        <p:txBody>
          <a:bodyPr>
            <a:normAutofit/>
          </a:bodyPr>
          <a:lstStyle/>
          <a:p>
            <a:r>
              <a:rPr lang="fr-FR" b="1" dirty="0" err="1" smtClean="0"/>
              <a:t>Antidepressants</a:t>
            </a:r>
            <a:r>
              <a:rPr lang="fr-FR" b="1" dirty="0" smtClean="0"/>
              <a:t>: </a:t>
            </a:r>
            <a:r>
              <a:rPr lang="en-US" dirty="0">
                <a:solidFill>
                  <a:srgbClr val="FFFF00"/>
                </a:solidFill>
              </a:rPr>
              <a:t>SSRIs and SNRIs are commonly viewed as first-line medications for the treatment of GAD.</a:t>
            </a:r>
            <a:endParaRPr lang="fr-FR" b="1" dirty="0" smtClean="0">
              <a:solidFill>
                <a:srgbClr val="FFFF00"/>
              </a:solidFill>
            </a:endParaRPr>
          </a:p>
          <a:p>
            <a:pPr marL="0" indent="0">
              <a:buNone/>
            </a:pPr>
            <a:r>
              <a:rPr lang="en-US" dirty="0" smtClean="0"/>
              <a:t>Remember: 2</a:t>
            </a:r>
            <a:r>
              <a:rPr lang="en-US" dirty="0"/>
              <a:t>-4 week delay before symptomatic relief </a:t>
            </a:r>
            <a:r>
              <a:rPr lang="en-US" dirty="0" smtClean="0"/>
              <a:t>begins, side </a:t>
            </a:r>
            <a:r>
              <a:rPr lang="en-US" dirty="0"/>
              <a:t>effects are common (including jitteriness, diarrhea, and sexual dysfunction), </a:t>
            </a:r>
            <a:r>
              <a:rPr lang="en-US" dirty="0">
                <a:solidFill>
                  <a:schemeClr val="accent6">
                    <a:lumMod val="60000"/>
                    <a:lumOff val="40000"/>
                  </a:schemeClr>
                </a:solidFill>
              </a:rPr>
              <a:t>often occurring before therapeutic effects, making compliance a challenge</a:t>
            </a:r>
            <a:r>
              <a:rPr lang="en-US" dirty="0"/>
              <a:t>. </a:t>
            </a:r>
            <a:endParaRPr lang="en-US" dirty="0"/>
          </a:p>
        </p:txBody>
      </p:sp>
    </p:spTree>
    <p:extLst>
      <p:ext uri="{BB962C8B-B14F-4D97-AF65-F5344CB8AC3E}">
        <p14:creationId xmlns:p14="http://schemas.microsoft.com/office/powerpoint/2010/main" val="368989905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time until clinical effectiveness of SSRIs can pose a problem in patients with acute anxiety. For that reason, </a:t>
            </a:r>
            <a:r>
              <a:rPr lang="en-US" dirty="0">
                <a:solidFill>
                  <a:srgbClr val="FFFF00"/>
                </a:solidFill>
              </a:rPr>
              <a:t>benzodiazepines (BZDs) are often used as short term control of anxiety until the effects of the antidepressant kick in.</a:t>
            </a:r>
          </a:p>
          <a:p>
            <a:endParaRPr lang="en-US" dirty="0"/>
          </a:p>
        </p:txBody>
      </p:sp>
    </p:spTree>
    <p:extLst>
      <p:ext uri="{BB962C8B-B14F-4D97-AF65-F5344CB8AC3E}">
        <p14:creationId xmlns:p14="http://schemas.microsoft.com/office/powerpoint/2010/main" val="26255216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a:t>Anxiolytics</a:t>
            </a:r>
            <a:endParaRPr lang="en-US" dirty="0"/>
          </a:p>
        </p:txBody>
      </p:sp>
      <p:sp>
        <p:nvSpPr>
          <p:cNvPr id="3" name="Content Placeholder 2"/>
          <p:cNvSpPr>
            <a:spLocks noGrp="1"/>
          </p:cNvSpPr>
          <p:nvPr>
            <p:ph idx="1"/>
          </p:nvPr>
        </p:nvSpPr>
        <p:spPr/>
        <p:txBody>
          <a:bodyPr>
            <a:normAutofit/>
          </a:bodyPr>
          <a:lstStyle/>
          <a:p>
            <a:r>
              <a:rPr lang="en-US" dirty="0">
                <a:solidFill>
                  <a:srgbClr val="FFFF00"/>
                </a:solidFill>
              </a:rPr>
              <a:t>Benzodiazepines (BZDs) </a:t>
            </a:r>
            <a:r>
              <a:rPr lang="en-US" dirty="0"/>
              <a:t>are often considered as short-term treatment for anxiety given their relatively short time of onset </a:t>
            </a:r>
            <a:r>
              <a:rPr lang="en-US" dirty="0">
                <a:solidFill>
                  <a:srgbClr val="FFFF00"/>
                </a:solidFill>
              </a:rPr>
              <a:t>(ranging from about ½ to 1 hour) and effective duration (from about 5 to 15 hours</a:t>
            </a:r>
            <a:r>
              <a:rPr lang="en-US" dirty="0" smtClean="0">
                <a:solidFill>
                  <a:srgbClr val="FFFF00"/>
                </a:solidFill>
              </a:rPr>
              <a:t>)</a:t>
            </a:r>
          </a:p>
        </p:txBody>
      </p:sp>
    </p:spTree>
    <p:extLst>
      <p:ext uri="{BB962C8B-B14F-4D97-AF65-F5344CB8AC3E}">
        <p14:creationId xmlns:p14="http://schemas.microsoft.com/office/powerpoint/2010/main" val="10775977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33"/>
          </a:xfrm>
        </p:spPr>
        <p:txBody>
          <a:bodyPr>
            <a:normAutofit fontScale="90000"/>
          </a:bodyPr>
          <a:lstStyle/>
          <a:p>
            <a:endParaRPr lang="en-US" dirty="0"/>
          </a:p>
        </p:txBody>
      </p:sp>
      <p:sp>
        <p:nvSpPr>
          <p:cNvPr id="3" name="Content Placeholder 2"/>
          <p:cNvSpPr>
            <a:spLocks noGrp="1"/>
          </p:cNvSpPr>
          <p:nvPr>
            <p:ph idx="1"/>
          </p:nvPr>
        </p:nvSpPr>
        <p:spPr>
          <a:xfrm>
            <a:off x="457200" y="687294"/>
            <a:ext cx="8229600" cy="5438869"/>
          </a:xfrm>
        </p:spPr>
        <p:txBody>
          <a:bodyPr>
            <a:normAutofit/>
          </a:bodyPr>
          <a:lstStyle/>
          <a:p>
            <a:r>
              <a:rPr lang="en-US" dirty="0"/>
              <a:t>You </a:t>
            </a:r>
            <a:r>
              <a:rPr lang="en-US" dirty="0" smtClean="0"/>
              <a:t>are </a:t>
            </a:r>
            <a:r>
              <a:rPr lang="en-US" dirty="0"/>
              <a:t>evaluating Ms. S, a 35-year-old woman with </a:t>
            </a:r>
            <a:r>
              <a:rPr lang="en-US" dirty="0" smtClean="0"/>
              <a:t>6 </a:t>
            </a:r>
            <a:r>
              <a:rPr lang="en-US" dirty="0"/>
              <a:t>months of restlessness, irritability and muscle tension. Among the following, which one is an additional symptom that is diagnostic of generalized anxiety disorder?</a:t>
            </a:r>
          </a:p>
          <a:p>
            <a:pPr marL="0" indent="0">
              <a:buNone/>
            </a:pPr>
            <a:r>
              <a:rPr lang="en-US" dirty="0">
                <a:solidFill>
                  <a:srgbClr val="FFFF00"/>
                </a:solidFill>
              </a:rPr>
              <a:t>a) Lack of appetite</a:t>
            </a:r>
          </a:p>
          <a:p>
            <a:pPr marL="0" indent="0">
              <a:buNone/>
            </a:pPr>
            <a:r>
              <a:rPr lang="en-US" dirty="0">
                <a:solidFill>
                  <a:srgbClr val="FFFF00"/>
                </a:solidFill>
              </a:rPr>
              <a:t>b) Sleep disturbance</a:t>
            </a:r>
          </a:p>
          <a:p>
            <a:pPr marL="0" indent="0">
              <a:buNone/>
            </a:pPr>
            <a:r>
              <a:rPr lang="it-IT" dirty="0">
                <a:solidFill>
                  <a:srgbClr val="FFFF00"/>
                </a:solidFill>
              </a:rPr>
              <a:t>c) </a:t>
            </a:r>
            <a:r>
              <a:rPr lang="it-IT" dirty="0" err="1">
                <a:solidFill>
                  <a:srgbClr val="FFFF00"/>
                </a:solidFill>
              </a:rPr>
              <a:t>Suicidal</a:t>
            </a:r>
            <a:r>
              <a:rPr lang="it-IT" dirty="0">
                <a:solidFill>
                  <a:srgbClr val="FFFF00"/>
                </a:solidFill>
              </a:rPr>
              <a:t> </a:t>
            </a:r>
            <a:r>
              <a:rPr lang="it-IT" dirty="0" err="1">
                <a:solidFill>
                  <a:srgbClr val="FFFF00"/>
                </a:solidFill>
              </a:rPr>
              <a:t>ideation</a:t>
            </a:r>
            <a:endParaRPr lang="it-IT" dirty="0">
              <a:solidFill>
                <a:srgbClr val="FFFF00"/>
              </a:solidFill>
            </a:endParaRPr>
          </a:p>
          <a:p>
            <a:pPr marL="0" indent="0">
              <a:buNone/>
            </a:pPr>
            <a:r>
              <a:rPr lang="pt-BR" dirty="0" err="1">
                <a:solidFill>
                  <a:srgbClr val="FFFF00"/>
                </a:solidFill>
              </a:rPr>
              <a:t>d</a:t>
            </a:r>
            <a:r>
              <a:rPr lang="pt-BR" dirty="0">
                <a:solidFill>
                  <a:srgbClr val="FFFF00"/>
                </a:solidFill>
              </a:rPr>
              <a:t>) </a:t>
            </a:r>
            <a:r>
              <a:rPr lang="pt-BR" dirty="0" err="1">
                <a:solidFill>
                  <a:srgbClr val="FFFF00"/>
                </a:solidFill>
              </a:rPr>
              <a:t>Anhedonia</a:t>
            </a:r>
            <a:endParaRPr lang="en-US" dirty="0">
              <a:solidFill>
                <a:srgbClr val="FFFF00"/>
              </a:solidFill>
            </a:endParaRPr>
          </a:p>
        </p:txBody>
      </p:sp>
    </p:spTree>
    <p:extLst>
      <p:ext uri="{BB962C8B-B14F-4D97-AF65-F5344CB8AC3E}">
        <p14:creationId xmlns:p14="http://schemas.microsoft.com/office/powerpoint/2010/main" val="109609274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00"/>
                </a:solidFill>
              </a:rPr>
              <a:t>Low potency, like diazepam and </a:t>
            </a:r>
            <a:r>
              <a:rPr lang="en-US" dirty="0" err="1">
                <a:solidFill>
                  <a:srgbClr val="FFFF00"/>
                </a:solidFill>
              </a:rPr>
              <a:t>lorazepam</a:t>
            </a:r>
            <a:r>
              <a:rPr lang="en-US" dirty="0">
                <a:solidFill>
                  <a:srgbClr val="FFFF00"/>
                </a:solidFill>
              </a:rPr>
              <a:t> </a:t>
            </a:r>
            <a:r>
              <a:rPr lang="en-US" dirty="0"/>
              <a:t>(sedation, cognitive impairment, and falls, especially in the elderly</a:t>
            </a:r>
            <a:r>
              <a:rPr lang="en-US" dirty="0" smtClean="0"/>
              <a:t>)</a:t>
            </a:r>
            <a:br>
              <a:rPr lang="en-US" dirty="0" smtClean="0"/>
            </a:br>
            <a:endParaRPr lang="en-US" dirty="0"/>
          </a:p>
          <a:p>
            <a:r>
              <a:rPr lang="en-US" dirty="0">
                <a:solidFill>
                  <a:srgbClr val="FFFF00"/>
                </a:solidFill>
              </a:rPr>
              <a:t>High potency like clonazepam and alprazolam </a:t>
            </a:r>
            <a:r>
              <a:rPr lang="en-US" dirty="0"/>
              <a:t>(longer half life and stable effect and easy to taper when start with SSRIs)</a:t>
            </a:r>
          </a:p>
          <a:p>
            <a:endParaRPr lang="en-US" dirty="0"/>
          </a:p>
        </p:txBody>
      </p:sp>
    </p:spTree>
    <p:extLst>
      <p:ext uri="{BB962C8B-B14F-4D97-AF65-F5344CB8AC3E}">
        <p14:creationId xmlns:p14="http://schemas.microsoft.com/office/powerpoint/2010/main" val="25299768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Agents</a:t>
            </a:r>
            <a:endParaRPr lang="en-US" dirty="0"/>
          </a:p>
        </p:txBody>
      </p:sp>
      <p:sp>
        <p:nvSpPr>
          <p:cNvPr id="3" name="Content Placeholder 2"/>
          <p:cNvSpPr>
            <a:spLocks noGrp="1"/>
          </p:cNvSpPr>
          <p:nvPr>
            <p:ph idx="1"/>
          </p:nvPr>
        </p:nvSpPr>
        <p:spPr/>
        <p:txBody>
          <a:bodyPr/>
          <a:lstStyle/>
          <a:p>
            <a:r>
              <a:rPr lang="en-US" dirty="0" err="1" smtClean="0">
                <a:solidFill>
                  <a:srgbClr val="FFFF00"/>
                </a:solidFill>
              </a:rPr>
              <a:t>Pregabalin</a:t>
            </a:r>
            <a:r>
              <a:rPr lang="en-US" dirty="0">
                <a:solidFill>
                  <a:srgbClr val="FFFF00"/>
                </a:solidFill>
              </a:rPr>
              <a:t>:</a:t>
            </a:r>
            <a:r>
              <a:rPr lang="en-US" dirty="0" smtClean="0">
                <a:solidFill>
                  <a:srgbClr val="FFFF00"/>
                </a:solidFill>
              </a:rPr>
              <a:t> </a:t>
            </a:r>
            <a:r>
              <a:rPr lang="en-US" dirty="0" smtClean="0"/>
              <a:t>Also effective </a:t>
            </a:r>
            <a:r>
              <a:rPr lang="en-US" dirty="0"/>
              <a:t>in panic and social anxiety disorders. </a:t>
            </a:r>
            <a:r>
              <a:rPr lang="en-US" dirty="0" smtClean="0"/>
              <a:t/>
            </a:r>
            <a:br>
              <a:rPr lang="en-US" dirty="0" smtClean="0"/>
            </a:br>
            <a:endParaRPr lang="en-US" dirty="0" smtClean="0"/>
          </a:p>
          <a:p>
            <a:r>
              <a:rPr lang="en-US" dirty="0" err="1" smtClean="0">
                <a:solidFill>
                  <a:srgbClr val="FFFF00"/>
                </a:solidFill>
              </a:rPr>
              <a:t>Buspirone</a:t>
            </a:r>
            <a:r>
              <a:rPr lang="en-US" dirty="0" smtClean="0">
                <a:solidFill>
                  <a:srgbClr val="FFFF00"/>
                </a:solidFill>
              </a:rPr>
              <a:t>: </a:t>
            </a:r>
            <a:r>
              <a:rPr lang="en-US" dirty="0" smtClean="0"/>
              <a:t>downsides </a:t>
            </a:r>
            <a:r>
              <a:rPr lang="en-US" dirty="0"/>
              <a:t>include slow onset, significant adverse effects </a:t>
            </a:r>
            <a:r>
              <a:rPr lang="en-US" dirty="0" smtClean="0"/>
              <a:t>(including </a:t>
            </a:r>
            <a:r>
              <a:rPr lang="en-US" dirty="0"/>
              <a:t>dizziness, </a:t>
            </a:r>
            <a:r>
              <a:rPr lang="en-US" dirty="0" smtClean="0"/>
              <a:t>drowsiness </a:t>
            </a:r>
            <a:r>
              <a:rPr lang="en-US" dirty="0"/>
              <a:t>and </a:t>
            </a:r>
            <a:r>
              <a:rPr lang="en-US" dirty="0" smtClean="0"/>
              <a:t>nausea) </a:t>
            </a:r>
            <a:r>
              <a:rPr lang="en-US" dirty="0"/>
              <a:t>and lack of effectiveness in treating </a:t>
            </a:r>
            <a:r>
              <a:rPr lang="en-US" dirty="0" smtClean="0"/>
              <a:t>comorbid </a:t>
            </a:r>
            <a:r>
              <a:rPr lang="en-US" dirty="0"/>
              <a:t>psychiatric conditions.</a:t>
            </a:r>
            <a:endParaRPr lang="en-US" dirty="0"/>
          </a:p>
        </p:txBody>
      </p:sp>
    </p:spTree>
    <p:extLst>
      <p:ext uri="{BB962C8B-B14F-4D97-AF65-F5344CB8AC3E}">
        <p14:creationId xmlns:p14="http://schemas.microsoft.com/office/powerpoint/2010/main" val="164221675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Duration of therapy</a:t>
            </a:r>
            <a:endParaRPr lang="en-US" dirty="0"/>
          </a:p>
        </p:txBody>
      </p:sp>
      <p:sp>
        <p:nvSpPr>
          <p:cNvPr id="3" name="Content Placeholder 2"/>
          <p:cNvSpPr>
            <a:spLocks noGrp="1"/>
          </p:cNvSpPr>
          <p:nvPr>
            <p:ph idx="1"/>
          </p:nvPr>
        </p:nvSpPr>
        <p:spPr/>
        <p:txBody>
          <a:bodyPr/>
          <a:lstStyle/>
          <a:p>
            <a:r>
              <a:rPr lang="en-US" dirty="0"/>
              <a:t>L</a:t>
            </a:r>
            <a:r>
              <a:rPr lang="en-US" dirty="0" smtClean="0"/>
              <a:t>ack </a:t>
            </a:r>
            <a:r>
              <a:rPr lang="en-US" dirty="0"/>
              <a:t>of data for treatment </a:t>
            </a:r>
            <a:r>
              <a:rPr lang="en-US" dirty="0" smtClean="0"/>
              <a:t>duration</a:t>
            </a:r>
            <a:br>
              <a:rPr lang="en-US" dirty="0" smtClean="0"/>
            </a:br>
            <a:r>
              <a:rPr lang="en-US" dirty="0" smtClean="0"/>
              <a:t/>
            </a:r>
            <a:br>
              <a:rPr lang="en-US" dirty="0" smtClean="0"/>
            </a:br>
            <a:endParaRPr lang="en-US" dirty="0" smtClean="0"/>
          </a:p>
          <a:p>
            <a:r>
              <a:rPr lang="en-US" dirty="0" smtClean="0"/>
              <a:t>In </a:t>
            </a:r>
            <a:r>
              <a:rPr lang="en-US" dirty="0"/>
              <a:t>the treatment of the </a:t>
            </a:r>
            <a:r>
              <a:rPr lang="en-US" dirty="0" smtClean="0"/>
              <a:t>Anxiety, </a:t>
            </a:r>
            <a:r>
              <a:rPr lang="en-US" dirty="0"/>
              <a:t>a trial off therapy can be considered after </a:t>
            </a:r>
            <a:r>
              <a:rPr lang="en-US" dirty="0">
                <a:solidFill>
                  <a:srgbClr val="FFFF00"/>
                </a:solidFill>
              </a:rPr>
              <a:t>six months </a:t>
            </a:r>
            <a:r>
              <a:rPr lang="en-US" dirty="0"/>
              <a:t>of successful </a:t>
            </a:r>
            <a:r>
              <a:rPr lang="en-US" dirty="0" smtClean="0"/>
              <a:t>control</a:t>
            </a:r>
          </a:p>
          <a:p>
            <a:endParaRPr lang="en-US" dirty="0"/>
          </a:p>
        </p:txBody>
      </p:sp>
    </p:spTree>
    <p:extLst>
      <p:ext uri="{BB962C8B-B14F-4D97-AF65-F5344CB8AC3E}">
        <p14:creationId xmlns:p14="http://schemas.microsoft.com/office/powerpoint/2010/main" val="371651242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Treatment-resistant anxiety</a:t>
            </a:r>
            <a:endParaRPr lang="en-US" dirty="0"/>
          </a:p>
        </p:txBody>
      </p:sp>
      <p:sp>
        <p:nvSpPr>
          <p:cNvPr id="3" name="Content Placeholder 2"/>
          <p:cNvSpPr>
            <a:spLocks noGrp="1"/>
          </p:cNvSpPr>
          <p:nvPr>
            <p:ph idx="1"/>
          </p:nvPr>
        </p:nvSpPr>
        <p:spPr/>
        <p:txBody>
          <a:bodyPr>
            <a:normAutofit/>
          </a:bodyPr>
          <a:lstStyle/>
          <a:p>
            <a:r>
              <a:rPr lang="en-US" dirty="0" smtClean="0"/>
              <a:t>Unfortunately</a:t>
            </a:r>
            <a:r>
              <a:rPr lang="en-US" dirty="0"/>
              <a:t>, there is a lack of evidence on effective treatments in patients with refractory anxiety. </a:t>
            </a:r>
            <a:r>
              <a:rPr lang="en-US" dirty="0" smtClean="0"/>
              <a:t/>
            </a:r>
            <a:br>
              <a:rPr lang="en-US" dirty="0" smtClean="0"/>
            </a:br>
            <a:endParaRPr lang="en-US" dirty="0" smtClean="0"/>
          </a:p>
          <a:p>
            <a:r>
              <a:rPr lang="en-US" dirty="0" smtClean="0"/>
              <a:t>Clearly </a:t>
            </a:r>
            <a:r>
              <a:rPr lang="en-US" dirty="0"/>
              <a:t>this represents a research gap and a barrier to clinical care in this population.</a:t>
            </a:r>
          </a:p>
          <a:p>
            <a:pPr marL="0" indent="0">
              <a:buNone/>
            </a:pPr>
            <a:endParaRPr lang="en-US" dirty="0"/>
          </a:p>
        </p:txBody>
      </p:sp>
    </p:spTree>
    <p:extLst>
      <p:ext uri="{BB962C8B-B14F-4D97-AF65-F5344CB8AC3E}">
        <p14:creationId xmlns:p14="http://schemas.microsoft.com/office/powerpoint/2010/main" val="389097115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fontScale="90000"/>
          </a:bodyPr>
          <a:lstStyle/>
          <a:p>
            <a:r>
              <a:rPr lang="en-US" dirty="0" smtClean="0"/>
              <a:t>To take home</a:t>
            </a:r>
            <a:endParaRPr lang="en-US" dirty="0"/>
          </a:p>
        </p:txBody>
      </p:sp>
      <p:sp>
        <p:nvSpPr>
          <p:cNvPr id="3" name="Content Placeholder 2"/>
          <p:cNvSpPr>
            <a:spLocks noGrp="1"/>
          </p:cNvSpPr>
          <p:nvPr>
            <p:ph idx="1"/>
          </p:nvPr>
        </p:nvSpPr>
        <p:spPr>
          <a:xfrm>
            <a:off x="457200" y="1016000"/>
            <a:ext cx="8229600" cy="5588000"/>
          </a:xfrm>
        </p:spPr>
        <p:txBody>
          <a:bodyPr>
            <a:normAutofit fontScale="32500" lnSpcReduction="20000"/>
          </a:bodyPr>
          <a:lstStyle/>
          <a:p>
            <a:r>
              <a:rPr lang="en-US" sz="6200" b="1" dirty="0"/>
              <a:t>Finally, while primary care providers are often the first to diagnose and treat </a:t>
            </a:r>
            <a:r>
              <a:rPr lang="en-US" sz="6200" b="1" dirty="0" smtClean="0"/>
              <a:t>anxiety</a:t>
            </a:r>
            <a:br>
              <a:rPr lang="en-US" sz="6200" b="1" dirty="0" smtClean="0"/>
            </a:br>
            <a:endParaRPr lang="en-US" sz="6200" b="1" dirty="0" smtClean="0"/>
          </a:p>
          <a:p>
            <a:r>
              <a:rPr lang="en-US" sz="6200" b="1" dirty="0" smtClean="0">
                <a:solidFill>
                  <a:srgbClr val="FFFF00"/>
                </a:solidFill>
              </a:rPr>
              <a:t>Anxiety cause personal </a:t>
            </a:r>
            <a:r>
              <a:rPr lang="en-US" sz="6200" b="1" dirty="0">
                <a:solidFill>
                  <a:srgbClr val="FFFF00"/>
                </a:solidFill>
              </a:rPr>
              <a:t>distress, missed work, and overuse of medical </a:t>
            </a:r>
            <a:r>
              <a:rPr lang="en-US" sz="6200" b="1" dirty="0" smtClean="0">
                <a:solidFill>
                  <a:srgbClr val="FFFF00"/>
                </a:solidFill>
              </a:rPr>
              <a:t>services and associated </a:t>
            </a:r>
            <a:r>
              <a:rPr lang="en-US" sz="6200" b="1" dirty="0">
                <a:solidFill>
                  <a:srgbClr val="FFFF00"/>
                </a:solidFill>
              </a:rPr>
              <a:t>with a significant and independent risk of suicide attempt</a:t>
            </a:r>
          </a:p>
          <a:p>
            <a:endParaRPr lang="en-US" sz="6200" b="1" dirty="0" smtClean="0">
              <a:solidFill>
                <a:srgbClr val="FFFF00"/>
              </a:solidFill>
            </a:endParaRPr>
          </a:p>
          <a:p>
            <a:r>
              <a:rPr lang="en-US" sz="6200" b="1" dirty="0"/>
              <a:t>One tool used to screen or evaluate patients with a potential anxiety disorder is the Generalized Anxiety Disorder 7-question (GAD-7) scale</a:t>
            </a:r>
            <a:r>
              <a:rPr lang="en-US" sz="6200" b="1" dirty="0" smtClean="0"/>
              <a:t>.</a:t>
            </a:r>
            <a:br>
              <a:rPr lang="en-US" sz="6200" b="1" dirty="0" smtClean="0"/>
            </a:br>
            <a:endParaRPr lang="en-US" sz="6200" b="1" dirty="0" smtClean="0"/>
          </a:p>
          <a:p>
            <a:r>
              <a:rPr lang="en-US" sz="6200" b="1" dirty="0">
                <a:solidFill>
                  <a:srgbClr val="FFFF00"/>
                </a:solidFill>
              </a:rPr>
              <a:t>when managing a patient with depression and anxiety, we first treat the depression, as anxiety often improves with treatment of depression. </a:t>
            </a:r>
          </a:p>
          <a:p>
            <a:endParaRPr lang="en-US" sz="6200" b="1" dirty="0" smtClean="0"/>
          </a:p>
          <a:p>
            <a:r>
              <a:rPr lang="en-US" sz="6200" b="1" dirty="0"/>
              <a:t>There are no generally accepted evidence-based guidelines for using cognitive behavioral therapy, or other non-pharmacologic modalities (e.g., meditation, other relaxation techniques, exercise) versus pharmacologic therapy</a:t>
            </a:r>
          </a:p>
          <a:p>
            <a:pPr marL="0" indent="0">
              <a:buNone/>
            </a:pPr>
            <a:endParaRPr lang="en-US" sz="6200" b="1" dirty="0" smtClean="0"/>
          </a:p>
          <a:p>
            <a:r>
              <a:rPr lang="en-US" sz="6200" b="1" dirty="0">
                <a:solidFill>
                  <a:srgbClr val="FFFF00"/>
                </a:solidFill>
              </a:rPr>
              <a:t>In the treatment of the Anxiety, a trial off therapy can be considered after six months of successful </a:t>
            </a:r>
            <a:r>
              <a:rPr lang="en-US" sz="6200" b="1" dirty="0" smtClean="0">
                <a:solidFill>
                  <a:srgbClr val="FFFF00"/>
                </a:solidFill>
              </a:rPr>
              <a:t>control</a:t>
            </a:r>
          </a:p>
          <a:p>
            <a:endParaRPr lang="en-US" dirty="0"/>
          </a:p>
        </p:txBody>
      </p:sp>
    </p:spTree>
    <p:extLst>
      <p:ext uri="{BB962C8B-B14F-4D97-AF65-F5344CB8AC3E}">
        <p14:creationId xmlns:p14="http://schemas.microsoft.com/office/powerpoint/2010/main" val="52786844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48235"/>
            <a:ext cx="8229600" cy="5677928"/>
          </a:xfrm>
        </p:spPr>
        <p:txBody>
          <a:bodyPr>
            <a:normAutofit fontScale="77500" lnSpcReduction="20000"/>
          </a:bodyPr>
          <a:lstStyle/>
          <a:p>
            <a:r>
              <a:rPr lang="en-US" dirty="0"/>
              <a:t>Mr. O is a 45-year-old Hawaiian-born executive. His last use of cocaine or heroin was 5 years ago. He reports several episodes each week of tremor, diaphoresis, a feeling of fear, and palpitations. He has been greatly affected by these episodes, and reports less interest in leaving home; this has caused him to feel anxious about missing work. He was held up at gunpoint at the age of 30. Occasionally he thinks about the episode but does not feel like he is more vigilant than normal.</a:t>
            </a:r>
          </a:p>
          <a:p>
            <a:r>
              <a:rPr lang="en-US" dirty="0"/>
              <a:t>Which of the following is the most likely diagnosis?</a:t>
            </a:r>
          </a:p>
          <a:p>
            <a:pPr marL="0" indent="0">
              <a:buNone/>
            </a:pPr>
            <a:r>
              <a:rPr lang="pt-BR" dirty="0">
                <a:solidFill>
                  <a:srgbClr val="FFFF00"/>
                </a:solidFill>
              </a:rPr>
              <a:t>a) PTSD</a:t>
            </a:r>
          </a:p>
          <a:p>
            <a:pPr marL="0" indent="0">
              <a:buNone/>
            </a:pPr>
            <a:r>
              <a:rPr lang="de-DE" dirty="0">
                <a:solidFill>
                  <a:srgbClr val="FFFF00"/>
                </a:solidFill>
              </a:rPr>
              <a:t>b) Depression</a:t>
            </a:r>
          </a:p>
          <a:p>
            <a:pPr marL="0" indent="0">
              <a:buNone/>
            </a:pPr>
            <a:r>
              <a:rPr lang="en-US" dirty="0">
                <a:solidFill>
                  <a:srgbClr val="FFFF00"/>
                </a:solidFill>
              </a:rPr>
              <a:t>c) Generalized anxiety disorder</a:t>
            </a:r>
          </a:p>
          <a:p>
            <a:pPr marL="0" indent="0">
              <a:buNone/>
            </a:pPr>
            <a:r>
              <a:rPr lang="en-US" dirty="0">
                <a:solidFill>
                  <a:srgbClr val="FFFF00"/>
                </a:solidFill>
              </a:rPr>
              <a:t>d) Panic disorder</a:t>
            </a:r>
          </a:p>
          <a:p>
            <a:pPr marL="0" indent="0">
              <a:buNone/>
            </a:pPr>
            <a:r>
              <a:rPr lang="en-US" dirty="0">
                <a:solidFill>
                  <a:srgbClr val="FFFF00"/>
                </a:solidFill>
              </a:rPr>
              <a:t>e) Substance abuse</a:t>
            </a:r>
            <a:endParaRPr lang="en-US" dirty="0">
              <a:solidFill>
                <a:srgbClr val="FFFF00"/>
              </a:solidFill>
            </a:endParaRPr>
          </a:p>
        </p:txBody>
      </p:sp>
    </p:spTree>
    <p:extLst>
      <p:ext uri="{BB962C8B-B14F-4D97-AF65-F5344CB8AC3E}">
        <p14:creationId xmlns:p14="http://schemas.microsoft.com/office/powerpoint/2010/main" val="336567471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Panic disorder</a:t>
            </a:r>
          </a:p>
          <a:p>
            <a:endParaRPr lang="en-US" dirty="0"/>
          </a:p>
        </p:txBody>
      </p:sp>
    </p:spTree>
    <p:extLst>
      <p:ext uri="{BB962C8B-B14F-4D97-AF65-F5344CB8AC3E}">
        <p14:creationId xmlns:p14="http://schemas.microsoft.com/office/powerpoint/2010/main" val="6134063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33"/>
          </a:xfrm>
        </p:spPr>
        <p:txBody>
          <a:bodyPr>
            <a:normAutofit fontScale="90000"/>
          </a:bodyPr>
          <a:lstStyle/>
          <a:p>
            <a:endParaRPr lang="en-US" dirty="0"/>
          </a:p>
        </p:txBody>
      </p:sp>
      <p:sp>
        <p:nvSpPr>
          <p:cNvPr id="3" name="Content Placeholder 2"/>
          <p:cNvSpPr>
            <a:spLocks noGrp="1"/>
          </p:cNvSpPr>
          <p:nvPr>
            <p:ph idx="1"/>
          </p:nvPr>
        </p:nvSpPr>
        <p:spPr>
          <a:xfrm>
            <a:off x="457200" y="687294"/>
            <a:ext cx="8229600" cy="5438869"/>
          </a:xfrm>
        </p:spPr>
        <p:txBody>
          <a:bodyPr>
            <a:normAutofit/>
          </a:bodyPr>
          <a:lstStyle/>
          <a:p>
            <a:r>
              <a:rPr lang="en-US" dirty="0"/>
              <a:t>You </a:t>
            </a:r>
            <a:r>
              <a:rPr lang="en-US" dirty="0" smtClean="0"/>
              <a:t>are </a:t>
            </a:r>
            <a:r>
              <a:rPr lang="en-US" dirty="0"/>
              <a:t>evaluating Ms. S, a 35-year-old woman with </a:t>
            </a:r>
            <a:r>
              <a:rPr lang="en-US" dirty="0" smtClean="0"/>
              <a:t>6 </a:t>
            </a:r>
            <a:r>
              <a:rPr lang="en-US" dirty="0"/>
              <a:t>months of restlessness, irritability and muscle tension. Among the following, which one is an additional symptom that is diagnostic of generalized anxiety disorder?</a:t>
            </a:r>
          </a:p>
          <a:p>
            <a:pPr marL="0" indent="0">
              <a:buNone/>
            </a:pPr>
            <a:r>
              <a:rPr lang="en-US" dirty="0">
                <a:solidFill>
                  <a:srgbClr val="FFFF00"/>
                </a:solidFill>
              </a:rPr>
              <a:t>a) Lack of appetite</a:t>
            </a:r>
          </a:p>
          <a:p>
            <a:pPr marL="0" indent="0">
              <a:buNone/>
            </a:pPr>
            <a:r>
              <a:rPr lang="en-US" dirty="0">
                <a:solidFill>
                  <a:srgbClr val="FFFF00"/>
                </a:solidFill>
              </a:rPr>
              <a:t>b) Sleep disturbance</a:t>
            </a:r>
          </a:p>
          <a:p>
            <a:pPr marL="0" indent="0">
              <a:buNone/>
            </a:pPr>
            <a:r>
              <a:rPr lang="it-IT" dirty="0">
                <a:solidFill>
                  <a:srgbClr val="FFFF00"/>
                </a:solidFill>
              </a:rPr>
              <a:t>c) </a:t>
            </a:r>
            <a:r>
              <a:rPr lang="it-IT" dirty="0" err="1">
                <a:solidFill>
                  <a:srgbClr val="FFFF00"/>
                </a:solidFill>
              </a:rPr>
              <a:t>Suicidal</a:t>
            </a:r>
            <a:r>
              <a:rPr lang="it-IT" dirty="0">
                <a:solidFill>
                  <a:srgbClr val="FFFF00"/>
                </a:solidFill>
              </a:rPr>
              <a:t> </a:t>
            </a:r>
            <a:r>
              <a:rPr lang="it-IT" dirty="0" err="1">
                <a:solidFill>
                  <a:srgbClr val="FFFF00"/>
                </a:solidFill>
              </a:rPr>
              <a:t>ideation</a:t>
            </a:r>
            <a:endParaRPr lang="it-IT" dirty="0">
              <a:solidFill>
                <a:srgbClr val="FFFF00"/>
              </a:solidFill>
            </a:endParaRPr>
          </a:p>
          <a:p>
            <a:pPr marL="0" indent="0">
              <a:buNone/>
            </a:pPr>
            <a:r>
              <a:rPr lang="pt-BR" dirty="0" err="1">
                <a:solidFill>
                  <a:srgbClr val="FFFF00"/>
                </a:solidFill>
              </a:rPr>
              <a:t>d</a:t>
            </a:r>
            <a:r>
              <a:rPr lang="pt-BR" dirty="0">
                <a:solidFill>
                  <a:srgbClr val="FFFF00"/>
                </a:solidFill>
              </a:rPr>
              <a:t>) </a:t>
            </a:r>
            <a:r>
              <a:rPr lang="pt-BR" dirty="0" err="1">
                <a:solidFill>
                  <a:srgbClr val="FFFF00"/>
                </a:solidFill>
              </a:rPr>
              <a:t>Anhedonia</a:t>
            </a:r>
            <a:endParaRPr lang="en-US" dirty="0">
              <a:solidFill>
                <a:srgbClr val="FFFF00"/>
              </a:solidFill>
            </a:endParaRPr>
          </a:p>
        </p:txBody>
      </p:sp>
    </p:spTree>
    <p:extLst>
      <p:ext uri="{BB962C8B-B14F-4D97-AF65-F5344CB8AC3E}">
        <p14:creationId xmlns:p14="http://schemas.microsoft.com/office/powerpoint/2010/main" val="67881798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Sleep disturbance</a:t>
            </a:r>
          </a:p>
          <a:p>
            <a:endParaRPr lang="en-US" dirty="0"/>
          </a:p>
        </p:txBody>
      </p:sp>
    </p:spTree>
    <p:extLst>
      <p:ext uri="{BB962C8B-B14F-4D97-AF65-F5344CB8AC3E}">
        <p14:creationId xmlns:p14="http://schemas.microsoft.com/office/powerpoint/2010/main" val="17715316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r>
              <a:rPr lang="en-US" dirty="0"/>
              <a:t>Diagnostic criteria for anxiety include that the anxiety causes significant impairment in which of the following areas</a:t>
            </a:r>
            <a:r>
              <a:rPr lang="en-US" dirty="0" smtClean="0"/>
              <a:t>?</a:t>
            </a:r>
          </a:p>
          <a:p>
            <a:pPr marL="0" indent="0">
              <a:buNone/>
            </a:pPr>
            <a:r>
              <a:rPr lang="en-US" dirty="0" smtClean="0">
                <a:solidFill>
                  <a:srgbClr val="FFFF00"/>
                </a:solidFill>
              </a:rPr>
              <a:t>a</a:t>
            </a:r>
            <a:r>
              <a:rPr lang="en-US" dirty="0">
                <a:solidFill>
                  <a:srgbClr val="FFFF00"/>
                </a:solidFill>
              </a:rPr>
              <a:t>) Family</a:t>
            </a:r>
          </a:p>
          <a:p>
            <a:pPr marL="0" indent="0">
              <a:buNone/>
            </a:pPr>
            <a:r>
              <a:rPr lang="en-US" dirty="0">
                <a:solidFill>
                  <a:srgbClr val="FFFF00"/>
                </a:solidFill>
              </a:rPr>
              <a:t>b) Work</a:t>
            </a:r>
          </a:p>
          <a:p>
            <a:pPr marL="0" indent="0">
              <a:buNone/>
            </a:pPr>
            <a:r>
              <a:rPr lang="en-US" dirty="0">
                <a:solidFill>
                  <a:srgbClr val="FFFF00"/>
                </a:solidFill>
              </a:rPr>
              <a:t>c) School</a:t>
            </a:r>
          </a:p>
          <a:p>
            <a:pPr marL="0" indent="0">
              <a:buNone/>
            </a:pPr>
            <a:r>
              <a:rPr lang="fr-FR" dirty="0">
                <a:solidFill>
                  <a:srgbClr val="FFFF00"/>
                </a:solidFill>
              </a:rPr>
              <a:t>d) </a:t>
            </a:r>
            <a:r>
              <a:rPr lang="fr-FR" dirty="0" err="1">
                <a:solidFill>
                  <a:srgbClr val="FFFF00"/>
                </a:solidFill>
              </a:rPr>
              <a:t>Emotional</a:t>
            </a:r>
            <a:r>
              <a:rPr lang="fr-FR" dirty="0">
                <a:solidFill>
                  <a:srgbClr val="FFFF00"/>
                </a:solidFill>
              </a:rPr>
              <a:t> </a:t>
            </a:r>
            <a:r>
              <a:rPr lang="fr-FR" dirty="0" err="1">
                <a:solidFill>
                  <a:srgbClr val="FFFF00"/>
                </a:solidFill>
              </a:rPr>
              <a:t>distress</a:t>
            </a:r>
            <a:endParaRPr lang="fr-FR" dirty="0">
              <a:solidFill>
                <a:srgbClr val="FFFF00"/>
              </a:solidFill>
            </a:endParaRPr>
          </a:p>
          <a:p>
            <a:pPr marL="0" indent="0">
              <a:buNone/>
            </a:pPr>
            <a:r>
              <a:rPr lang="en-US" dirty="0">
                <a:solidFill>
                  <a:srgbClr val="FFFF00"/>
                </a:solidFill>
              </a:rPr>
              <a:t>e) All of the above</a:t>
            </a:r>
            <a:endParaRPr lang="en-US" dirty="0">
              <a:solidFill>
                <a:srgbClr val="FFFF00"/>
              </a:solidFill>
            </a:endParaRPr>
          </a:p>
        </p:txBody>
      </p:sp>
    </p:spTree>
    <p:extLst>
      <p:ext uri="{BB962C8B-B14F-4D97-AF65-F5344CB8AC3E}">
        <p14:creationId xmlns:p14="http://schemas.microsoft.com/office/powerpoint/2010/main" val="27124328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r>
              <a:rPr lang="en-US" dirty="0"/>
              <a:t>Diagnostic criteria for anxiety include that the anxiety causes significant impairment in which of the following areas?</a:t>
            </a:r>
          </a:p>
          <a:p>
            <a:pPr marL="0" indent="0">
              <a:buNone/>
            </a:pPr>
            <a:r>
              <a:rPr lang="en-US" dirty="0">
                <a:solidFill>
                  <a:srgbClr val="FFFF00"/>
                </a:solidFill>
              </a:rPr>
              <a:t>a) Family</a:t>
            </a:r>
          </a:p>
          <a:p>
            <a:pPr marL="0" indent="0">
              <a:buNone/>
            </a:pPr>
            <a:r>
              <a:rPr lang="en-US" dirty="0">
                <a:solidFill>
                  <a:srgbClr val="FFFF00"/>
                </a:solidFill>
              </a:rPr>
              <a:t>b) Work</a:t>
            </a:r>
          </a:p>
          <a:p>
            <a:pPr marL="0" indent="0">
              <a:buNone/>
            </a:pPr>
            <a:r>
              <a:rPr lang="en-US" dirty="0">
                <a:solidFill>
                  <a:srgbClr val="FFFF00"/>
                </a:solidFill>
              </a:rPr>
              <a:t>c) School</a:t>
            </a:r>
          </a:p>
          <a:p>
            <a:pPr marL="0" indent="0">
              <a:buNone/>
            </a:pPr>
            <a:r>
              <a:rPr lang="fr-FR" dirty="0">
                <a:solidFill>
                  <a:srgbClr val="FFFF00"/>
                </a:solidFill>
              </a:rPr>
              <a:t>d) </a:t>
            </a:r>
            <a:r>
              <a:rPr lang="fr-FR" dirty="0" err="1">
                <a:solidFill>
                  <a:srgbClr val="FFFF00"/>
                </a:solidFill>
              </a:rPr>
              <a:t>Emotional</a:t>
            </a:r>
            <a:r>
              <a:rPr lang="fr-FR" dirty="0">
                <a:solidFill>
                  <a:srgbClr val="FFFF00"/>
                </a:solidFill>
              </a:rPr>
              <a:t> </a:t>
            </a:r>
            <a:r>
              <a:rPr lang="fr-FR" dirty="0" err="1">
                <a:solidFill>
                  <a:srgbClr val="FFFF00"/>
                </a:solidFill>
              </a:rPr>
              <a:t>distress</a:t>
            </a:r>
            <a:endParaRPr lang="fr-FR" dirty="0">
              <a:solidFill>
                <a:srgbClr val="FFFF00"/>
              </a:solidFill>
            </a:endParaRPr>
          </a:p>
          <a:p>
            <a:pPr marL="0" indent="0">
              <a:buNone/>
            </a:pPr>
            <a:r>
              <a:rPr lang="en-US" dirty="0">
                <a:solidFill>
                  <a:srgbClr val="FFFF00"/>
                </a:solidFill>
              </a:rPr>
              <a:t>e) All of the above</a:t>
            </a:r>
            <a:endParaRPr lang="en-US" dirty="0">
              <a:solidFill>
                <a:srgbClr val="FFFF00"/>
              </a:solidFill>
            </a:endParaRPr>
          </a:p>
        </p:txBody>
      </p:sp>
    </p:spTree>
    <p:extLst>
      <p:ext uri="{BB962C8B-B14F-4D97-AF65-F5344CB8AC3E}">
        <p14:creationId xmlns:p14="http://schemas.microsoft.com/office/powerpoint/2010/main" val="277974496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 All of the above</a:t>
            </a:r>
          </a:p>
          <a:p>
            <a:endParaRPr lang="en-US" dirty="0"/>
          </a:p>
        </p:txBody>
      </p:sp>
    </p:spTree>
    <p:extLst>
      <p:ext uri="{BB962C8B-B14F-4D97-AF65-F5344CB8AC3E}">
        <p14:creationId xmlns:p14="http://schemas.microsoft.com/office/powerpoint/2010/main" val="142747015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7833"/>
          </a:xfrm>
        </p:spPr>
        <p:txBody>
          <a:bodyPr>
            <a:normAutofit fontScale="90000"/>
          </a:bodyPr>
          <a:lstStyle/>
          <a:p>
            <a:endParaRPr lang="en-US" dirty="0"/>
          </a:p>
        </p:txBody>
      </p:sp>
      <p:sp>
        <p:nvSpPr>
          <p:cNvPr id="3" name="Content Placeholder 2"/>
          <p:cNvSpPr>
            <a:spLocks noGrp="1"/>
          </p:cNvSpPr>
          <p:nvPr>
            <p:ph idx="1"/>
          </p:nvPr>
        </p:nvSpPr>
        <p:spPr>
          <a:xfrm>
            <a:off x="457200" y="866588"/>
            <a:ext cx="8229600" cy="5259575"/>
          </a:xfrm>
        </p:spPr>
        <p:txBody>
          <a:bodyPr/>
          <a:lstStyle/>
          <a:p>
            <a:r>
              <a:rPr lang="en-US" dirty="0"/>
              <a:t>You start a patient on an SSRI for the treatment of anxiety. When should you assess the patient’s response to treatment?</a:t>
            </a:r>
          </a:p>
          <a:p>
            <a:pPr marL="0" indent="0">
              <a:buNone/>
            </a:pPr>
            <a:r>
              <a:rPr lang="en-US" dirty="0">
                <a:solidFill>
                  <a:srgbClr val="FFFF00"/>
                </a:solidFill>
              </a:rPr>
              <a:t>a) Two weeks</a:t>
            </a:r>
          </a:p>
          <a:p>
            <a:pPr marL="0" indent="0">
              <a:buNone/>
            </a:pPr>
            <a:r>
              <a:rPr lang="en-US" dirty="0">
                <a:solidFill>
                  <a:srgbClr val="FFFF00"/>
                </a:solidFill>
              </a:rPr>
              <a:t>b) Four to six weeks</a:t>
            </a:r>
          </a:p>
          <a:p>
            <a:pPr marL="0" indent="0">
              <a:buNone/>
            </a:pPr>
            <a:r>
              <a:rPr lang="en-US" dirty="0">
                <a:solidFill>
                  <a:srgbClr val="FFFF00"/>
                </a:solidFill>
              </a:rPr>
              <a:t>c) Three months</a:t>
            </a:r>
          </a:p>
          <a:p>
            <a:pPr marL="0" indent="0">
              <a:buNone/>
            </a:pPr>
            <a:r>
              <a:rPr lang="en-US" dirty="0">
                <a:solidFill>
                  <a:srgbClr val="FFFF00"/>
                </a:solidFill>
              </a:rPr>
              <a:t>d) Six months</a:t>
            </a:r>
            <a:endParaRPr lang="en-US" dirty="0">
              <a:solidFill>
                <a:srgbClr val="FFFF00"/>
              </a:solidFill>
            </a:endParaRPr>
          </a:p>
        </p:txBody>
      </p:sp>
    </p:spTree>
    <p:extLst>
      <p:ext uri="{BB962C8B-B14F-4D97-AF65-F5344CB8AC3E}">
        <p14:creationId xmlns:p14="http://schemas.microsoft.com/office/powerpoint/2010/main" val="187286674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Four to six weeks</a:t>
            </a:r>
          </a:p>
          <a:p>
            <a:endParaRPr lang="en-US" dirty="0" smtClean="0"/>
          </a:p>
          <a:p>
            <a:r>
              <a:rPr lang="en-US" dirty="0"/>
              <a:t>Contact with the patient should be initiated a week after starting treatment to guard against suicidal ideation, and in a month to ascertain compliance or the presence of significant adverse effects. Symptomatic relief should be expected, if present, in 4-6 weeks.</a:t>
            </a:r>
            <a:endParaRPr lang="en-US" dirty="0"/>
          </a:p>
        </p:txBody>
      </p:sp>
    </p:spTree>
    <p:extLst>
      <p:ext uri="{BB962C8B-B14F-4D97-AF65-F5344CB8AC3E}">
        <p14:creationId xmlns:p14="http://schemas.microsoft.com/office/powerpoint/2010/main" val="424640255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8421"/>
          </a:xfrm>
        </p:spPr>
        <p:txBody>
          <a:bodyPr>
            <a:normAutofit fontScale="90000"/>
          </a:bodyPr>
          <a:lstStyle/>
          <a:p>
            <a:endParaRPr lang="en-US" dirty="0"/>
          </a:p>
        </p:txBody>
      </p:sp>
      <p:sp>
        <p:nvSpPr>
          <p:cNvPr id="3" name="Content Placeholder 2"/>
          <p:cNvSpPr>
            <a:spLocks noGrp="1"/>
          </p:cNvSpPr>
          <p:nvPr>
            <p:ph idx="1"/>
          </p:nvPr>
        </p:nvSpPr>
        <p:spPr>
          <a:xfrm>
            <a:off x="457200" y="657412"/>
            <a:ext cx="8229600" cy="5468751"/>
          </a:xfrm>
        </p:spPr>
        <p:txBody>
          <a:bodyPr>
            <a:normAutofit fontScale="92500" lnSpcReduction="10000"/>
          </a:bodyPr>
          <a:lstStyle/>
          <a:p>
            <a:r>
              <a:rPr lang="en-US" dirty="0"/>
              <a:t>For which one of the following patients diagnosed with anxiety </a:t>
            </a:r>
            <a:r>
              <a:rPr lang="en-US" dirty="0" smtClean="0"/>
              <a:t>there are no contraindications </a:t>
            </a:r>
            <a:r>
              <a:rPr lang="en-US" dirty="0"/>
              <a:t>to the use of a benzodiazepine?</a:t>
            </a:r>
          </a:p>
          <a:p>
            <a:pPr marL="0" indent="0">
              <a:buNone/>
            </a:pPr>
            <a:r>
              <a:rPr lang="en-US" dirty="0">
                <a:solidFill>
                  <a:srgbClr val="FFFF00"/>
                </a:solidFill>
              </a:rPr>
              <a:t>a) A 57-year-old woman with COPD with frequent exacerbations</a:t>
            </a:r>
          </a:p>
          <a:p>
            <a:pPr marL="0" indent="0">
              <a:buNone/>
            </a:pPr>
            <a:r>
              <a:rPr lang="en-US" dirty="0">
                <a:solidFill>
                  <a:srgbClr val="FFFF00"/>
                </a:solidFill>
              </a:rPr>
              <a:t>b) A 35-year-old man with seizure disorder, on two anticonvulsants</a:t>
            </a:r>
          </a:p>
          <a:p>
            <a:pPr marL="0" indent="0">
              <a:buNone/>
            </a:pPr>
            <a:r>
              <a:rPr lang="en-US" dirty="0">
                <a:solidFill>
                  <a:srgbClr val="FFFF00"/>
                </a:solidFill>
              </a:rPr>
              <a:t>c) A 41-year-old man with remote history of substance abuse, successfully treated</a:t>
            </a:r>
          </a:p>
          <a:p>
            <a:pPr marL="0" indent="0">
              <a:buNone/>
            </a:pPr>
            <a:r>
              <a:rPr lang="en-US" dirty="0">
                <a:solidFill>
                  <a:srgbClr val="FFFF00"/>
                </a:solidFill>
              </a:rPr>
              <a:t>d) An 80-year-old woman with frequent falls in the past month</a:t>
            </a:r>
            <a:endParaRPr lang="en-US" dirty="0">
              <a:solidFill>
                <a:srgbClr val="FFFF00"/>
              </a:solidFill>
            </a:endParaRPr>
          </a:p>
        </p:txBody>
      </p:sp>
    </p:spTree>
    <p:extLst>
      <p:ext uri="{BB962C8B-B14F-4D97-AF65-F5344CB8AC3E}">
        <p14:creationId xmlns:p14="http://schemas.microsoft.com/office/powerpoint/2010/main" val="326446093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 A 41-year-old man with remote history of substance abuse, successfully treated</a:t>
            </a:r>
          </a:p>
          <a:p>
            <a:endParaRPr lang="en-US" dirty="0" smtClean="0"/>
          </a:p>
          <a:p>
            <a:r>
              <a:rPr lang="en-US" dirty="0"/>
              <a:t>Benzodiazepines are generally appropriate for the treatment of acute episodes of anxiety. Medical contraindications to their use include convulsive disorders, active respiratory disease, hepatic or renal impairment, or current substance abuse. They should be prescribed with caution in patients with dementia or active depression.</a:t>
            </a:r>
            <a:endParaRPr lang="en-US" dirty="0"/>
          </a:p>
        </p:txBody>
      </p:sp>
    </p:spTree>
    <p:extLst>
      <p:ext uri="{BB962C8B-B14F-4D97-AF65-F5344CB8AC3E}">
        <p14:creationId xmlns:p14="http://schemas.microsoft.com/office/powerpoint/2010/main" val="192484346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7127"/>
          </a:xfrm>
        </p:spPr>
        <p:txBody>
          <a:bodyPr>
            <a:normAutofit fontScale="90000"/>
          </a:bodyPr>
          <a:lstStyle/>
          <a:p>
            <a:endParaRPr lang="en-US" dirty="0"/>
          </a:p>
        </p:txBody>
      </p:sp>
      <p:sp>
        <p:nvSpPr>
          <p:cNvPr id="3" name="Content Placeholder 2"/>
          <p:cNvSpPr>
            <a:spLocks noGrp="1"/>
          </p:cNvSpPr>
          <p:nvPr>
            <p:ph idx="1"/>
          </p:nvPr>
        </p:nvSpPr>
        <p:spPr>
          <a:xfrm>
            <a:off x="457200" y="821766"/>
            <a:ext cx="8229600" cy="5304398"/>
          </a:xfrm>
        </p:spPr>
        <p:txBody>
          <a:bodyPr/>
          <a:lstStyle/>
          <a:p>
            <a:r>
              <a:rPr lang="en-US" dirty="0"/>
              <a:t>You start a patient on pharmacotherapy for treatment of anxiety. The patient asks how long she will have to take the medicine. The appropriate duration of treatment is:</a:t>
            </a:r>
          </a:p>
          <a:p>
            <a:pPr marL="0" indent="0">
              <a:buNone/>
            </a:pPr>
            <a:r>
              <a:rPr lang="en-US" dirty="0">
                <a:solidFill>
                  <a:srgbClr val="FFFF00"/>
                </a:solidFill>
              </a:rPr>
              <a:t>a) Anxiety treatment is continued indefinitely</a:t>
            </a:r>
          </a:p>
          <a:p>
            <a:pPr marL="0" indent="0">
              <a:buNone/>
            </a:pPr>
            <a:r>
              <a:rPr lang="en-US" dirty="0">
                <a:solidFill>
                  <a:srgbClr val="FFFF00"/>
                </a:solidFill>
              </a:rPr>
              <a:t>b) Consider discontinuation in one to two months</a:t>
            </a:r>
          </a:p>
          <a:p>
            <a:pPr marL="0" indent="0">
              <a:buNone/>
            </a:pPr>
            <a:r>
              <a:rPr lang="en-US" dirty="0">
                <a:solidFill>
                  <a:srgbClr val="FFFF00"/>
                </a:solidFill>
              </a:rPr>
              <a:t>c) Consider discontinuation in six months</a:t>
            </a:r>
          </a:p>
          <a:p>
            <a:pPr marL="0" indent="0">
              <a:buNone/>
            </a:pPr>
            <a:r>
              <a:rPr lang="en-US" dirty="0">
                <a:solidFill>
                  <a:srgbClr val="FFFF00"/>
                </a:solidFill>
              </a:rPr>
              <a:t>d) Consider discontinuation in one year</a:t>
            </a:r>
            <a:endParaRPr lang="en-US" dirty="0">
              <a:solidFill>
                <a:srgbClr val="FFFF00"/>
              </a:solidFill>
            </a:endParaRPr>
          </a:p>
        </p:txBody>
      </p:sp>
    </p:spTree>
    <p:extLst>
      <p:ext uri="{BB962C8B-B14F-4D97-AF65-F5344CB8AC3E}">
        <p14:creationId xmlns:p14="http://schemas.microsoft.com/office/powerpoint/2010/main" val="171858336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Consider discontinuation in six months</a:t>
            </a:r>
          </a:p>
          <a:p>
            <a:endParaRPr lang="en-US" dirty="0" smtClean="0"/>
          </a:p>
          <a:p>
            <a:r>
              <a:rPr lang="en-US" dirty="0"/>
              <a:t>in patients </a:t>
            </a:r>
            <a:r>
              <a:rPr lang="en-US" dirty="0" smtClean="0"/>
              <a:t>with Anxiety disorder which is well </a:t>
            </a:r>
            <a:r>
              <a:rPr lang="en-US" dirty="0"/>
              <a:t>controlled on medications, there is a possibility that they can be titrated off starting at 6 months. However, the possibility of relapse should always be discussed by doctor and patient.</a:t>
            </a:r>
            <a:endParaRPr lang="en-US" dirty="0"/>
          </a:p>
        </p:txBody>
      </p:sp>
    </p:spTree>
    <p:extLst>
      <p:ext uri="{BB962C8B-B14F-4D97-AF65-F5344CB8AC3E}">
        <p14:creationId xmlns:p14="http://schemas.microsoft.com/office/powerpoint/2010/main" val="172000839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5"/>
          </a:xfrm>
        </p:spPr>
        <p:txBody>
          <a:bodyPr>
            <a:normAutofit fontScale="62500" lnSpcReduction="20000"/>
          </a:bodyPr>
          <a:lstStyle/>
          <a:p>
            <a:pPr marL="0" indent="0">
              <a:buNone/>
            </a:pPr>
            <a:endParaRPr lang="is-IS" dirty="0"/>
          </a:p>
          <a:p>
            <a:r>
              <a:rPr lang="en-US" dirty="0"/>
              <a:t>Mr. W. is a 45-year-old politician without significant medical history who has been recently implicated in a scandal. This has caused exacerbation of his anxiety disorder, which was previously well-controlled through regular counseling. He continues to see his therapist but wishes to discuss medications for the treatment of his anxiety. He says that he has some benzodiazepines at home and would like to use them for treatment. Which of the responses below would be most appropriate</a:t>
            </a:r>
            <a:r>
              <a:rPr lang="en-US" dirty="0" smtClean="0"/>
              <a:t>?</a:t>
            </a:r>
            <a:br>
              <a:rPr lang="en-US" dirty="0" smtClean="0"/>
            </a:br>
            <a:endParaRPr lang="en-US" dirty="0"/>
          </a:p>
          <a:p>
            <a:pPr marL="0" indent="0">
              <a:buNone/>
            </a:pPr>
            <a:r>
              <a:rPr lang="en-US" dirty="0">
                <a:solidFill>
                  <a:srgbClr val="FFFF00"/>
                </a:solidFill>
              </a:rPr>
              <a:t>a) Benzodiazepines are highly addictive and thus they are not appropriate for the treatment of anxiety</a:t>
            </a:r>
            <a:r>
              <a:rPr lang="en-US" dirty="0" smtClean="0">
                <a:solidFill>
                  <a:srgbClr val="FFFF00"/>
                </a:solidFill>
              </a:rPr>
              <a:t>.</a:t>
            </a:r>
            <a:br>
              <a:rPr lang="en-US" dirty="0" smtClean="0">
                <a:solidFill>
                  <a:srgbClr val="FFFF00"/>
                </a:solidFill>
              </a:rPr>
            </a:br>
            <a:endParaRPr lang="en-US" dirty="0">
              <a:solidFill>
                <a:srgbClr val="FFFF00"/>
              </a:solidFill>
            </a:endParaRPr>
          </a:p>
          <a:p>
            <a:pPr marL="0" indent="0">
              <a:buNone/>
            </a:pPr>
            <a:r>
              <a:rPr lang="en-US" dirty="0">
                <a:solidFill>
                  <a:srgbClr val="FFFF00"/>
                </a:solidFill>
              </a:rPr>
              <a:t>b) BZDs are not affective for the treatment of anxiety; SSRIs are the medication of choice</a:t>
            </a:r>
            <a:r>
              <a:rPr lang="en-US" dirty="0" smtClean="0">
                <a:solidFill>
                  <a:srgbClr val="FFFF00"/>
                </a:solidFill>
              </a:rPr>
              <a:t>.</a:t>
            </a:r>
            <a:br>
              <a:rPr lang="en-US" dirty="0" smtClean="0">
                <a:solidFill>
                  <a:srgbClr val="FFFF00"/>
                </a:solidFill>
              </a:rPr>
            </a:br>
            <a:endParaRPr lang="en-US" dirty="0">
              <a:solidFill>
                <a:srgbClr val="FFFF00"/>
              </a:solidFill>
            </a:endParaRPr>
          </a:p>
          <a:p>
            <a:pPr marL="0" indent="0">
              <a:buNone/>
            </a:pPr>
            <a:r>
              <a:rPr lang="en-US" dirty="0">
                <a:solidFill>
                  <a:srgbClr val="FFFF00"/>
                </a:solidFill>
              </a:rPr>
              <a:t>c) BZDs are generally appropriate for the treatment of acute episodes of anxiety providing no medical contraindications exist</a:t>
            </a:r>
            <a:r>
              <a:rPr lang="en-US" dirty="0" smtClean="0">
                <a:solidFill>
                  <a:srgbClr val="FFFF00"/>
                </a:solidFill>
              </a:rPr>
              <a:t>.</a:t>
            </a:r>
            <a:br>
              <a:rPr lang="en-US" dirty="0" smtClean="0">
                <a:solidFill>
                  <a:srgbClr val="FFFF00"/>
                </a:solidFill>
              </a:rPr>
            </a:br>
            <a:endParaRPr lang="en-US" dirty="0">
              <a:solidFill>
                <a:srgbClr val="FFFF00"/>
              </a:solidFill>
            </a:endParaRPr>
          </a:p>
          <a:p>
            <a:pPr marL="0" indent="0">
              <a:buNone/>
            </a:pPr>
            <a:r>
              <a:rPr lang="en-US" dirty="0">
                <a:solidFill>
                  <a:srgbClr val="FFFF00"/>
                </a:solidFill>
              </a:rPr>
              <a:t>d) His therapist should be able to prescribe him psychoactive medications due to recent legislation</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257781469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00"/>
                </a:solidFill>
              </a:rPr>
              <a:t>c) BZDs are generally appropriate for the treatment of acute episodes of anxiety providing no medical contraindications exist</a:t>
            </a:r>
            <a:r>
              <a:rPr lang="en-US" dirty="0" smtClean="0">
                <a:solidFill>
                  <a:srgbClr val="FFFF00"/>
                </a:solidFill>
              </a:rPr>
              <a:t>.</a:t>
            </a:r>
            <a:br>
              <a:rPr lang="en-US" dirty="0" smtClean="0">
                <a:solidFill>
                  <a:srgbClr val="FFFF00"/>
                </a:solidFill>
              </a:rPr>
            </a:br>
            <a:endParaRPr lang="en-US" dirty="0" smtClean="0">
              <a:solidFill>
                <a:srgbClr val="FFFF00"/>
              </a:solidFill>
            </a:endParaRPr>
          </a:p>
          <a:p>
            <a:r>
              <a:rPr lang="en-US" dirty="0"/>
              <a:t>Benzodiazepines are generally appropriate for the treatment of acute episodes of anxiety</a:t>
            </a:r>
            <a:r>
              <a:rPr lang="en-US" dirty="0" smtClean="0"/>
              <a:t>.</a:t>
            </a:r>
          </a:p>
          <a:p>
            <a:endParaRPr lang="en-US" dirty="0"/>
          </a:p>
        </p:txBody>
      </p:sp>
    </p:spTree>
    <p:extLst>
      <p:ext uri="{BB962C8B-B14F-4D97-AF65-F5344CB8AC3E}">
        <p14:creationId xmlns:p14="http://schemas.microsoft.com/office/powerpoint/2010/main" val="312303225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5"/>
          </a:xfrm>
        </p:spPr>
        <p:txBody>
          <a:bodyPr>
            <a:normAutofit fontScale="85000" lnSpcReduction="20000"/>
          </a:bodyPr>
          <a:lstStyle/>
          <a:p>
            <a:pPr marL="0" indent="0">
              <a:buNone/>
            </a:pPr>
            <a:endParaRPr lang="is-IS" dirty="0"/>
          </a:p>
          <a:p>
            <a:r>
              <a:rPr lang="en-US" dirty="0"/>
              <a:t>You see Mr. W. again for consideration of pharmacological agents for the chronic treatment of his anxiety. On further discussion it turns out that he has a significant past psychiatric history, including treatment for depression, and that he has had experience with a number of medications which he would prefer not to try again. In particular, he would like to avoid SSRIs. Which of the following options can you offer to him?</a:t>
            </a:r>
          </a:p>
          <a:p>
            <a:pPr marL="0" indent="0">
              <a:buNone/>
            </a:pPr>
            <a:r>
              <a:rPr lang="ro-RO" dirty="0">
                <a:solidFill>
                  <a:srgbClr val="FFFF00"/>
                </a:solidFill>
              </a:rPr>
              <a:t>a) Venlafaxine</a:t>
            </a:r>
          </a:p>
          <a:p>
            <a:pPr marL="0" indent="0">
              <a:buNone/>
            </a:pPr>
            <a:r>
              <a:rPr lang="es-ES_tradnl" dirty="0">
                <a:solidFill>
                  <a:srgbClr val="FFFF00"/>
                </a:solidFill>
              </a:rPr>
              <a:t>b) </a:t>
            </a:r>
            <a:r>
              <a:rPr lang="es-ES_tradnl" dirty="0" err="1">
                <a:solidFill>
                  <a:srgbClr val="FFFF00"/>
                </a:solidFill>
              </a:rPr>
              <a:t>Bupropion</a:t>
            </a:r>
            <a:endParaRPr lang="es-ES_tradnl" dirty="0">
              <a:solidFill>
                <a:srgbClr val="FFFF00"/>
              </a:solidFill>
            </a:endParaRPr>
          </a:p>
          <a:p>
            <a:pPr marL="0" indent="0">
              <a:buNone/>
            </a:pPr>
            <a:r>
              <a:rPr lang="es-ES_tradnl" dirty="0">
                <a:solidFill>
                  <a:srgbClr val="FFFF00"/>
                </a:solidFill>
              </a:rPr>
              <a:t>c) </a:t>
            </a:r>
            <a:r>
              <a:rPr lang="es-ES_tradnl" dirty="0" err="1">
                <a:solidFill>
                  <a:srgbClr val="FFFF00"/>
                </a:solidFill>
              </a:rPr>
              <a:t>Pregabalin</a:t>
            </a:r>
            <a:endParaRPr lang="es-ES_tradnl" dirty="0">
              <a:solidFill>
                <a:srgbClr val="FFFF00"/>
              </a:solidFill>
            </a:endParaRPr>
          </a:p>
          <a:p>
            <a:pPr marL="0" indent="0">
              <a:buNone/>
            </a:pPr>
            <a:r>
              <a:rPr lang="it-IT" dirty="0">
                <a:solidFill>
                  <a:srgbClr val="FFFF00"/>
                </a:solidFill>
              </a:rPr>
              <a:t>d) </a:t>
            </a:r>
            <a:r>
              <a:rPr lang="it-IT" dirty="0" err="1">
                <a:solidFill>
                  <a:srgbClr val="FFFF00"/>
                </a:solidFill>
              </a:rPr>
              <a:t>Buspirone</a:t>
            </a:r>
            <a:endParaRPr lang="it-IT" dirty="0">
              <a:solidFill>
                <a:srgbClr val="FFFF00"/>
              </a:solidFill>
            </a:endParaRPr>
          </a:p>
          <a:p>
            <a:pPr marL="0" indent="0">
              <a:buNone/>
            </a:pPr>
            <a:r>
              <a:rPr lang="en-US" dirty="0">
                <a:solidFill>
                  <a:srgbClr val="FFFF00"/>
                </a:solidFill>
              </a:rPr>
              <a:t>e) All of the above</a:t>
            </a:r>
          </a:p>
          <a:p>
            <a:endParaRPr lang="en-US" dirty="0"/>
          </a:p>
        </p:txBody>
      </p:sp>
    </p:spTree>
    <p:extLst>
      <p:ext uri="{BB962C8B-B14F-4D97-AF65-F5344CB8AC3E}">
        <p14:creationId xmlns:p14="http://schemas.microsoft.com/office/powerpoint/2010/main" val="3950028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7833"/>
          </a:xfrm>
        </p:spPr>
        <p:txBody>
          <a:bodyPr>
            <a:normAutofit fontScale="90000"/>
          </a:bodyPr>
          <a:lstStyle/>
          <a:p>
            <a:endParaRPr lang="en-US" dirty="0"/>
          </a:p>
        </p:txBody>
      </p:sp>
      <p:sp>
        <p:nvSpPr>
          <p:cNvPr id="3" name="Content Placeholder 2"/>
          <p:cNvSpPr>
            <a:spLocks noGrp="1"/>
          </p:cNvSpPr>
          <p:nvPr>
            <p:ph idx="1"/>
          </p:nvPr>
        </p:nvSpPr>
        <p:spPr>
          <a:xfrm>
            <a:off x="457200" y="866588"/>
            <a:ext cx="8229600" cy="5259575"/>
          </a:xfrm>
        </p:spPr>
        <p:txBody>
          <a:bodyPr/>
          <a:lstStyle/>
          <a:p>
            <a:r>
              <a:rPr lang="en-US" dirty="0"/>
              <a:t>You start a patient on an SSRI for the treatment of anxiety. When should you assess the patient’s response to treatment?</a:t>
            </a:r>
          </a:p>
          <a:p>
            <a:pPr marL="0" indent="0">
              <a:buNone/>
            </a:pPr>
            <a:r>
              <a:rPr lang="en-US" dirty="0">
                <a:solidFill>
                  <a:srgbClr val="FFFF00"/>
                </a:solidFill>
              </a:rPr>
              <a:t>a) Two weeks</a:t>
            </a:r>
          </a:p>
          <a:p>
            <a:pPr marL="0" indent="0">
              <a:buNone/>
            </a:pPr>
            <a:r>
              <a:rPr lang="en-US" dirty="0">
                <a:solidFill>
                  <a:srgbClr val="FFFF00"/>
                </a:solidFill>
              </a:rPr>
              <a:t>b) Four to six weeks</a:t>
            </a:r>
          </a:p>
          <a:p>
            <a:pPr marL="0" indent="0">
              <a:buNone/>
            </a:pPr>
            <a:r>
              <a:rPr lang="en-US" dirty="0">
                <a:solidFill>
                  <a:srgbClr val="FFFF00"/>
                </a:solidFill>
              </a:rPr>
              <a:t>c) Three months</a:t>
            </a:r>
          </a:p>
          <a:p>
            <a:pPr marL="0" indent="0">
              <a:buNone/>
            </a:pPr>
            <a:r>
              <a:rPr lang="en-US" dirty="0">
                <a:solidFill>
                  <a:srgbClr val="FFFF00"/>
                </a:solidFill>
              </a:rPr>
              <a:t>d) Six months</a:t>
            </a:r>
            <a:endParaRPr lang="en-US" dirty="0">
              <a:solidFill>
                <a:srgbClr val="FFFF00"/>
              </a:solidFill>
            </a:endParaRPr>
          </a:p>
        </p:txBody>
      </p:sp>
    </p:spTree>
    <p:extLst>
      <p:ext uri="{BB962C8B-B14F-4D97-AF65-F5344CB8AC3E}">
        <p14:creationId xmlns:p14="http://schemas.microsoft.com/office/powerpoint/2010/main" val="425576984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00"/>
                </a:solidFill>
              </a:rPr>
              <a:t>e) All of the </a:t>
            </a:r>
            <a:r>
              <a:rPr lang="en-US" dirty="0" smtClean="0">
                <a:solidFill>
                  <a:srgbClr val="FFFF00"/>
                </a:solidFill>
              </a:rPr>
              <a:t>above</a:t>
            </a:r>
            <a:br>
              <a:rPr lang="en-US" dirty="0" smtClean="0">
                <a:solidFill>
                  <a:srgbClr val="FFFF00"/>
                </a:solidFill>
              </a:rPr>
            </a:br>
            <a:endParaRPr lang="en-US" dirty="0">
              <a:solidFill>
                <a:srgbClr val="FFFF00"/>
              </a:solidFill>
            </a:endParaRPr>
          </a:p>
          <a:p>
            <a:r>
              <a:rPr lang="en-US" dirty="0"/>
              <a:t>Medications for the treatment of generalized anxiety disorder include SSRIs, SNRIs (including venlafaxine), and other medications with various mechanisms of action (including </a:t>
            </a:r>
            <a:r>
              <a:rPr lang="en-US" dirty="0" err="1"/>
              <a:t>buspirone</a:t>
            </a:r>
            <a:r>
              <a:rPr lang="en-US" dirty="0"/>
              <a:t>, bupropion, and </a:t>
            </a:r>
            <a:r>
              <a:rPr lang="en-US" dirty="0" err="1"/>
              <a:t>pregabalin</a:t>
            </a:r>
            <a:r>
              <a:rPr lang="en-US" dirty="0"/>
              <a:t>).</a:t>
            </a:r>
            <a:endParaRPr lang="en-US" dirty="0"/>
          </a:p>
        </p:txBody>
      </p:sp>
    </p:spTree>
    <p:extLst>
      <p:ext uri="{BB962C8B-B14F-4D97-AF65-F5344CB8AC3E}">
        <p14:creationId xmlns:p14="http://schemas.microsoft.com/office/powerpoint/2010/main" val="40494780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02236"/>
            <a:ext cx="8229600" cy="5423928"/>
          </a:xfrm>
        </p:spPr>
        <p:txBody>
          <a:bodyPr>
            <a:normAutofit fontScale="92500" lnSpcReduction="20000"/>
          </a:bodyPr>
          <a:lstStyle/>
          <a:p>
            <a:pPr marL="0" indent="0">
              <a:buNone/>
            </a:pPr>
            <a:endParaRPr lang="is-IS" dirty="0"/>
          </a:p>
          <a:p>
            <a:r>
              <a:rPr lang="en-US" dirty="0"/>
              <a:t>You and Mr. W. choose a medication for treatment of his chronic anxiety. Before starting the medication, he asks you how long he should expect until he finds relief from his symptoms. He also wants to know when he needs to come back to see you. What do you tell him?</a:t>
            </a:r>
          </a:p>
          <a:p>
            <a:pPr marL="0" indent="0">
              <a:buNone/>
            </a:pPr>
            <a:r>
              <a:rPr lang="en-US" dirty="0">
                <a:solidFill>
                  <a:srgbClr val="FFFF00"/>
                </a:solidFill>
              </a:rPr>
              <a:t>a) Contact you in a week, return visit in a month, relief </a:t>
            </a:r>
            <a:r>
              <a:rPr lang="en-US" dirty="0" smtClean="0">
                <a:solidFill>
                  <a:srgbClr val="FFFF00"/>
                </a:solidFill>
              </a:rPr>
              <a:t>in 4</a:t>
            </a:r>
            <a:r>
              <a:rPr lang="en-US" dirty="0">
                <a:solidFill>
                  <a:srgbClr val="FFFF00"/>
                </a:solidFill>
              </a:rPr>
              <a:t>-6 weeks</a:t>
            </a:r>
          </a:p>
          <a:p>
            <a:pPr marL="0" indent="0">
              <a:buNone/>
            </a:pPr>
            <a:r>
              <a:rPr lang="en-US" dirty="0">
                <a:solidFill>
                  <a:srgbClr val="FFFF00"/>
                </a:solidFill>
              </a:rPr>
              <a:t>b) Relief in 1 month, return visit then</a:t>
            </a:r>
          </a:p>
          <a:p>
            <a:pPr marL="0" indent="0">
              <a:buNone/>
            </a:pPr>
            <a:r>
              <a:rPr lang="en-US" dirty="0">
                <a:solidFill>
                  <a:srgbClr val="FFFF00"/>
                </a:solidFill>
              </a:rPr>
              <a:t>c) Contact you in a month, relief in 2-3 months</a:t>
            </a:r>
          </a:p>
          <a:p>
            <a:pPr marL="0" indent="0">
              <a:buNone/>
            </a:pPr>
            <a:r>
              <a:rPr lang="en-US" dirty="0">
                <a:solidFill>
                  <a:srgbClr val="FFFF00"/>
                </a:solidFill>
              </a:rPr>
              <a:t>d) Relief in 2-4 weeks, return visit around then</a:t>
            </a:r>
          </a:p>
          <a:p>
            <a:endParaRPr lang="en-US" dirty="0"/>
          </a:p>
        </p:txBody>
      </p:sp>
    </p:spTree>
    <p:extLst>
      <p:ext uri="{BB962C8B-B14F-4D97-AF65-F5344CB8AC3E}">
        <p14:creationId xmlns:p14="http://schemas.microsoft.com/office/powerpoint/2010/main" val="3603133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56236"/>
            <a:ext cx="8229600" cy="5169928"/>
          </a:xfrm>
        </p:spPr>
        <p:txBody>
          <a:bodyPr>
            <a:normAutofit/>
          </a:bodyPr>
          <a:lstStyle/>
          <a:p>
            <a:r>
              <a:rPr lang="en-US" dirty="0">
                <a:solidFill>
                  <a:srgbClr val="FFFF00"/>
                </a:solidFill>
              </a:rPr>
              <a:t>a) Contact you in a week, return visit in a month, relief in 4-6 </a:t>
            </a:r>
            <a:r>
              <a:rPr lang="en-US" dirty="0" smtClean="0">
                <a:solidFill>
                  <a:srgbClr val="FFFF00"/>
                </a:solidFill>
              </a:rPr>
              <a:t>weeks</a:t>
            </a:r>
          </a:p>
          <a:p>
            <a:endParaRPr lang="en-US" dirty="0">
              <a:solidFill>
                <a:srgbClr val="FFFF00"/>
              </a:solidFill>
            </a:endParaRPr>
          </a:p>
          <a:p>
            <a:r>
              <a:rPr lang="en-US" dirty="0"/>
              <a:t>Contact with the patient should be initiated a week after starting treatment to guard against suicidal ideation, and in a month to ascertain compliance or the presence of significant adverse effects. Symptomatic relief should be expected, if present, in 4-6 weeks.</a:t>
            </a:r>
            <a:endParaRPr lang="en-US" dirty="0"/>
          </a:p>
        </p:txBody>
      </p:sp>
    </p:spTree>
    <p:extLst>
      <p:ext uri="{BB962C8B-B14F-4D97-AF65-F5344CB8AC3E}">
        <p14:creationId xmlns:p14="http://schemas.microsoft.com/office/powerpoint/2010/main" val="255269763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50186"/>
          </a:xfrm>
        </p:spPr>
        <p:txBody>
          <a:bodyPr>
            <a:normAutofit/>
          </a:bodyPr>
          <a:lstStyle/>
          <a:p>
            <a:r>
              <a:rPr lang="en-US" sz="8000" dirty="0" smtClean="0"/>
              <a:t>Thank You</a:t>
            </a:r>
            <a:endParaRPr lang="en-US" sz="8000" dirty="0"/>
          </a:p>
        </p:txBody>
      </p:sp>
      <p:sp>
        <p:nvSpPr>
          <p:cNvPr id="3" name="Content Placeholder 2"/>
          <p:cNvSpPr>
            <a:spLocks noGrp="1"/>
          </p:cNvSpPr>
          <p:nvPr>
            <p:ph idx="1"/>
          </p:nvPr>
        </p:nvSpPr>
        <p:spPr>
          <a:xfrm flipV="1">
            <a:off x="6066118" y="508001"/>
            <a:ext cx="2620682" cy="1092200"/>
          </a:xfrm>
        </p:spPr>
        <p:txBody>
          <a:bodyPr/>
          <a:lstStyle/>
          <a:p>
            <a:pPr marL="0" indent="0">
              <a:buNone/>
            </a:pPr>
            <a:endParaRPr lang="en-US" dirty="0"/>
          </a:p>
        </p:txBody>
      </p:sp>
    </p:spTree>
    <p:extLst>
      <p:ext uri="{BB962C8B-B14F-4D97-AF65-F5344CB8AC3E}">
        <p14:creationId xmlns:p14="http://schemas.microsoft.com/office/powerpoint/2010/main" val="35198809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8421"/>
          </a:xfrm>
        </p:spPr>
        <p:txBody>
          <a:bodyPr>
            <a:normAutofit fontScale="90000"/>
          </a:bodyPr>
          <a:lstStyle/>
          <a:p>
            <a:endParaRPr lang="en-US" dirty="0"/>
          </a:p>
        </p:txBody>
      </p:sp>
      <p:sp>
        <p:nvSpPr>
          <p:cNvPr id="3" name="Content Placeholder 2"/>
          <p:cNvSpPr>
            <a:spLocks noGrp="1"/>
          </p:cNvSpPr>
          <p:nvPr>
            <p:ph idx="1"/>
          </p:nvPr>
        </p:nvSpPr>
        <p:spPr>
          <a:xfrm>
            <a:off x="457200" y="657412"/>
            <a:ext cx="8229600" cy="5468751"/>
          </a:xfrm>
        </p:spPr>
        <p:txBody>
          <a:bodyPr>
            <a:normAutofit fontScale="92500" lnSpcReduction="10000"/>
          </a:bodyPr>
          <a:lstStyle/>
          <a:p>
            <a:r>
              <a:rPr lang="en-US" dirty="0"/>
              <a:t>For which one of the following </a:t>
            </a:r>
            <a:r>
              <a:rPr lang="en-US" dirty="0" smtClean="0"/>
              <a:t>patients diagnosed </a:t>
            </a:r>
            <a:r>
              <a:rPr lang="en-US" dirty="0"/>
              <a:t>with </a:t>
            </a:r>
            <a:r>
              <a:rPr lang="en-US" dirty="0" smtClean="0"/>
              <a:t>anxiety, there are </a:t>
            </a:r>
            <a:r>
              <a:rPr lang="en-US" dirty="0"/>
              <a:t>no </a:t>
            </a:r>
            <a:r>
              <a:rPr lang="en-US" dirty="0" smtClean="0"/>
              <a:t>contraindications </a:t>
            </a:r>
            <a:r>
              <a:rPr lang="en-US" dirty="0"/>
              <a:t>to the use of a benzodiazepine?</a:t>
            </a:r>
          </a:p>
          <a:p>
            <a:pPr marL="0" indent="0">
              <a:buNone/>
            </a:pPr>
            <a:r>
              <a:rPr lang="en-US" dirty="0">
                <a:solidFill>
                  <a:srgbClr val="FFFF00"/>
                </a:solidFill>
              </a:rPr>
              <a:t>a) A 57-year-old woman with COPD with frequent exacerbations</a:t>
            </a:r>
          </a:p>
          <a:p>
            <a:pPr marL="0" indent="0">
              <a:buNone/>
            </a:pPr>
            <a:r>
              <a:rPr lang="en-US" dirty="0">
                <a:solidFill>
                  <a:srgbClr val="FFFF00"/>
                </a:solidFill>
              </a:rPr>
              <a:t>b) A 35-year-old man with seizure disorder, on two anticonvulsants</a:t>
            </a:r>
          </a:p>
          <a:p>
            <a:pPr marL="0" indent="0">
              <a:buNone/>
            </a:pPr>
            <a:r>
              <a:rPr lang="en-US" dirty="0">
                <a:solidFill>
                  <a:srgbClr val="FFFF00"/>
                </a:solidFill>
              </a:rPr>
              <a:t>c) A 41-year-old man with remote history of substance abuse, successfully treated</a:t>
            </a:r>
          </a:p>
          <a:p>
            <a:pPr marL="0" indent="0">
              <a:buNone/>
            </a:pPr>
            <a:r>
              <a:rPr lang="en-US" dirty="0">
                <a:solidFill>
                  <a:srgbClr val="FFFF00"/>
                </a:solidFill>
              </a:rPr>
              <a:t>d) An 80-year-old woman with frequent falls in the past month</a:t>
            </a:r>
            <a:endParaRPr lang="en-US" dirty="0">
              <a:solidFill>
                <a:srgbClr val="FFFF00"/>
              </a:solidFill>
            </a:endParaRPr>
          </a:p>
        </p:txBody>
      </p:sp>
    </p:spTree>
    <p:extLst>
      <p:ext uri="{BB962C8B-B14F-4D97-AF65-F5344CB8AC3E}">
        <p14:creationId xmlns:p14="http://schemas.microsoft.com/office/powerpoint/2010/main" val="37496554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7127"/>
          </a:xfrm>
        </p:spPr>
        <p:txBody>
          <a:bodyPr>
            <a:normAutofit fontScale="90000"/>
          </a:bodyPr>
          <a:lstStyle/>
          <a:p>
            <a:endParaRPr lang="en-US" dirty="0"/>
          </a:p>
        </p:txBody>
      </p:sp>
      <p:sp>
        <p:nvSpPr>
          <p:cNvPr id="3" name="Content Placeholder 2"/>
          <p:cNvSpPr>
            <a:spLocks noGrp="1"/>
          </p:cNvSpPr>
          <p:nvPr>
            <p:ph idx="1"/>
          </p:nvPr>
        </p:nvSpPr>
        <p:spPr>
          <a:xfrm>
            <a:off x="457200" y="821766"/>
            <a:ext cx="8229600" cy="5304398"/>
          </a:xfrm>
        </p:spPr>
        <p:txBody>
          <a:bodyPr/>
          <a:lstStyle/>
          <a:p>
            <a:r>
              <a:rPr lang="en-US" dirty="0"/>
              <a:t>You start a patient on pharmacotherapy for treatment of anxiety. The patient asks how long she will have to take the medicine. The appropriate duration of treatment is:</a:t>
            </a:r>
          </a:p>
          <a:p>
            <a:pPr marL="0" indent="0">
              <a:buNone/>
            </a:pPr>
            <a:r>
              <a:rPr lang="en-US" dirty="0">
                <a:solidFill>
                  <a:srgbClr val="FFFF00"/>
                </a:solidFill>
              </a:rPr>
              <a:t>a) Anxiety treatment is continued indefinitely</a:t>
            </a:r>
          </a:p>
          <a:p>
            <a:pPr marL="0" indent="0">
              <a:buNone/>
            </a:pPr>
            <a:r>
              <a:rPr lang="en-US" dirty="0">
                <a:solidFill>
                  <a:srgbClr val="FFFF00"/>
                </a:solidFill>
              </a:rPr>
              <a:t>b) Consider discontinuation in one to two months</a:t>
            </a:r>
          </a:p>
          <a:p>
            <a:pPr marL="0" indent="0">
              <a:buNone/>
            </a:pPr>
            <a:r>
              <a:rPr lang="en-US" dirty="0">
                <a:solidFill>
                  <a:srgbClr val="FFFF00"/>
                </a:solidFill>
              </a:rPr>
              <a:t>c) Consider discontinuation in six months</a:t>
            </a:r>
          </a:p>
          <a:p>
            <a:pPr marL="0" indent="0">
              <a:buNone/>
            </a:pPr>
            <a:r>
              <a:rPr lang="en-US" dirty="0">
                <a:solidFill>
                  <a:srgbClr val="FFFF00"/>
                </a:solidFill>
              </a:rPr>
              <a:t>d) Consider discontinuation in one year</a:t>
            </a:r>
            <a:endParaRPr lang="en-US" dirty="0">
              <a:solidFill>
                <a:srgbClr val="FFFF00"/>
              </a:solidFill>
            </a:endParaRPr>
          </a:p>
        </p:txBody>
      </p:sp>
    </p:spTree>
    <p:extLst>
      <p:ext uri="{BB962C8B-B14F-4D97-AF65-F5344CB8AC3E}">
        <p14:creationId xmlns:p14="http://schemas.microsoft.com/office/powerpoint/2010/main" val="25469755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GAD</a:t>
            </a:r>
            <a:endParaRPr lang="en-US" dirty="0"/>
          </a:p>
        </p:txBody>
      </p:sp>
      <p:sp>
        <p:nvSpPr>
          <p:cNvPr id="3" name="Content Placeholder 2"/>
          <p:cNvSpPr>
            <a:spLocks noGrp="1"/>
          </p:cNvSpPr>
          <p:nvPr>
            <p:ph idx="1"/>
          </p:nvPr>
        </p:nvSpPr>
        <p:spPr/>
        <p:txBody>
          <a:bodyPr/>
          <a:lstStyle/>
          <a:p>
            <a:r>
              <a:rPr lang="en-US" dirty="0"/>
              <a:t>The lifetime prevalence of GAD in American adults is 5%</a:t>
            </a:r>
            <a:endParaRPr lang="en-US" dirty="0" smtClean="0"/>
          </a:p>
          <a:p>
            <a:r>
              <a:rPr lang="en-US" dirty="0" smtClean="0"/>
              <a:t>Bad disease</a:t>
            </a:r>
            <a:endParaRPr lang="en-US" dirty="0" smtClean="0">
              <a:sym typeface="Wingdings"/>
            </a:endParaRPr>
          </a:p>
          <a:p>
            <a:r>
              <a:rPr lang="en-US" dirty="0" smtClean="0"/>
              <a:t>Personal </a:t>
            </a:r>
            <a:r>
              <a:rPr lang="en-US" dirty="0"/>
              <a:t>distress, missed work, and overuse of medical </a:t>
            </a:r>
            <a:r>
              <a:rPr lang="en-US" dirty="0" smtClean="0"/>
              <a:t>services</a:t>
            </a:r>
          </a:p>
          <a:p>
            <a:r>
              <a:rPr lang="en-US" dirty="0" smtClean="0"/>
              <a:t>associated </a:t>
            </a:r>
            <a:r>
              <a:rPr lang="en-US" dirty="0"/>
              <a:t>with a significant and independent risk of suicide attempt</a:t>
            </a:r>
            <a:endParaRPr lang="en-US" dirty="0"/>
          </a:p>
        </p:txBody>
      </p:sp>
    </p:spTree>
    <p:extLst>
      <p:ext uri="{BB962C8B-B14F-4D97-AF65-F5344CB8AC3E}">
        <p14:creationId xmlns:p14="http://schemas.microsoft.com/office/powerpoint/2010/main" val="14991796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2538"/>
          </a:xfrm>
        </p:spPr>
        <p:txBody>
          <a:bodyPr>
            <a:normAutofit fontScale="90000"/>
          </a:bodyPr>
          <a:lstStyle/>
          <a:p>
            <a:endParaRPr lang="en-US" dirty="0"/>
          </a:p>
        </p:txBody>
      </p:sp>
      <p:sp>
        <p:nvSpPr>
          <p:cNvPr id="3" name="Content Placeholder 2"/>
          <p:cNvSpPr>
            <a:spLocks noGrp="1"/>
          </p:cNvSpPr>
          <p:nvPr>
            <p:ph idx="1"/>
          </p:nvPr>
        </p:nvSpPr>
        <p:spPr/>
        <p:txBody>
          <a:bodyPr/>
          <a:lstStyle/>
          <a:p>
            <a:r>
              <a:rPr lang="en-US" dirty="0"/>
              <a:t>Risk factors for generalized anxiety disorder include </a:t>
            </a:r>
            <a:r>
              <a:rPr lang="en-US" dirty="0" smtClean="0"/>
              <a:t>:</a:t>
            </a:r>
            <a:endParaRPr lang="en-US" dirty="0"/>
          </a:p>
          <a:p>
            <a:r>
              <a:rPr lang="da-DK" dirty="0" err="1"/>
              <a:t>Female</a:t>
            </a:r>
            <a:r>
              <a:rPr lang="da-DK" dirty="0"/>
              <a:t> </a:t>
            </a:r>
            <a:r>
              <a:rPr lang="da-DK" dirty="0" err="1"/>
              <a:t>gender</a:t>
            </a:r>
            <a:endParaRPr lang="da-DK" dirty="0"/>
          </a:p>
          <a:p>
            <a:r>
              <a:rPr lang="en-US" dirty="0"/>
              <a:t>Older age</a:t>
            </a:r>
          </a:p>
          <a:p>
            <a:r>
              <a:rPr lang="en-US" dirty="0"/>
              <a:t>Positive family </a:t>
            </a:r>
            <a:r>
              <a:rPr lang="en-US" dirty="0" smtClean="0"/>
              <a:t>history</a:t>
            </a:r>
          </a:p>
          <a:p>
            <a:r>
              <a:rPr lang="en-US" dirty="0" smtClean="0"/>
              <a:t>Weak evidence : </a:t>
            </a:r>
            <a:r>
              <a:rPr lang="en-US" dirty="0"/>
              <a:t>stress, a history of physical and emotional trauma, and smoking</a:t>
            </a:r>
            <a:endParaRPr lang="en-US" dirty="0"/>
          </a:p>
        </p:txBody>
      </p:sp>
    </p:spTree>
    <p:extLst>
      <p:ext uri="{BB962C8B-B14F-4D97-AF65-F5344CB8AC3E}">
        <p14:creationId xmlns:p14="http://schemas.microsoft.com/office/powerpoint/2010/main" val="7957303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520</TotalTime>
  <Words>2184</Words>
  <Application>Microsoft Macintosh PowerPoint</Application>
  <PresentationFormat>On-screen Show (4:3)</PresentationFormat>
  <Paragraphs>184</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 Black </vt:lpstr>
      <vt:lpstr>Anxiety</vt:lpstr>
      <vt:lpstr>PowerPoint Presentation</vt:lpstr>
      <vt:lpstr>PowerPoint Presentation</vt:lpstr>
      <vt:lpstr>PowerPoint Presentation</vt:lpstr>
      <vt:lpstr>PowerPoint Presentation</vt:lpstr>
      <vt:lpstr>PowerPoint Presentation</vt:lpstr>
      <vt:lpstr>PowerPoint Presentation</vt:lpstr>
      <vt:lpstr>GAD</vt:lpstr>
      <vt:lpstr>PowerPoint Presentation</vt:lpstr>
      <vt:lpstr>Diagnostic criteria for anxiety</vt:lpstr>
      <vt:lpstr>Anxiety and depression: similarities and differences</vt:lpstr>
      <vt:lpstr>Controversies in diagnosis</vt:lpstr>
      <vt:lpstr>Screening and diagnosis</vt:lpstr>
      <vt:lpstr>GAD-7</vt:lpstr>
      <vt:lpstr>GAD-2</vt:lpstr>
      <vt:lpstr>PowerPoint Presentation</vt:lpstr>
      <vt:lpstr>PowerPoint Presentation</vt:lpstr>
      <vt:lpstr>Differential diagnosis: Medical disorders</vt:lpstr>
      <vt:lpstr>Different Diagnosis: psychiatric disorders</vt:lpstr>
      <vt:lpstr>Algorithm for evaluation of patients with suspected GAD</vt:lpstr>
      <vt:lpstr>PowerPoint Presentation</vt:lpstr>
      <vt:lpstr>PowerPoint Presentation</vt:lpstr>
      <vt:lpstr>Deciding between pharmacotherapy and non-pharmacological therapy</vt:lpstr>
      <vt:lpstr>PowerPoint Presentation</vt:lpstr>
      <vt:lpstr>Should I refer to psychiatry?</vt:lpstr>
      <vt:lpstr>PowerPoint Presentation</vt:lpstr>
      <vt:lpstr>Pharmacological Therapy</vt:lpstr>
      <vt:lpstr>PowerPoint Presentation</vt:lpstr>
      <vt:lpstr>Anxiolytics</vt:lpstr>
      <vt:lpstr>PowerPoint Presentation</vt:lpstr>
      <vt:lpstr>Other Agents</vt:lpstr>
      <vt:lpstr>Duration of therapy</vt:lpstr>
      <vt:lpstr>Treatment-resistant anxiety</vt:lpstr>
      <vt:lpstr>To take home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dc:title>
  <dc:creator>ahmed yassin</dc:creator>
  <cp:lastModifiedBy>ahmed yassin</cp:lastModifiedBy>
  <cp:revision>21</cp:revision>
  <dcterms:created xsi:type="dcterms:W3CDTF">2017-11-26T17:58:13Z</dcterms:created>
  <dcterms:modified xsi:type="dcterms:W3CDTF">2017-11-27T02:38:50Z</dcterms:modified>
</cp:coreProperties>
</file>