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10" r:id="rId36"/>
    <p:sldId id="31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12"/>
  </p:normalViewPr>
  <p:slideViewPr>
    <p:cSldViewPr snapToGrid="0" snapToObjects="1">
      <p:cViewPr varScale="1">
        <p:scale>
          <a:sx n="92" d="100"/>
          <a:sy n="92" d="100"/>
        </p:scale>
        <p:origin x="-696"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9/27/17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9/27/17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9/27/17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9/27/17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9/27/17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9/27/17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9/27/17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9/27/17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9/27/17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9/27/17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9/27/17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9/27/17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Immunizations Part II</a:t>
            </a:r>
            <a:endParaRPr lang="en-US" dirty="0"/>
          </a:p>
        </p:txBody>
      </p:sp>
      <p:sp>
        <p:nvSpPr>
          <p:cNvPr id="3" name="Subtitle 2"/>
          <p:cNvSpPr>
            <a:spLocks noGrp="1"/>
          </p:cNvSpPr>
          <p:nvPr>
            <p:ph type="subTitle" idx="1"/>
          </p:nvPr>
        </p:nvSpPr>
        <p:spPr/>
        <p:txBody>
          <a:bodyPr/>
          <a:lstStyle/>
          <a:p>
            <a:r>
              <a:rPr lang="en-US" dirty="0" smtClean="0"/>
              <a:t>Khaled Janom</a:t>
            </a:r>
          </a:p>
          <a:p>
            <a:r>
              <a:rPr lang="en-US" dirty="0" smtClean="0"/>
              <a:t>Ambulatory report</a:t>
            </a:r>
            <a:endParaRPr lang="en-US" dirty="0"/>
          </a:p>
        </p:txBody>
      </p:sp>
    </p:spTree>
    <p:extLst>
      <p:ext uri="{BB962C8B-B14F-4D97-AF65-F5344CB8AC3E}">
        <p14:creationId xmlns:p14="http://schemas.microsoft.com/office/powerpoint/2010/main" val="1429540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Administration</a:t>
            </a:r>
            <a:endParaRPr lang="en-US" dirty="0"/>
          </a:p>
        </p:txBody>
      </p:sp>
      <p:sp>
        <p:nvSpPr>
          <p:cNvPr id="3" name="Content Placeholder 2"/>
          <p:cNvSpPr>
            <a:spLocks noGrp="1"/>
          </p:cNvSpPr>
          <p:nvPr>
            <p:ph idx="1"/>
          </p:nvPr>
        </p:nvSpPr>
        <p:spPr/>
        <p:txBody>
          <a:bodyPr/>
          <a:lstStyle/>
          <a:p>
            <a:pPr>
              <a:buFont typeface="Wingdings" charset="2"/>
              <a:buChar char="Ø"/>
            </a:pPr>
            <a:r>
              <a:rPr lang="en-US" dirty="0"/>
              <a:t>The vaccine should be administered intramuscularly in the deltoid, and is repeated 6 months after the initial </a:t>
            </a:r>
            <a:r>
              <a:rPr lang="en-US" dirty="0" smtClean="0"/>
              <a:t>vaccination</a:t>
            </a:r>
          </a:p>
          <a:p>
            <a:pPr>
              <a:buFont typeface="Wingdings" charset="2"/>
              <a:buChar char="Ø"/>
            </a:pPr>
            <a:endParaRPr lang="en-US" dirty="0" smtClean="0"/>
          </a:p>
          <a:p>
            <a:pPr>
              <a:buFont typeface="Wingdings" charset="2"/>
              <a:buChar char="Ø"/>
            </a:pPr>
            <a:r>
              <a:rPr lang="en-US" dirty="0" smtClean="0"/>
              <a:t>If </a:t>
            </a:r>
            <a:r>
              <a:rPr lang="en-US" dirty="0"/>
              <a:t>the second dose is missed, there is no need to restart the series; simply administer the second dose at a later </a:t>
            </a:r>
            <a:r>
              <a:rPr lang="en-US" dirty="0" smtClean="0"/>
              <a:t>date</a:t>
            </a:r>
          </a:p>
          <a:p>
            <a:pPr>
              <a:buFont typeface="Wingdings" charset="2"/>
              <a:buChar char="Ø"/>
            </a:pPr>
            <a:endParaRPr lang="en-US" dirty="0" smtClean="0"/>
          </a:p>
          <a:p>
            <a:pPr>
              <a:buFont typeface="Wingdings" charset="2"/>
              <a:buChar char="Ø"/>
            </a:pPr>
            <a:r>
              <a:rPr lang="en-US" dirty="0" smtClean="0"/>
              <a:t>The </a:t>
            </a:r>
            <a:r>
              <a:rPr lang="en-US" dirty="0"/>
              <a:t>vaccine is thought to induce long-lasting immunity, so no additional booster is </a:t>
            </a:r>
            <a:r>
              <a:rPr lang="en-US" dirty="0" smtClean="0"/>
              <a:t>required</a:t>
            </a:r>
          </a:p>
          <a:p>
            <a:pPr>
              <a:buFont typeface="Wingdings" charset="2"/>
              <a:buChar char="Ø"/>
            </a:pPr>
            <a:endParaRPr lang="en-US" dirty="0" smtClean="0"/>
          </a:p>
          <a:p>
            <a:pPr>
              <a:buFont typeface="Wingdings" charset="2"/>
              <a:buChar char="Ø"/>
            </a:pPr>
            <a:r>
              <a:rPr lang="en-US" dirty="0" smtClean="0"/>
              <a:t>The </a:t>
            </a:r>
            <a:r>
              <a:rPr lang="en-US" dirty="0"/>
              <a:t>vaccine may be administered with other vaccines</a:t>
            </a:r>
            <a:r>
              <a:rPr lang="en-US" dirty="0" smtClean="0"/>
              <a:t>.</a:t>
            </a:r>
            <a:endParaRPr lang="en-US" dirty="0"/>
          </a:p>
        </p:txBody>
      </p:sp>
    </p:spTree>
    <p:extLst>
      <p:ext uri="{BB962C8B-B14F-4D97-AF65-F5344CB8AC3E}">
        <p14:creationId xmlns:p14="http://schemas.microsoft.com/office/powerpoint/2010/main" val="295184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Contraindications and Precautions</a:t>
            </a:r>
            <a:endParaRPr lang="en-US" dirty="0"/>
          </a:p>
        </p:txBody>
      </p:sp>
      <p:sp>
        <p:nvSpPr>
          <p:cNvPr id="3" name="Content Placeholder 2"/>
          <p:cNvSpPr>
            <a:spLocks noGrp="1"/>
          </p:cNvSpPr>
          <p:nvPr>
            <p:ph idx="1"/>
          </p:nvPr>
        </p:nvSpPr>
        <p:spPr/>
        <p:txBody>
          <a:bodyPr/>
          <a:lstStyle/>
          <a:p>
            <a:endParaRPr lang="en-US" dirty="0" smtClean="0"/>
          </a:p>
          <a:p>
            <a:pPr marL="457200" indent="-457200">
              <a:buFont typeface="+mj-lt"/>
              <a:buAutoNum type="arabicPeriod"/>
            </a:pPr>
            <a:r>
              <a:rPr lang="en-US" dirty="0" smtClean="0"/>
              <a:t>The </a:t>
            </a:r>
            <a:r>
              <a:rPr lang="en-US" dirty="0"/>
              <a:t>vaccine is generally very well tolerated and the only contraindication is a previous anaphylactic reaction to this vaccine or to any of its </a:t>
            </a:r>
            <a:r>
              <a:rPr lang="en-US" dirty="0" smtClean="0"/>
              <a:t>components</a:t>
            </a:r>
          </a:p>
          <a:p>
            <a:pPr marL="457200" indent="-457200">
              <a:buFont typeface="+mj-lt"/>
              <a:buAutoNum type="arabicPeriod"/>
            </a:pPr>
            <a:endParaRPr lang="en-US" dirty="0" smtClean="0"/>
          </a:p>
          <a:p>
            <a:pPr marL="457200" indent="-457200">
              <a:buFont typeface="+mj-lt"/>
              <a:buAutoNum type="arabicPeriod"/>
            </a:pPr>
            <a:r>
              <a:rPr lang="en-US" dirty="0" smtClean="0"/>
              <a:t>Like </a:t>
            </a:r>
            <a:r>
              <a:rPr lang="en-US" dirty="0"/>
              <a:t>all vaccines, moderate or severe acute illness should delay </a:t>
            </a:r>
            <a:r>
              <a:rPr lang="en-US" dirty="0" smtClean="0"/>
              <a:t>vaccination</a:t>
            </a:r>
          </a:p>
          <a:p>
            <a:pPr marL="457200" indent="-457200">
              <a:buFont typeface="+mj-lt"/>
              <a:buAutoNum type="arabicPeriod"/>
            </a:pPr>
            <a:endParaRPr lang="en-US" dirty="0"/>
          </a:p>
          <a:p>
            <a:pPr marL="457200" indent="-457200">
              <a:buFont typeface="+mj-lt"/>
              <a:buAutoNum type="arabicPeriod"/>
            </a:pPr>
            <a:r>
              <a:rPr lang="en-US" dirty="0" smtClean="0"/>
              <a:t>The </a:t>
            </a:r>
            <a:r>
              <a:rPr lang="en-US" dirty="0"/>
              <a:t>safety of hepatitis A vaccine during pregnancy has not been established, so benefits of vaccination must be weighed against potential </a:t>
            </a:r>
            <a:r>
              <a:rPr lang="en-US" dirty="0" smtClean="0"/>
              <a:t>risks</a:t>
            </a:r>
            <a:endParaRPr lang="en-US" dirty="0"/>
          </a:p>
        </p:txBody>
      </p:sp>
    </p:spTree>
    <p:extLst>
      <p:ext uri="{BB962C8B-B14F-4D97-AF65-F5344CB8AC3E}">
        <p14:creationId xmlns:p14="http://schemas.microsoft.com/office/powerpoint/2010/main" val="478566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312532" y="343140"/>
            <a:ext cx="6618526" cy="5583004"/>
          </a:xfrm>
        </p:spPr>
      </p:pic>
    </p:spTree>
    <p:extLst>
      <p:ext uri="{BB962C8B-B14F-4D97-AF65-F5344CB8AC3E}">
        <p14:creationId xmlns:p14="http://schemas.microsoft.com/office/powerpoint/2010/main" val="933983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79019" y="50104"/>
            <a:ext cx="7953288" cy="6333637"/>
          </a:xfrm>
        </p:spPr>
      </p:pic>
    </p:spTree>
    <p:extLst>
      <p:ext uri="{BB962C8B-B14F-4D97-AF65-F5344CB8AC3E}">
        <p14:creationId xmlns:p14="http://schemas.microsoft.com/office/powerpoint/2010/main" val="1494321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B</a:t>
            </a:r>
            <a:endParaRPr lang="en-US" dirty="0"/>
          </a:p>
        </p:txBody>
      </p:sp>
      <p:sp>
        <p:nvSpPr>
          <p:cNvPr id="3" name="Content Placeholder 2"/>
          <p:cNvSpPr>
            <a:spLocks noGrp="1"/>
          </p:cNvSpPr>
          <p:nvPr>
            <p:ph idx="1"/>
          </p:nvPr>
        </p:nvSpPr>
        <p:spPr/>
        <p:txBody>
          <a:bodyPr>
            <a:normAutofit/>
          </a:bodyPr>
          <a:lstStyle/>
          <a:p>
            <a:r>
              <a:rPr lang="en-US" dirty="0" smtClean="0"/>
              <a:t>ABOUT THE VIRUS:</a:t>
            </a:r>
          </a:p>
          <a:p>
            <a:endParaRPr lang="en-US" dirty="0"/>
          </a:p>
          <a:p>
            <a:pPr marL="514350" indent="-514350">
              <a:buFont typeface="+mj-lt"/>
              <a:buAutoNum type="romanUcPeriod"/>
            </a:pPr>
            <a:r>
              <a:rPr lang="en-US" dirty="0" smtClean="0"/>
              <a:t>DNA virus (</a:t>
            </a:r>
            <a:r>
              <a:rPr lang="en-US" dirty="0" err="1" smtClean="0"/>
              <a:t>Hepadnavirus</a:t>
            </a:r>
            <a:r>
              <a:rPr lang="en-US" dirty="0" smtClean="0"/>
              <a:t>) that infects the liver after transmission through percutaneous or mucosal exposure to infectious blood or body fluids (serum, saliva, semen)</a:t>
            </a:r>
          </a:p>
          <a:p>
            <a:pPr marL="514350" indent="-514350">
              <a:buFont typeface="+mj-lt"/>
              <a:buAutoNum type="romanUcPeriod"/>
            </a:pPr>
            <a:r>
              <a:rPr lang="en-US" dirty="0"/>
              <a:t>In </a:t>
            </a:r>
            <a:r>
              <a:rPr lang="en-US" dirty="0" smtClean="0"/>
              <a:t>adults: HBV </a:t>
            </a:r>
            <a:r>
              <a:rPr lang="en-US" dirty="0"/>
              <a:t>transmission occurs primarily among unvaccinated persons with behavioral </a:t>
            </a:r>
            <a:r>
              <a:rPr lang="en-US" dirty="0" smtClean="0"/>
              <a:t>risks:</a:t>
            </a:r>
            <a:br>
              <a:rPr lang="en-US" dirty="0" smtClean="0"/>
            </a:br>
            <a:r>
              <a:rPr lang="en-US" dirty="0" smtClean="0"/>
              <a:t/>
            </a:r>
            <a:br>
              <a:rPr lang="en-US" dirty="0" smtClean="0"/>
            </a:br>
            <a:r>
              <a:rPr lang="en-US" dirty="0" smtClean="0"/>
              <a:t>- Heterosexuals </a:t>
            </a:r>
            <a:r>
              <a:rPr lang="en-US" dirty="0"/>
              <a:t>with multiple sex </a:t>
            </a:r>
            <a:r>
              <a:rPr lang="en-US" dirty="0" smtClean="0"/>
              <a:t>partners</a:t>
            </a:r>
            <a:br>
              <a:rPr lang="en-US" dirty="0" smtClean="0"/>
            </a:br>
            <a:r>
              <a:rPr lang="en-US" dirty="0" smtClean="0"/>
              <a:t>- Injection </a:t>
            </a:r>
            <a:r>
              <a:rPr lang="en-US" dirty="0"/>
              <a:t>drug </a:t>
            </a:r>
            <a:r>
              <a:rPr lang="en-US" dirty="0" smtClean="0"/>
              <a:t>users</a:t>
            </a:r>
            <a:br>
              <a:rPr lang="en-US" dirty="0" smtClean="0"/>
            </a:br>
            <a:r>
              <a:rPr lang="en-US" dirty="0" smtClean="0"/>
              <a:t>- Men </a:t>
            </a:r>
            <a:r>
              <a:rPr lang="en-US" dirty="0"/>
              <a:t>who have sex with </a:t>
            </a:r>
            <a:r>
              <a:rPr lang="en-US" dirty="0" smtClean="0"/>
              <a:t>men</a:t>
            </a:r>
            <a:br>
              <a:rPr lang="en-US" dirty="0" smtClean="0"/>
            </a:br>
            <a:r>
              <a:rPr lang="en-US" dirty="0" smtClean="0"/>
              <a:t>- Household </a:t>
            </a:r>
            <a:r>
              <a:rPr lang="en-US" dirty="0"/>
              <a:t>contacts or sexual partners of those with chronic </a:t>
            </a:r>
            <a:r>
              <a:rPr lang="en-US" dirty="0" smtClean="0"/>
              <a:t>HBV</a:t>
            </a:r>
            <a:endParaRPr lang="en-US" dirty="0"/>
          </a:p>
        </p:txBody>
      </p:sp>
    </p:spTree>
    <p:extLst>
      <p:ext uri="{BB962C8B-B14F-4D97-AF65-F5344CB8AC3E}">
        <p14:creationId xmlns:p14="http://schemas.microsoft.com/office/powerpoint/2010/main" val="246652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the infection</a:t>
            </a:r>
            <a:endParaRPr lang="en-US" dirty="0"/>
          </a:p>
        </p:txBody>
      </p:sp>
      <p:sp>
        <p:nvSpPr>
          <p:cNvPr id="3" name="Content Placeholder 2"/>
          <p:cNvSpPr>
            <a:spLocks noGrp="1"/>
          </p:cNvSpPr>
          <p:nvPr>
            <p:ph idx="1"/>
          </p:nvPr>
        </p:nvSpPr>
        <p:spPr/>
        <p:txBody>
          <a:bodyPr/>
          <a:lstStyle/>
          <a:p>
            <a:pPr marL="514350" indent="-514350">
              <a:buFont typeface="+mj-lt"/>
              <a:buAutoNum type="romanLcPeriod"/>
            </a:pPr>
            <a:r>
              <a:rPr lang="en-US" dirty="0" smtClean="0"/>
              <a:t>The </a:t>
            </a:r>
            <a:r>
              <a:rPr lang="en-US" dirty="0"/>
              <a:t>incubation period after exposure averages </a:t>
            </a:r>
            <a:r>
              <a:rPr lang="en-US" dirty="0" smtClean="0"/>
              <a:t>60 days </a:t>
            </a:r>
            <a:r>
              <a:rPr lang="en-US" dirty="0"/>
              <a:t>until ALT elevation, and 90 days until </a:t>
            </a:r>
            <a:r>
              <a:rPr lang="en-US" dirty="0" smtClean="0"/>
              <a:t>jaundice</a:t>
            </a:r>
          </a:p>
          <a:p>
            <a:pPr marL="514350" indent="-514350">
              <a:buFont typeface="+mj-lt"/>
              <a:buAutoNum type="romanLcPeriod"/>
            </a:pPr>
            <a:r>
              <a:rPr lang="en-US" dirty="0" smtClean="0"/>
              <a:t>Young </a:t>
            </a:r>
            <a:r>
              <a:rPr lang="en-US" dirty="0"/>
              <a:t>children (especially under age 5) and immunosuppressed individuals may remain entirely asymptomatic after </a:t>
            </a:r>
            <a:r>
              <a:rPr lang="en-US" dirty="0" smtClean="0"/>
              <a:t>infection</a:t>
            </a:r>
          </a:p>
          <a:p>
            <a:pPr marL="514350" indent="-514350">
              <a:buFont typeface="+mj-lt"/>
              <a:buAutoNum type="romanLcPeriod"/>
            </a:pPr>
            <a:r>
              <a:rPr lang="en-US" dirty="0" smtClean="0"/>
              <a:t>The </a:t>
            </a:r>
            <a:r>
              <a:rPr lang="en-US" dirty="0"/>
              <a:t>case fatality rate is 0.5-1%, but is higher in the </a:t>
            </a:r>
            <a:r>
              <a:rPr lang="en-US" dirty="0" smtClean="0"/>
              <a:t>elderly</a:t>
            </a:r>
          </a:p>
          <a:p>
            <a:pPr marL="514350" indent="-514350">
              <a:buFont typeface="+mj-lt"/>
              <a:buAutoNum type="romanLcPeriod"/>
            </a:pPr>
            <a:r>
              <a:rPr lang="en-US" dirty="0" smtClean="0"/>
              <a:t>Chronic </a:t>
            </a:r>
            <a:r>
              <a:rPr lang="en-US" dirty="0"/>
              <a:t>infection in healthy adults is uncommon (&lt;5%), but much higher in the immunosuppressed and in those with </a:t>
            </a:r>
            <a:r>
              <a:rPr lang="en-US" dirty="0" smtClean="0"/>
              <a:t>diabetes</a:t>
            </a:r>
          </a:p>
          <a:p>
            <a:pPr marL="514350" indent="-514350">
              <a:buFont typeface="+mj-lt"/>
              <a:buAutoNum type="romanLcPeriod"/>
            </a:pPr>
            <a:r>
              <a:rPr lang="en-US" dirty="0" smtClean="0"/>
              <a:t>Chronic </a:t>
            </a:r>
            <a:r>
              <a:rPr lang="en-US" dirty="0"/>
              <a:t>infection is much higher when young children are infected, and nearly universal in infants</a:t>
            </a:r>
            <a:r>
              <a:rPr lang="en-US" dirty="0" smtClean="0"/>
              <a:t>.</a:t>
            </a:r>
            <a:endParaRPr lang="en-US" dirty="0"/>
          </a:p>
        </p:txBody>
      </p:sp>
    </p:spTree>
    <p:extLst>
      <p:ext uri="{BB962C8B-B14F-4D97-AF65-F5344CB8AC3E}">
        <p14:creationId xmlns:p14="http://schemas.microsoft.com/office/powerpoint/2010/main" val="848876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B Vaccine</a:t>
            </a:r>
            <a:endParaRPr lang="en-US" dirty="0"/>
          </a:p>
        </p:txBody>
      </p:sp>
      <p:sp>
        <p:nvSpPr>
          <p:cNvPr id="3" name="Content Placeholder 2"/>
          <p:cNvSpPr>
            <a:spLocks noGrp="1"/>
          </p:cNvSpPr>
          <p:nvPr>
            <p:ph idx="1"/>
          </p:nvPr>
        </p:nvSpPr>
        <p:spPr/>
        <p:txBody>
          <a:bodyPr/>
          <a:lstStyle/>
          <a:p>
            <a:pPr>
              <a:buFont typeface="Wingdings" charset="2"/>
              <a:buChar char="q"/>
            </a:pPr>
            <a:r>
              <a:rPr lang="en-US" dirty="0" smtClean="0"/>
              <a:t>1987: a </a:t>
            </a:r>
            <a:r>
              <a:rPr lang="en-US" dirty="0"/>
              <a:t>vaccine of inactivated hepatitis B surface antigen particles produced by genetically engineered yeast has been </a:t>
            </a:r>
            <a:r>
              <a:rPr lang="en-US" dirty="0" smtClean="0"/>
              <a:t>available</a:t>
            </a:r>
          </a:p>
          <a:p>
            <a:pPr>
              <a:buFont typeface="Wingdings" charset="2"/>
              <a:buChar char="q"/>
            </a:pPr>
            <a:r>
              <a:rPr lang="en-US" dirty="0" smtClean="0"/>
              <a:t>When </a:t>
            </a:r>
            <a:r>
              <a:rPr lang="en-US" dirty="0"/>
              <a:t>first implemented, the hepatitis B vaccine was targeted towards high- risk groups (hemodialysis patients, recipients of blood products, men who have sex with </a:t>
            </a:r>
            <a:r>
              <a:rPr lang="en-US" dirty="0" smtClean="0"/>
              <a:t>men)</a:t>
            </a:r>
          </a:p>
          <a:p>
            <a:pPr>
              <a:buFont typeface="Wingdings" charset="2"/>
              <a:buChar char="q"/>
            </a:pPr>
            <a:r>
              <a:rPr lang="en-US" dirty="0" smtClean="0"/>
              <a:t>After </a:t>
            </a:r>
            <a:r>
              <a:rPr lang="en-US" dirty="0"/>
              <a:t>several years of implementation, many high-risk patients had not been vaccinated, and in 1991 it was decided to expand targeted groups in order to prevent spread of </a:t>
            </a:r>
            <a:r>
              <a:rPr lang="en-US" dirty="0" smtClean="0"/>
              <a:t>infection</a:t>
            </a:r>
          </a:p>
          <a:p>
            <a:pPr>
              <a:buFont typeface="Wingdings" charset="2"/>
              <a:buChar char="q"/>
            </a:pPr>
            <a:r>
              <a:rPr lang="en-US" dirty="0" smtClean="0"/>
              <a:t>1991: universal </a:t>
            </a:r>
            <a:r>
              <a:rPr lang="en-US" dirty="0"/>
              <a:t>childhood vaccination was </a:t>
            </a:r>
            <a:r>
              <a:rPr lang="en-US" dirty="0" smtClean="0"/>
              <a:t>recommended.</a:t>
            </a:r>
          </a:p>
          <a:p>
            <a:pPr>
              <a:buFont typeface="Wingdings" charset="2"/>
              <a:buChar char="q"/>
            </a:pPr>
            <a:r>
              <a:rPr lang="en-US" dirty="0" smtClean="0"/>
              <a:t>1995: vaccination </a:t>
            </a:r>
            <a:r>
              <a:rPr lang="en-US" dirty="0"/>
              <a:t>of all adolescents aged 11-12 who had not previously been vaccinated was </a:t>
            </a:r>
            <a:r>
              <a:rPr lang="en-US" dirty="0" smtClean="0"/>
              <a:t>recommended.</a:t>
            </a:r>
          </a:p>
          <a:p>
            <a:pPr>
              <a:buFont typeface="Wingdings" charset="2"/>
              <a:buChar char="q"/>
            </a:pPr>
            <a:r>
              <a:rPr lang="en-US" dirty="0" smtClean="0"/>
              <a:t>1999: vaccination </a:t>
            </a:r>
            <a:r>
              <a:rPr lang="en-US" dirty="0"/>
              <a:t>of all adolescents &lt;19 who had not previously been vaccinated was recommended (as a result, most adults born after 1980 will have been immunized against HBV</a:t>
            </a:r>
            <a:r>
              <a:rPr lang="en-US" dirty="0" smtClean="0"/>
              <a:t>)</a:t>
            </a:r>
            <a:endParaRPr lang="en-US" dirty="0"/>
          </a:p>
        </p:txBody>
      </p:sp>
    </p:spTree>
    <p:extLst>
      <p:ext uri="{BB962C8B-B14F-4D97-AF65-F5344CB8AC3E}">
        <p14:creationId xmlns:p14="http://schemas.microsoft.com/office/powerpoint/2010/main" val="1337687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611594" y="217879"/>
            <a:ext cx="8434279" cy="6010254"/>
          </a:xfrm>
        </p:spPr>
      </p:pic>
    </p:spTree>
    <p:extLst>
      <p:ext uri="{BB962C8B-B14F-4D97-AF65-F5344CB8AC3E}">
        <p14:creationId xmlns:p14="http://schemas.microsoft.com/office/powerpoint/2010/main" val="499713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00104" y="267983"/>
            <a:ext cx="7919886" cy="5948130"/>
          </a:xfrm>
        </p:spPr>
      </p:pic>
    </p:spTree>
    <p:extLst>
      <p:ext uri="{BB962C8B-B14F-4D97-AF65-F5344CB8AC3E}">
        <p14:creationId xmlns:p14="http://schemas.microsoft.com/office/powerpoint/2010/main" val="2025566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708" y="0"/>
            <a:ext cx="8964634" cy="6296997"/>
          </a:xfrm>
          <a:prstGeom prst="rect">
            <a:avLst/>
          </a:prstGeom>
        </p:spPr>
      </p:pic>
    </p:spTree>
    <p:extLst>
      <p:ext uri="{BB962C8B-B14F-4D97-AF65-F5344CB8AC3E}">
        <p14:creationId xmlns:p14="http://schemas.microsoft.com/office/powerpoint/2010/main" val="1644217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Outline</a:t>
            </a:r>
            <a:endParaRPr lang="en-US" dirty="0">
              <a:solidFill>
                <a:schemeClr val="accent1"/>
              </a:solidFill>
            </a:endParaRPr>
          </a:p>
        </p:txBody>
      </p:sp>
      <p:sp>
        <p:nvSpPr>
          <p:cNvPr id="3" name="Content Placeholder 2"/>
          <p:cNvSpPr>
            <a:spLocks noGrp="1"/>
          </p:cNvSpPr>
          <p:nvPr>
            <p:ph idx="1"/>
          </p:nvPr>
        </p:nvSpPr>
        <p:spPr/>
        <p:txBody>
          <a:bodyPr/>
          <a:lstStyle/>
          <a:p>
            <a:pPr marL="514350" indent="-514350">
              <a:buFont typeface="+mj-lt"/>
              <a:buAutoNum type="romanUcPeriod"/>
            </a:pPr>
            <a:endParaRPr lang="en-US" dirty="0" smtClean="0"/>
          </a:p>
          <a:p>
            <a:pPr marL="514350" indent="-514350">
              <a:buFont typeface="+mj-lt"/>
              <a:buAutoNum type="romanUcPeriod"/>
            </a:pPr>
            <a:r>
              <a:rPr lang="en-US" dirty="0" smtClean="0"/>
              <a:t>Hepatitis A Vaccine</a:t>
            </a:r>
          </a:p>
          <a:p>
            <a:pPr marL="514350" indent="-514350">
              <a:buFont typeface="+mj-lt"/>
              <a:buAutoNum type="romanUcPeriod"/>
            </a:pPr>
            <a:r>
              <a:rPr lang="en-US" dirty="0" smtClean="0"/>
              <a:t>Hepatitis B Vaccine</a:t>
            </a:r>
          </a:p>
          <a:p>
            <a:pPr marL="514350" indent="-514350">
              <a:buFont typeface="+mj-lt"/>
              <a:buAutoNum type="romanUcPeriod"/>
            </a:pPr>
            <a:r>
              <a:rPr lang="en-US" dirty="0" smtClean="0"/>
              <a:t>HPV Vaccine</a:t>
            </a:r>
          </a:p>
          <a:p>
            <a:pPr marL="514350" indent="-514350">
              <a:buFont typeface="+mj-lt"/>
              <a:buAutoNum type="romanUcPeriod"/>
            </a:pPr>
            <a:r>
              <a:rPr lang="en-US" dirty="0" smtClean="0"/>
              <a:t>Varicella Vaccine</a:t>
            </a:r>
          </a:p>
          <a:p>
            <a:pPr marL="514350" indent="-514350">
              <a:buFont typeface="+mj-lt"/>
              <a:buAutoNum type="romanUcPeriod"/>
            </a:pPr>
            <a:r>
              <a:rPr lang="en-US" dirty="0" smtClean="0"/>
              <a:t>Zoster Vaccine</a:t>
            </a:r>
            <a:endParaRPr lang="en-US" dirty="0"/>
          </a:p>
        </p:txBody>
      </p:sp>
    </p:spTree>
    <p:extLst>
      <p:ext uri="{BB962C8B-B14F-4D97-AF65-F5344CB8AC3E}">
        <p14:creationId xmlns:p14="http://schemas.microsoft.com/office/powerpoint/2010/main" val="1175282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Dosing of Hepatitis B Vaccine</a:t>
            </a:r>
            <a:endParaRPr lang="en-US" dirty="0"/>
          </a:p>
        </p:txBody>
      </p:sp>
      <p:sp>
        <p:nvSpPr>
          <p:cNvPr id="3" name="Content Placeholder 2"/>
          <p:cNvSpPr>
            <a:spLocks noGrp="1"/>
          </p:cNvSpPr>
          <p:nvPr>
            <p:ph idx="1"/>
          </p:nvPr>
        </p:nvSpPr>
        <p:spPr/>
        <p:txBody>
          <a:bodyPr/>
          <a:lstStyle/>
          <a:p>
            <a:pPr marL="514350" indent="-514350">
              <a:buFont typeface="+mj-lt"/>
              <a:buAutoNum type="romanLcPeriod"/>
            </a:pPr>
            <a:r>
              <a:rPr lang="en-US" dirty="0"/>
              <a:t>The dosing schedule for the hepatitis B vaccine is at 0, 1 and 6 </a:t>
            </a:r>
            <a:r>
              <a:rPr lang="en-US" dirty="0" smtClean="0"/>
              <a:t>months</a:t>
            </a:r>
          </a:p>
          <a:p>
            <a:pPr marL="514350" indent="-514350">
              <a:buFont typeface="+mj-lt"/>
              <a:buAutoNum type="romanLcPeriod"/>
            </a:pPr>
            <a:r>
              <a:rPr lang="en-US" dirty="0"/>
              <a:t>A</a:t>
            </a:r>
            <a:r>
              <a:rPr lang="en-US" dirty="0" smtClean="0"/>
              <a:t>ccelerated </a:t>
            </a:r>
            <a:r>
              <a:rPr lang="en-US" dirty="0"/>
              <a:t>schedule of 0, 1 and 4 months is </a:t>
            </a:r>
            <a:r>
              <a:rPr lang="en-US" dirty="0" smtClean="0"/>
              <a:t>acceptable</a:t>
            </a:r>
          </a:p>
          <a:p>
            <a:pPr marL="514350" indent="-514350">
              <a:buFont typeface="+mj-lt"/>
              <a:buAutoNum type="romanLcPeriod"/>
            </a:pPr>
            <a:r>
              <a:rPr lang="en-US" dirty="0" smtClean="0"/>
              <a:t>It </a:t>
            </a:r>
            <a:r>
              <a:rPr lang="en-US" dirty="0"/>
              <a:t>is not necessary to restart an interrupted series. That is, if one of the doses is delayed past the recommended interval, it may be given without loss of </a:t>
            </a:r>
            <a:r>
              <a:rPr lang="en-US" dirty="0" smtClean="0"/>
              <a:t>efficacy</a:t>
            </a:r>
          </a:p>
          <a:p>
            <a:pPr marL="514350" indent="-514350">
              <a:buFont typeface="+mj-lt"/>
              <a:buAutoNum type="romanLcPeriod"/>
            </a:pPr>
            <a:r>
              <a:rPr lang="en-US" dirty="0" smtClean="0"/>
              <a:t>Doses </a:t>
            </a:r>
            <a:r>
              <a:rPr lang="en-US" dirty="0"/>
              <a:t>given before the recommended interval, however, must be </a:t>
            </a:r>
            <a:r>
              <a:rPr lang="en-US" dirty="0" smtClean="0"/>
              <a:t>repeated</a:t>
            </a:r>
          </a:p>
          <a:p>
            <a:pPr marL="514350" indent="-514350">
              <a:buFont typeface="+mj-lt"/>
              <a:buAutoNum type="romanLcPeriod"/>
            </a:pPr>
            <a:r>
              <a:rPr lang="en-US" dirty="0" smtClean="0"/>
              <a:t>Adults </a:t>
            </a:r>
            <a:r>
              <a:rPr lang="en-US" dirty="0"/>
              <a:t>receiving hemodialysis or other immunocompromised adults (e.g., HIV-infected persons, hematopoietic stem-cell transplant recipients, and patients undergoing chemotherapy) should receive double the amount (40 micrograms) per vaccine </a:t>
            </a:r>
            <a:r>
              <a:rPr lang="en-US" dirty="0" smtClean="0"/>
              <a:t>dose</a:t>
            </a:r>
          </a:p>
          <a:p>
            <a:pPr marL="514350" indent="-514350">
              <a:buFont typeface="+mj-lt"/>
              <a:buAutoNum type="romanLcPeriod"/>
            </a:pPr>
            <a:r>
              <a:rPr lang="en-US" dirty="0" smtClean="0"/>
              <a:t>Individuals </a:t>
            </a:r>
            <a:r>
              <a:rPr lang="en-US" dirty="0"/>
              <a:t>allergic to baker's yeast, or if they have had a severe allergic reaction after a previous dose or to a vaccine component, should not get the hepatitis B </a:t>
            </a:r>
            <a:r>
              <a:rPr lang="en-US" dirty="0" smtClean="0"/>
              <a:t>vaccine</a:t>
            </a:r>
            <a:endParaRPr lang="en-US" dirty="0"/>
          </a:p>
        </p:txBody>
      </p:sp>
    </p:spTree>
    <p:extLst>
      <p:ext uri="{BB962C8B-B14F-4D97-AF65-F5344CB8AC3E}">
        <p14:creationId xmlns:p14="http://schemas.microsoft.com/office/powerpoint/2010/main" val="98288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Pre-vaccination Serologic Testing</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Pre-vaccination testing is recommended for high-risk groups </a:t>
            </a:r>
            <a:r>
              <a:rPr lang="en-US" dirty="0" smtClean="0"/>
              <a:t>including:</a:t>
            </a:r>
          </a:p>
          <a:p>
            <a:pPr marL="457200" indent="-457200">
              <a:buFont typeface="+mj-lt"/>
              <a:buAutoNum type="arabicPeriod"/>
            </a:pPr>
            <a:endParaRPr lang="en-US" dirty="0"/>
          </a:p>
          <a:p>
            <a:pPr marL="749808" lvl="1" indent="-457200">
              <a:buFont typeface="+mj-lt"/>
              <a:buAutoNum type="romanLcPeriod"/>
            </a:pPr>
            <a:r>
              <a:rPr lang="en-US" dirty="0" smtClean="0"/>
              <a:t>Anyone </a:t>
            </a:r>
            <a:r>
              <a:rPr lang="en-US" dirty="0"/>
              <a:t>born in Africa, Asia, and the Pacific </a:t>
            </a:r>
            <a:r>
              <a:rPr lang="en-US" dirty="0" smtClean="0"/>
              <a:t>Islands</a:t>
            </a:r>
          </a:p>
          <a:p>
            <a:pPr marL="749808" lvl="1" indent="-457200">
              <a:buFont typeface="+mj-lt"/>
              <a:buAutoNum type="romanLcPeriod"/>
            </a:pPr>
            <a:r>
              <a:rPr lang="en-US" dirty="0" smtClean="0"/>
              <a:t>Men </a:t>
            </a:r>
            <a:r>
              <a:rPr lang="en-US" dirty="0"/>
              <a:t>who have sex with </a:t>
            </a:r>
            <a:r>
              <a:rPr lang="en-US" dirty="0" smtClean="0"/>
              <a:t>men</a:t>
            </a:r>
          </a:p>
          <a:p>
            <a:pPr marL="749808" lvl="1" indent="-457200">
              <a:buFont typeface="+mj-lt"/>
              <a:buAutoNum type="romanLcPeriod"/>
            </a:pPr>
            <a:r>
              <a:rPr lang="en-US" dirty="0" smtClean="0"/>
              <a:t>Injection </a:t>
            </a:r>
            <a:r>
              <a:rPr lang="en-US" dirty="0"/>
              <a:t>drug </a:t>
            </a:r>
            <a:r>
              <a:rPr lang="en-US" dirty="0" smtClean="0"/>
              <a:t>users</a:t>
            </a:r>
          </a:p>
          <a:p>
            <a:pPr marL="749808" lvl="1" indent="-457200">
              <a:buFont typeface="+mj-lt"/>
              <a:buAutoNum type="romanLcPeriod"/>
            </a:pPr>
            <a:r>
              <a:rPr lang="en-US" dirty="0" smtClean="0"/>
              <a:t>Household</a:t>
            </a:r>
            <a:r>
              <a:rPr lang="en-US" dirty="0"/>
              <a:t>, sex, and needle-sharing contacts of known persons with chronic hepatitis </a:t>
            </a:r>
            <a:r>
              <a:rPr lang="en-US" dirty="0" smtClean="0"/>
              <a:t>B</a:t>
            </a:r>
          </a:p>
          <a:p>
            <a:pPr marL="457200" indent="-457200">
              <a:buFont typeface="+mj-lt"/>
              <a:buAutoNum type="arabicPeriod"/>
            </a:pPr>
            <a:endParaRPr lang="en-US" dirty="0"/>
          </a:p>
          <a:p>
            <a:pPr marL="457200" indent="-457200">
              <a:buFont typeface="+mj-lt"/>
              <a:buAutoNum type="arabicPeriod"/>
            </a:pPr>
            <a:r>
              <a:rPr lang="en-US" dirty="0" smtClean="0"/>
              <a:t>If </a:t>
            </a:r>
            <a:r>
              <a:rPr lang="en-US" dirty="0"/>
              <a:t>you are planning to vaccinate a person that doesn’t belong to one of these groups, pre-vaccination serologic testing for hepatitis B exposure is not </a:t>
            </a:r>
            <a:r>
              <a:rPr lang="en-US" dirty="0" smtClean="0"/>
              <a:t>recommended</a:t>
            </a:r>
            <a:endParaRPr lang="en-US" dirty="0"/>
          </a:p>
        </p:txBody>
      </p:sp>
    </p:spTree>
    <p:extLst>
      <p:ext uri="{BB962C8B-B14F-4D97-AF65-F5344CB8AC3E}">
        <p14:creationId xmlns:p14="http://schemas.microsoft.com/office/powerpoint/2010/main" val="820627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Vaccination Serologic Testing</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I</a:t>
            </a:r>
            <a:r>
              <a:rPr lang="en-US" dirty="0" smtClean="0"/>
              <a:t>mmune </a:t>
            </a:r>
            <a:r>
              <a:rPr lang="en-US" dirty="0"/>
              <a:t>response should be considered for people whose subsequent management depends on knowledge of their immune </a:t>
            </a:r>
            <a:r>
              <a:rPr lang="en-US" dirty="0" smtClean="0"/>
              <a:t>status:</a:t>
            </a:r>
          </a:p>
          <a:p>
            <a:pPr marL="749808" lvl="1" indent="-457200">
              <a:buFont typeface="+mj-lt"/>
              <a:buAutoNum type="arabicPeriod"/>
            </a:pPr>
            <a:r>
              <a:rPr lang="en-US" dirty="0"/>
              <a:t>H</a:t>
            </a:r>
            <a:r>
              <a:rPr lang="en-US" dirty="0" smtClean="0"/>
              <a:t>ealthcare workers</a:t>
            </a:r>
          </a:p>
          <a:p>
            <a:pPr marL="749808" lvl="1" indent="-457200">
              <a:buFont typeface="+mj-lt"/>
              <a:buAutoNum type="arabicPeriod"/>
            </a:pPr>
            <a:r>
              <a:rPr lang="en-US" dirty="0"/>
              <a:t>C</a:t>
            </a:r>
            <a:r>
              <a:rPr lang="en-US" dirty="0" smtClean="0"/>
              <a:t>hronic </a:t>
            </a:r>
            <a:r>
              <a:rPr lang="en-US" dirty="0"/>
              <a:t>hemodialysis </a:t>
            </a:r>
            <a:r>
              <a:rPr lang="en-US" dirty="0" smtClean="0"/>
              <a:t>patients</a:t>
            </a:r>
          </a:p>
          <a:p>
            <a:pPr marL="749808" lvl="1" indent="-457200">
              <a:buFont typeface="+mj-lt"/>
              <a:buAutoNum type="arabicPeriod"/>
            </a:pPr>
            <a:r>
              <a:rPr lang="en-US" dirty="0"/>
              <a:t>I</a:t>
            </a:r>
            <a:r>
              <a:rPr lang="en-US" dirty="0" smtClean="0"/>
              <a:t>mmunocompromised </a:t>
            </a:r>
            <a:r>
              <a:rPr lang="en-US" dirty="0"/>
              <a:t>persons including persons with HIV </a:t>
            </a:r>
            <a:r>
              <a:rPr lang="en-US" dirty="0" smtClean="0"/>
              <a:t>infection</a:t>
            </a:r>
          </a:p>
          <a:p>
            <a:pPr marL="749808" lvl="1" indent="-457200">
              <a:buFont typeface="+mj-lt"/>
              <a:buAutoNum type="arabicPeriod"/>
            </a:pPr>
            <a:r>
              <a:rPr lang="en-US" dirty="0" smtClean="0"/>
              <a:t>Sex </a:t>
            </a:r>
            <a:r>
              <a:rPr lang="en-US" dirty="0"/>
              <a:t>partners of </a:t>
            </a:r>
            <a:r>
              <a:rPr lang="en-US" dirty="0" err="1" smtClean="0"/>
              <a:t>HBsAg</a:t>
            </a:r>
            <a:r>
              <a:rPr lang="en-US" dirty="0" smtClean="0"/>
              <a:t> </a:t>
            </a:r>
            <a:r>
              <a:rPr lang="en-US" dirty="0"/>
              <a:t>positive </a:t>
            </a:r>
            <a:r>
              <a:rPr lang="en-US" dirty="0" smtClean="0"/>
              <a:t>persons</a:t>
            </a:r>
          </a:p>
          <a:p>
            <a:pPr marL="457200" indent="-457200">
              <a:buFont typeface="+mj-lt"/>
              <a:buAutoNum type="arabicPeriod"/>
            </a:pPr>
            <a:endParaRPr lang="en-US" dirty="0"/>
          </a:p>
          <a:p>
            <a:pPr marL="457200" indent="-457200">
              <a:buFont typeface="+mj-lt"/>
              <a:buAutoNum type="arabicPeriod"/>
            </a:pPr>
            <a:r>
              <a:rPr lang="en-US" dirty="0" smtClean="0"/>
              <a:t>When </a:t>
            </a:r>
            <a:r>
              <a:rPr lang="en-US" dirty="0"/>
              <a:t>necessary, post-vaccination testing should be performed 1–2 months after completion of the vaccine series</a:t>
            </a:r>
            <a:r>
              <a:rPr lang="en-US" dirty="0" smtClean="0"/>
              <a:t>.</a:t>
            </a:r>
            <a:endParaRPr lang="en-US" dirty="0"/>
          </a:p>
        </p:txBody>
      </p:sp>
    </p:spTree>
    <p:extLst>
      <p:ext uri="{BB962C8B-B14F-4D97-AF65-F5344CB8AC3E}">
        <p14:creationId xmlns:p14="http://schemas.microsoft.com/office/powerpoint/2010/main" val="1147352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631689" y="0"/>
            <a:ext cx="6322338" cy="6834814"/>
          </a:xfrm>
        </p:spPr>
      </p:pic>
    </p:spTree>
    <p:extLst>
      <p:ext uri="{BB962C8B-B14F-4D97-AF65-F5344CB8AC3E}">
        <p14:creationId xmlns:p14="http://schemas.microsoft.com/office/powerpoint/2010/main" val="1300456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59075" y="155249"/>
            <a:ext cx="8048485" cy="6157869"/>
          </a:xfrm>
        </p:spPr>
      </p:pic>
    </p:spTree>
    <p:extLst>
      <p:ext uri="{BB962C8B-B14F-4D97-AF65-F5344CB8AC3E}">
        <p14:creationId xmlns:p14="http://schemas.microsoft.com/office/powerpoint/2010/main" val="156725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Papilloma Virus (HPV)</a:t>
            </a:r>
            <a:endParaRPr lang="en-US" dirty="0"/>
          </a:p>
        </p:txBody>
      </p:sp>
      <p:sp>
        <p:nvSpPr>
          <p:cNvPr id="3" name="Content Placeholder 2"/>
          <p:cNvSpPr>
            <a:spLocks noGrp="1"/>
          </p:cNvSpPr>
          <p:nvPr>
            <p:ph idx="1"/>
          </p:nvPr>
        </p:nvSpPr>
        <p:spPr/>
        <p:txBody>
          <a:bodyPr>
            <a:normAutofit lnSpcReduction="10000"/>
          </a:bodyPr>
          <a:lstStyle/>
          <a:p>
            <a:r>
              <a:rPr lang="en-US" dirty="0" smtClean="0"/>
              <a:t>ABOUT THE VIRUS:</a:t>
            </a:r>
          </a:p>
          <a:p>
            <a:endParaRPr lang="en-US" dirty="0"/>
          </a:p>
          <a:p>
            <a:pPr marL="514350" indent="-514350">
              <a:buFont typeface="+mj-lt"/>
              <a:buAutoNum type="romanUcPeriod"/>
            </a:pPr>
            <a:r>
              <a:rPr lang="en-US" dirty="0" smtClean="0"/>
              <a:t>Double Stranded DNA Virus (</a:t>
            </a:r>
            <a:r>
              <a:rPr lang="en-US" dirty="0" err="1" smtClean="0"/>
              <a:t>Papillomaviridae</a:t>
            </a:r>
            <a:r>
              <a:rPr lang="en-US" dirty="0" smtClean="0"/>
              <a:t>)</a:t>
            </a:r>
          </a:p>
          <a:p>
            <a:pPr marL="514350" indent="-514350">
              <a:buFont typeface="+mj-lt"/>
              <a:buAutoNum type="romanUcPeriod"/>
            </a:pPr>
            <a:r>
              <a:rPr lang="en-US" dirty="0" smtClean="0"/>
              <a:t>Spread through sexual intercourse</a:t>
            </a:r>
          </a:p>
          <a:p>
            <a:pPr marL="514350" indent="-514350">
              <a:buFont typeface="+mj-lt"/>
              <a:buAutoNum type="romanUcPeriod"/>
            </a:pPr>
            <a:r>
              <a:rPr lang="en-US" dirty="0"/>
              <a:t>Genital HPV is the most common sexually transmitted infection in the United </a:t>
            </a:r>
            <a:r>
              <a:rPr lang="en-US" dirty="0" smtClean="0"/>
              <a:t>States</a:t>
            </a:r>
            <a:endParaRPr lang="en-US" dirty="0"/>
          </a:p>
          <a:p>
            <a:pPr marL="514350" indent="-514350">
              <a:buFont typeface="+mj-lt"/>
              <a:buAutoNum type="romanUcPeriod"/>
            </a:pPr>
            <a:r>
              <a:rPr lang="en-US" dirty="0"/>
              <a:t>Although the majority of infections clear in 1 year (and 90% clear in 2 years), HPV is associated with the development of genital warts and </a:t>
            </a:r>
            <a:r>
              <a:rPr lang="en-US" dirty="0" err="1"/>
              <a:t>anogenital</a:t>
            </a:r>
            <a:r>
              <a:rPr lang="en-US" dirty="0"/>
              <a:t> </a:t>
            </a:r>
            <a:r>
              <a:rPr lang="en-US" dirty="0" smtClean="0"/>
              <a:t>cancer</a:t>
            </a:r>
            <a:endParaRPr lang="en-US" dirty="0"/>
          </a:p>
          <a:p>
            <a:pPr marL="514350" indent="-514350">
              <a:buFont typeface="+mj-lt"/>
              <a:buAutoNum type="romanUcPeriod"/>
            </a:pPr>
            <a:r>
              <a:rPr lang="en-US" dirty="0"/>
              <a:t>There are several different serotypes of HPV. Each serotype is associated with a different level of risk of causing either genital warts or cervical cancer. S</a:t>
            </a:r>
            <a:r>
              <a:rPr lang="en-US" dirty="0" smtClean="0"/>
              <a:t>erotypes </a:t>
            </a:r>
            <a:r>
              <a:rPr lang="en-US" dirty="0"/>
              <a:t>6 and 11 are the most common causes of genital warts. S</a:t>
            </a:r>
            <a:r>
              <a:rPr lang="en-US" dirty="0" smtClean="0"/>
              <a:t>erotypes </a:t>
            </a:r>
            <a:r>
              <a:rPr lang="en-US" dirty="0"/>
              <a:t>16 and 18 are the most common causes of cervical </a:t>
            </a:r>
            <a:r>
              <a:rPr lang="en-US" dirty="0" smtClean="0"/>
              <a:t>cancer</a:t>
            </a:r>
            <a:endParaRPr lang="en-US" dirty="0"/>
          </a:p>
        </p:txBody>
      </p:sp>
    </p:spTree>
    <p:extLst>
      <p:ext uri="{BB962C8B-B14F-4D97-AF65-F5344CB8AC3E}">
        <p14:creationId xmlns:p14="http://schemas.microsoft.com/office/powerpoint/2010/main" val="231503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HPV Vaccine</a:t>
            </a:r>
            <a:endParaRPr lang="en-US" dirty="0"/>
          </a:p>
        </p:txBody>
      </p:sp>
      <p:sp>
        <p:nvSpPr>
          <p:cNvPr id="3" name="Content Placeholder 2"/>
          <p:cNvSpPr>
            <a:spLocks noGrp="1"/>
          </p:cNvSpPr>
          <p:nvPr>
            <p:ph idx="1"/>
          </p:nvPr>
        </p:nvSpPr>
        <p:spPr/>
        <p:txBody>
          <a:bodyPr/>
          <a:lstStyle/>
          <a:p>
            <a:r>
              <a:rPr lang="en-US" dirty="0" smtClean="0"/>
              <a:t>June 2006: the </a:t>
            </a:r>
            <a:r>
              <a:rPr lang="en-US" dirty="0"/>
              <a:t>first vaccine against HPV was licensed for </a:t>
            </a:r>
            <a:r>
              <a:rPr lang="en-US" dirty="0" smtClean="0"/>
              <a:t>use</a:t>
            </a:r>
          </a:p>
          <a:p>
            <a:r>
              <a:rPr lang="en-US" dirty="0" smtClean="0"/>
              <a:t>The </a:t>
            </a:r>
            <a:r>
              <a:rPr lang="en-US" dirty="0"/>
              <a:t>vaccine, brand name </a:t>
            </a:r>
            <a:r>
              <a:rPr lang="en-US" i="1" dirty="0"/>
              <a:t>Gardasil</a:t>
            </a:r>
            <a:r>
              <a:rPr lang="en-US" dirty="0"/>
              <a:t>, is a </a:t>
            </a:r>
            <a:r>
              <a:rPr lang="en-US" dirty="0" err="1"/>
              <a:t>quadrivalent</a:t>
            </a:r>
            <a:r>
              <a:rPr lang="en-US" dirty="0"/>
              <a:t> recombinant surface protein comprised of the HPV L1 protein from 4 serotypes of HPV (6 and 11, to protect against genital warts; 16 and 18, to protect against cervical cancer, HPV4</a:t>
            </a:r>
            <a:r>
              <a:rPr lang="en-US" dirty="0" smtClean="0"/>
              <a:t>)</a:t>
            </a:r>
          </a:p>
          <a:p>
            <a:r>
              <a:rPr lang="en-US" dirty="0"/>
              <a:t>In February 2015, the ACIP recommended a 9-valent human papillomavirus (HPV) vaccine (9vHPV) (Gardasil 9) as one of two HPV vaccines that can be used for routine vaccination. The 9-valent vaccine targets five more strains than the </a:t>
            </a:r>
            <a:r>
              <a:rPr lang="en-US" dirty="0" err="1"/>
              <a:t>quadrivalent</a:t>
            </a:r>
            <a:r>
              <a:rPr lang="en-US" dirty="0"/>
              <a:t> version, and these five strains (31, 33, 45, 52, and 58) cause roughly 15% of cervical cancers. </a:t>
            </a:r>
          </a:p>
          <a:p>
            <a:endParaRPr lang="en-US" dirty="0"/>
          </a:p>
        </p:txBody>
      </p:sp>
    </p:spTree>
    <p:extLst>
      <p:ext uri="{BB962C8B-B14F-4D97-AF65-F5344CB8AC3E}">
        <p14:creationId xmlns:p14="http://schemas.microsoft.com/office/powerpoint/2010/main" val="1786826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Females and the Vaccine</a:t>
            </a:r>
            <a:endParaRPr lang="en-US" dirty="0"/>
          </a:p>
        </p:txBody>
      </p:sp>
      <p:sp>
        <p:nvSpPr>
          <p:cNvPr id="3" name="Content Placeholder 2"/>
          <p:cNvSpPr>
            <a:spLocks noGrp="1"/>
          </p:cNvSpPr>
          <p:nvPr>
            <p:ph idx="1"/>
          </p:nvPr>
        </p:nvSpPr>
        <p:spPr/>
        <p:txBody>
          <a:bodyPr/>
          <a:lstStyle/>
          <a:p>
            <a:r>
              <a:rPr lang="en-US" dirty="0" smtClean="0"/>
              <a:t>Adult </a:t>
            </a:r>
            <a:r>
              <a:rPr lang="en-US" dirty="0"/>
              <a:t>females up to age 26 years who initiated the HPV vaccine series before the age of 15 years and received 2 doses at least 5 months apart are considered adequately </a:t>
            </a:r>
            <a:r>
              <a:rPr lang="en-US" dirty="0" smtClean="0"/>
              <a:t>vaccinated</a:t>
            </a:r>
          </a:p>
          <a:p>
            <a:r>
              <a:rPr lang="en-US" dirty="0"/>
              <a:t>T</a:t>
            </a:r>
            <a:r>
              <a:rPr lang="en-US" dirty="0" smtClean="0"/>
              <a:t>hose </a:t>
            </a:r>
            <a:r>
              <a:rPr lang="en-US" dirty="0"/>
              <a:t>individuals who received only 1 dose, or 2 doses less than 5 months apart are not considered adequately vaccinated and should receive 1 additional dose of the HPV </a:t>
            </a:r>
            <a:r>
              <a:rPr lang="en-US" dirty="0" smtClean="0"/>
              <a:t>vaccine</a:t>
            </a:r>
          </a:p>
          <a:p>
            <a:r>
              <a:rPr lang="en-US" dirty="0" smtClean="0"/>
              <a:t>HPV </a:t>
            </a:r>
            <a:r>
              <a:rPr lang="en-US" dirty="0"/>
              <a:t>vaccination does not change recommendations for cervical cancer </a:t>
            </a:r>
            <a:r>
              <a:rPr lang="en-US" dirty="0" smtClean="0"/>
              <a:t>screening</a:t>
            </a:r>
            <a:endParaRPr lang="en-US" dirty="0"/>
          </a:p>
        </p:txBody>
      </p:sp>
    </p:spTree>
    <p:extLst>
      <p:ext uri="{BB962C8B-B14F-4D97-AF65-F5344CB8AC3E}">
        <p14:creationId xmlns:p14="http://schemas.microsoft.com/office/powerpoint/2010/main" val="779043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Males and the Vaccine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Efficacy studies in men have shown benefit in provoking an immune response and in preventing anal cancer caused by HPV types 16 and 18, and the prevention of anal intraepithelial neoplasia (grades 1, 2, and 3) caused by HPV types 6, 11, 16, and </a:t>
            </a:r>
            <a:r>
              <a:rPr lang="en-US" dirty="0" smtClean="0"/>
              <a:t>18</a:t>
            </a:r>
          </a:p>
          <a:p>
            <a:pPr marL="457200" indent="-457200">
              <a:buFont typeface="+mj-lt"/>
              <a:buAutoNum type="arabicPeriod"/>
            </a:pPr>
            <a:r>
              <a:rPr lang="en-US" dirty="0" smtClean="0"/>
              <a:t>Adolescent and young adult males ages 11-21 should receive the HPV4 or HVP9 vaccine series and if they received 2 doses at least 5 months apart before the age of 15 years are considered adequately immunized</a:t>
            </a:r>
          </a:p>
          <a:p>
            <a:pPr marL="457200" indent="-457200">
              <a:buFont typeface="+mj-lt"/>
              <a:buAutoNum type="arabicPeriod"/>
            </a:pPr>
            <a:r>
              <a:rPr lang="en-US" dirty="0" smtClean="0"/>
              <a:t>Men </a:t>
            </a:r>
            <a:r>
              <a:rPr lang="en-US" dirty="0"/>
              <a:t>ages 22-26 that are immunocompromised, HIV positive, or have sex with other men should also be immunized with 3 doses (men aged 22-26 may be vaccinated with a 3 dose series of the HPV vaccine</a:t>
            </a:r>
            <a:r>
              <a:rPr lang="en-US" dirty="0" smtClean="0"/>
              <a:t>)</a:t>
            </a:r>
            <a:r>
              <a:rPr lang="en-US" b="1" dirty="0" smtClean="0"/>
              <a:t>.</a:t>
            </a:r>
            <a:endParaRPr lang="en-US" dirty="0"/>
          </a:p>
        </p:txBody>
      </p:sp>
    </p:spTree>
    <p:extLst>
      <p:ext uri="{BB962C8B-B14F-4D97-AF65-F5344CB8AC3E}">
        <p14:creationId xmlns:p14="http://schemas.microsoft.com/office/powerpoint/2010/main" val="184039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95369" y="868602"/>
            <a:ext cx="10628146" cy="4417382"/>
          </a:xfrm>
        </p:spPr>
      </p:pic>
    </p:spTree>
    <p:extLst>
      <p:ext uri="{BB962C8B-B14F-4D97-AF65-F5344CB8AC3E}">
        <p14:creationId xmlns:p14="http://schemas.microsoft.com/office/powerpoint/2010/main" val="783172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A</a:t>
            </a:r>
            <a:endParaRPr lang="en-US" dirty="0"/>
          </a:p>
        </p:txBody>
      </p:sp>
      <p:sp>
        <p:nvSpPr>
          <p:cNvPr id="3" name="Content Placeholder 2"/>
          <p:cNvSpPr>
            <a:spLocks noGrp="1"/>
          </p:cNvSpPr>
          <p:nvPr>
            <p:ph idx="1"/>
          </p:nvPr>
        </p:nvSpPr>
        <p:spPr/>
        <p:txBody>
          <a:bodyPr/>
          <a:lstStyle/>
          <a:p>
            <a:r>
              <a:rPr lang="en-US" dirty="0" smtClean="0"/>
              <a:t>ABOUT THE VIRUS:</a:t>
            </a:r>
          </a:p>
          <a:p>
            <a:endParaRPr lang="en-US" dirty="0" smtClean="0"/>
          </a:p>
          <a:p>
            <a:pPr marL="514350" indent="-514350">
              <a:buFont typeface="+mj-lt"/>
              <a:buAutoNum type="romanLcPeriod"/>
            </a:pPr>
            <a:r>
              <a:rPr lang="en-US" dirty="0" smtClean="0"/>
              <a:t>RNA (picornavirus) that infects the liver after fecal-oral transmission</a:t>
            </a:r>
          </a:p>
          <a:p>
            <a:pPr marL="514350" indent="-514350">
              <a:buFont typeface="+mj-lt"/>
              <a:buAutoNum type="romanLcPeriod"/>
            </a:pPr>
            <a:r>
              <a:rPr lang="en-US" dirty="0" smtClean="0"/>
              <a:t>Incubation to clinical manifestation is 28 days</a:t>
            </a:r>
          </a:p>
          <a:p>
            <a:pPr marL="514350" indent="-514350">
              <a:buFont typeface="+mj-lt"/>
              <a:buAutoNum type="romanLcPeriod"/>
            </a:pPr>
            <a:r>
              <a:rPr lang="en-US" dirty="0" smtClean="0"/>
              <a:t>Transmission: person to person </a:t>
            </a:r>
            <a:r>
              <a:rPr lang="en-US" dirty="0" smtClean="0"/>
              <a:t>(fecal-oral, including household and sexual)</a:t>
            </a:r>
            <a:r>
              <a:rPr lang="en-US" dirty="0" smtClean="0"/>
              <a:t>. Transmission via contaminated water or food is less common.</a:t>
            </a:r>
          </a:p>
          <a:p>
            <a:pPr marL="514350" indent="-514350">
              <a:buFont typeface="+mj-lt"/>
              <a:buAutoNum type="romanLcPeriod"/>
            </a:pPr>
            <a:r>
              <a:rPr lang="en-US" dirty="0" smtClean="0"/>
              <a:t>Individuals are most infective PRIOR to clinical manifestations: shedding in stools is highest 2 weeks prior to liver enzyme elevation or jaundice.</a:t>
            </a:r>
          </a:p>
        </p:txBody>
      </p:sp>
    </p:spTree>
    <p:extLst>
      <p:ext uri="{BB962C8B-B14F-4D97-AF65-F5344CB8AC3E}">
        <p14:creationId xmlns:p14="http://schemas.microsoft.com/office/powerpoint/2010/main" val="447727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Varicella</a:t>
            </a:r>
            <a:endParaRPr lang="en-US" dirty="0"/>
          </a:p>
        </p:txBody>
      </p:sp>
      <p:sp>
        <p:nvSpPr>
          <p:cNvPr id="3" name="Content Placeholder 2"/>
          <p:cNvSpPr>
            <a:spLocks noGrp="1"/>
          </p:cNvSpPr>
          <p:nvPr>
            <p:ph idx="1"/>
          </p:nvPr>
        </p:nvSpPr>
        <p:spPr/>
        <p:txBody>
          <a:bodyPr/>
          <a:lstStyle/>
          <a:p>
            <a:r>
              <a:rPr lang="en-US" dirty="0" smtClean="0"/>
              <a:t>ABOUT THE VIRUS:</a:t>
            </a:r>
          </a:p>
          <a:p>
            <a:endParaRPr lang="en-US" dirty="0"/>
          </a:p>
          <a:p>
            <a:pPr marL="514350" indent="-514350">
              <a:buFont typeface="+mj-lt"/>
              <a:buAutoNum type="romanUcPeriod"/>
            </a:pPr>
            <a:r>
              <a:rPr lang="en-US" dirty="0" smtClean="0"/>
              <a:t>Herpes virus that causes varicella (primary infection) and zoster (reactivation)</a:t>
            </a:r>
          </a:p>
          <a:p>
            <a:pPr marL="514350" indent="-514350">
              <a:buFont typeface="+mj-lt"/>
              <a:buAutoNum type="romanUcPeriod"/>
            </a:pPr>
            <a:r>
              <a:rPr lang="en-US" dirty="0"/>
              <a:t>The virus is transmitted from person to person by direct contact, inhalation of aerosols from vesicular fluid, or infected respiratory tract secretions </a:t>
            </a:r>
          </a:p>
          <a:p>
            <a:pPr marL="514350" indent="-514350">
              <a:buFont typeface="+mj-lt"/>
              <a:buAutoNum type="romanUcPeriod"/>
            </a:pPr>
            <a:r>
              <a:rPr lang="en-US" dirty="0"/>
              <a:t>The incubation period is 14-16 days, and an individual becomes contagious 1-2 days before the onset of </a:t>
            </a:r>
            <a:r>
              <a:rPr lang="en-US" dirty="0" smtClean="0"/>
              <a:t>rash</a:t>
            </a:r>
          </a:p>
          <a:p>
            <a:pPr marL="514350" indent="-514350">
              <a:buFont typeface="+mj-lt"/>
              <a:buAutoNum type="romanUcPeriod"/>
            </a:pPr>
            <a:r>
              <a:rPr lang="en-US" dirty="0" smtClean="0"/>
              <a:t>Individuals </a:t>
            </a:r>
            <a:r>
              <a:rPr lang="en-US" dirty="0"/>
              <a:t>remain contagious until all lesions are crusted </a:t>
            </a:r>
            <a:r>
              <a:rPr lang="en-US" dirty="0" smtClean="0"/>
              <a:t>over</a:t>
            </a:r>
          </a:p>
          <a:p>
            <a:pPr marL="514350" indent="-514350">
              <a:buFont typeface="+mj-lt"/>
              <a:buAutoNum type="romanUcPeriod"/>
            </a:pPr>
            <a:r>
              <a:rPr lang="en-US" dirty="0" smtClean="0"/>
              <a:t>After </a:t>
            </a:r>
            <a:r>
              <a:rPr lang="en-US" dirty="0"/>
              <a:t>primary </a:t>
            </a:r>
            <a:r>
              <a:rPr lang="en-US" dirty="0" smtClean="0"/>
              <a:t>infection </a:t>
            </a:r>
            <a:r>
              <a:rPr lang="en-US" dirty="0"/>
              <a:t>the virus becomes dormant in sensory nerve </a:t>
            </a:r>
            <a:r>
              <a:rPr lang="en-US" dirty="0" smtClean="0"/>
              <a:t>ganglia</a:t>
            </a:r>
            <a:endParaRPr lang="en-US" dirty="0"/>
          </a:p>
        </p:txBody>
      </p:sp>
    </p:spTree>
    <p:extLst>
      <p:ext uri="{BB962C8B-B14F-4D97-AF65-F5344CB8AC3E}">
        <p14:creationId xmlns:p14="http://schemas.microsoft.com/office/powerpoint/2010/main" val="858767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Varicella Vaccine</a:t>
            </a:r>
            <a:endParaRPr lang="en-US" dirty="0"/>
          </a:p>
        </p:txBody>
      </p:sp>
      <p:sp>
        <p:nvSpPr>
          <p:cNvPr id="3" name="Content Placeholder 2"/>
          <p:cNvSpPr>
            <a:spLocks noGrp="1"/>
          </p:cNvSpPr>
          <p:nvPr>
            <p:ph idx="1"/>
          </p:nvPr>
        </p:nvSpPr>
        <p:spPr/>
        <p:txBody>
          <a:bodyPr/>
          <a:lstStyle/>
          <a:p>
            <a:pPr>
              <a:buFont typeface="Wingdings" charset="2"/>
              <a:buChar char="Ø"/>
            </a:pPr>
            <a:r>
              <a:rPr lang="en-US" dirty="0" smtClean="0"/>
              <a:t> Varicella </a:t>
            </a:r>
            <a:r>
              <a:rPr lang="en-US" dirty="0"/>
              <a:t>vaccine is a </a:t>
            </a:r>
            <a:r>
              <a:rPr lang="en-US" b="1" dirty="0"/>
              <a:t>live attenuated virus vaccine </a:t>
            </a:r>
            <a:r>
              <a:rPr lang="en-US" dirty="0"/>
              <a:t>of the varicella virus, and is among the standard immunizations given to </a:t>
            </a:r>
            <a:r>
              <a:rPr lang="en-US" dirty="0" smtClean="0"/>
              <a:t>children</a:t>
            </a:r>
          </a:p>
          <a:p>
            <a:pPr>
              <a:buFont typeface="Wingdings" charset="2"/>
              <a:buChar char="Ø"/>
            </a:pPr>
            <a:endParaRPr lang="en-US" dirty="0" smtClean="0"/>
          </a:p>
          <a:p>
            <a:pPr>
              <a:buFont typeface="Wingdings" charset="2"/>
              <a:buChar char="Ø"/>
            </a:pPr>
            <a:r>
              <a:rPr lang="en-US" dirty="0"/>
              <a:t> </a:t>
            </a:r>
            <a:r>
              <a:rPr lang="en-US" dirty="0" smtClean="0"/>
              <a:t>Originally </a:t>
            </a:r>
            <a:r>
              <a:rPr lang="en-US" dirty="0"/>
              <a:t>licensed in 1995, the majority of adult patients have not received varicella </a:t>
            </a:r>
            <a:r>
              <a:rPr lang="en-US" dirty="0" smtClean="0"/>
              <a:t>vaccine</a:t>
            </a:r>
          </a:p>
          <a:p>
            <a:pPr>
              <a:buFont typeface="Wingdings" charset="2"/>
              <a:buChar char="Ø"/>
            </a:pPr>
            <a:endParaRPr lang="en-US" dirty="0" smtClean="0"/>
          </a:p>
          <a:p>
            <a:pPr>
              <a:buFont typeface="Wingdings" charset="2"/>
              <a:buChar char="Ø"/>
            </a:pPr>
            <a:r>
              <a:rPr lang="en-US" dirty="0"/>
              <a:t> </a:t>
            </a:r>
            <a:r>
              <a:rPr lang="en-US" dirty="0" smtClean="0"/>
              <a:t>The </a:t>
            </a:r>
            <a:r>
              <a:rPr lang="en-US" dirty="0"/>
              <a:t>vaccine is quite effective at preventing severe infection with varicella (efficacy approaches 100%); its efficacy at complete prevention of infection is somewhat </a:t>
            </a:r>
            <a:r>
              <a:rPr lang="en-US" dirty="0" smtClean="0"/>
              <a:t>lower</a:t>
            </a:r>
          </a:p>
          <a:p>
            <a:pPr>
              <a:buFont typeface="Wingdings" charset="2"/>
              <a:buChar char="Ø"/>
            </a:pPr>
            <a:endParaRPr lang="en-US" dirty="0" smtClean="0"/>
          </a:p>
          <a:p>
            <a:pPr>
              <a:buFont typeface="Wingdings" charset="2"/>
              <a:buChar char="Ø"/>
            </a:pPr>
            <a:r>
              <a:rPr lang="en-US" dirty="0"/>
              <a:t> </a:t>
            </a:r>
            <a:r>
              <a:rPr lang="en-US" dirty="0" smtClean="0"/>
              <a:t>Since </a:t>
            </a:r>
            <a:r>
              <a:rPr lang="en-US" dirty="0"/>
              <a:t>the introduction of varicella vaccination, the incidence of varicella has </a:t>
            </a:r>
            <a:r>
              <a:rPr lang="en-US" dirty="0" smtClean="0"/>
              <a:t>declined dramatically </a:t>
            </a:r>
            <a:endParaRPr lang="en-US" dirty="0"/>
          </a:p>
        </p:txBody>
      </p:sp>
    </p:spTree>
    <p:extLst>
      <p:ext uri="{BB962C8B-B14F-4D97-AF65-F5344CB8AC3E}">
        <p14:creationId xmlns:p14="http://schemas.microsoft.com/office/powerpoint/2010/main" val="60486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a:t>
            </a:r>
            <a:endParaRPr lang="en-US" dirty="0"/>
          </a:p>
        </p:txBody>
      </p:sp>
      <p:sp>
        <p:nvSpPr>
          <p:cNvPr id="3" name="Content Placeholder 2"/>
          <p:cNvSpPr>
            <a:spLocks noGrp="1"/>
          </p:cNvSpPr>
          <p:nvPr>
            <p:ph idx="1"/>
          </p:nvPr>
        </p:nvSpPr>
        <p:spPr/>
        <p:txBody>
          <a:bodyPr>
            <a:normAutofit/>
          </a:bodyPr>
          <a:lstStyle/>
          <a:p>
            <a:pPr>
              <a:buFont typeface="Courier New" charset="0"/>
              <a:buChar char="o"/>
            </a:pPr>
            <a:r>
              <a:rPr lang="en-US" dirty="0" smtClean="0"/>
              <a:t> Prior </a:t>
            </a:r>
            <a:r>
              <a:rPr lang="en-US" dirty="0"/>
              <a:t>to 1980, childhood varicella was so common that adults born prior to 1980 are usually considered </a:t>
            </a:r>
            <a:r>
              <a:rPr lang="en-US" dirty="0" smtClean="0"/>
              <a:t>immune</a:t>
            </a:r>
          </a:p>
          <a:p>
            <a:pPr>
              <a:buFont typeface="Courier New" charset="0"/>
              <a:buChar char="o"/>
            </a:pPr>
            <a:r>
              <a:rPr lang="en-US" dirty="0"/>
              <a:t> </a:t>
            </a:r>
            <a:r>
              <a:rPr lang="en-US" dirty="0" smtClean="0"/>
              <a:t>A </a:t>
            </a:r>
            <a:r>
              <a:rPr lang="en-US" dirty="0"/>
              <a:t>personal recollection of past infection (of either varicella or zoster) is a strong predictor of immunity, but blood tests to demonstrate immunity are recommended if there is </a:t>
            </a:r>
            <a:r>
              <a:rPr lang="en-US" dirty="0" smtClean="0"/>
              <a:t>doubt</a:t>
            </a:r>
          </a:p>
          <a:p>
            <a:pPr>
              <a:buFont typeface="Courier New" charset="0"/>
              <a:buChar char="o"/>
            </a:pPr>
            <a:r>
              <a:rPr lang="en-US" dirty="0"/>
              <a:t> </a:t>
            </a:r>
            <a:r>
              <a:rPr lang="en-US" dirty="0" smtClean="0"/>
              <a:t>All </a:t>
            </a:r>
            <a:r>
              <a:rPr lang="en-US" dirty="0"/>
              <a:t>healthy adults should be assessed for varicella immunity, and if not immune, should be </a:t>
            </a:r>
            <a:r>
              <a:rPr lang="en-US" dirty="0" smtClean="0"/>
              <a:t>vaccinated</a:t>
            </a:r>
          </a:p>
          <a:p>
            <a:pPr>
              <a:buFont typeface="Courier New" charset="0"/>
              <a:buChar char="o"/>
            </a:pPr>
            <a:r>
              <a:rPr lang="en-US" dirty="0"/>
              <a:t> </a:t>
            </a:r>
            <a:r>
              <a:rPr lang="en-US" dirty="0" smtClean="0"/>
              <a:t>Two doses of vaccine are needed, at 0 and 4-8 weeks</a:t>
            </a:r>
          </a:p>
          <a:p>
            <a:pPr>
              <a:buFont typeface="Courier New" charset="0"/>
              <a:buChar char="o"/>
            </a:pPr>
            <a:r>
              <a:rPr lang="en-US" dirty="0"/>
              <a:t> </a:t>
            </a:r>
            <a:r>
              <a:rPr lang="en-US" dirty="0" smtClean="0"/>
              <a:t>If the </a:t>
            </a:r>
            <a:r>
              <a:rPr lang="en-US" dirty="0"/>
              <a:t>second shot is delayed, there is no need to restart the series. There is no need for routine post-vaccination </a:t>
            </a:r>
            <a:r>
              <a:rPr lang="en-US" dirty="0" smtClean="0"/>
              <a:t>testing</a:t>
            </a:r>
          </a:p>
          <a:p>
            <a:pPr>
              <a:buFont typeface="Courier New" charset="0"/>
              <a:buChar char="o"/>
            </a:pPr>
            <a:r>
              <a:rPr lang="en-US" dirty="0"/>
              <a:t> </a:t>
            </a:r>
            <a:r>
              <a:rPr lang="en-US" dirty="0" smtClean="0"/>
              <a:t>Salicylates </a:t>
            </a:r>
            <a:r>
              <a:rPr lang="en-US" dirty="0"/>
              <a:t>should be avoided following varicella vaccine to avoid Reye's syndrome</a:t>
            </a:r>
            <a:r>
              <a:rPr lang="en-US" dirty="0" smtClean="0"/>
              <a:t>.</a:t>
            </a:r>
            <a:endParaRPr lang="en-US" dirty="0"/>
          </a:p>
          <a:p>
            <a:endParaRPr lang="en-US" dirty="0"/>
          </a:p>
        </p:txBody>
      </p:sp>
    </p:spTree>
    <p:extLst>
      <p:ext uri="{BB962C8B-B14F-4D97-AF65-F5344CB8AC3E}">
        <p14:creationId xmlns:p14="http://schemas.microsoft.com/office/powerpoint/2010/main" val="841462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Exposure Prophylaxis</a:t>
            </a:r>
            <a:endParaRPr lang="en-US" dirty="0"/>
          </a:p>
        </p:txBody>
      </p:sp>
      <p:sp>
        <p:nvSpPr>
          <p:cNvPr id="3" name="Content Placeholder 2"/>
          <p:cNvSpPr>
            <a:spLocks noGrp="1"/>
          </p:cNvSpPr>
          <p:nvPr>
            <p:ph idx="1"/>
          </p:nvPr>
        </p:nvSpPr>
        <p:spPr/>
        <p:txBody>
          <a:bodyPr/>
          <a:lstStyle/>
          <a:p>
            <a:pPr>
              <a:buFont typeface="Wingdings" charset="2"/>
              <a:buChar char="§"/>
            </a:pPr>
            <a:endParaRPr lang="en-US" dirty="0"/>
          </a:p>
          <a:p>
            <a:pPr>
              <a:buFont typeface="Wingdings" charset="2"/>
              <a:buChar char="§"/>
            </a:pPr>
            <a:r>
              <a:rPr lang="en-US" dirty="0" smtClean="0"/>
              <a:t>  If </a:t>
            </a:r>
            <a:r>
              <a:rPr lang="en-US" dirty="0"/>
              <a:t>a non-varicella immune individual is exposed to someone with contagious varicella, that individual should be vaccinated with varicella vaccine within 3 days of </a:t>
            </a:r>
            <a:r>
              <a:rPr lang="en-US" dirty="0" smtClean="0"/>
              <a:t>exposure</a:t>
            </a:r>
          </a:p>
          <a:p>
            <a:pPr>
              <a:buFont typeface="Wingdings" charset="2"/>
              <a:buChar char="§"/>
            </a:pPr>
            <a:r>
              <a:rPr lang="en-US" dirty="0"/>
              <a:t> </a:t>
            </a:r>
            <a:r>
              <a:rPr lang="en-US" dirty="0" smtClean="0"/>
              <a:t> In </a:t>
            </a:r>
            <a:r>
              <a:rPr lang="en-US" dirty="0"/>
              <a:t>children this has been shown to be more than 90% effective at preventing </a:t>
            </a:r>
            <a:r>
              <a:rPr lang="en-US" dirty="0" smtClean="0"/>
              <a:t>varicella</a:t>
            </a:r>
          </a:p>
          <a:p>
            <a:pPr>
              <a:buFont typeface="Wingdings" charset="2"/>
              <a:buChar char="§"/>
            </a:pPr>
            <a:r>
              <a:rPr lang="en-US" dirty="0"/>
              <a:t> </a:t>
            </a:r>
            <a:r>
              <a:rPr lang="en-US" dirty="0" smtClean="0"/>
              <a:t> If </a:t>
            </a:r>
            <a:r>
              <a:rPr lang="en-US" dirty="0"/>
              <a:t>varicella vaccine is contraindicated (e.g., in pregnant or immunocompromised hosts), varicella zoster immune globulin should be used for post exposure </a:t>
            </a:r>
            <a:r>
              <a:rPr lang="en-US" dirty="0" smtClean="0"/>
              <a:t>prophylaxis</a:t>
            </a:r>
            <a:endParaRPr lang="en-US" dirty="0"/>
          </a:p>
        </p:txBody>
      </p:sp>
    </p:spTree>
    <p:extLst>
      <p:ext uri="{BB962C8B-B14F-4D97-AF65-F5344CB8AC3E}">
        <p14:creationId xmlns:p14="http://schemas.microsoft.com/office/powerpoint/2010/main" val="1278640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Zoster Vaccine</a:t>
            </a:r>
            <a:endParaRPr lang="en-US" dirty="0"/>
          </a:p>
        </p:txBody>
      </p:sp>
      <p:sp>
        <p:nvSpPr>
          <p:cNvPr id="3" name="Content Placeholder 2"/>
          <p:cNvSpPr>
            <a:spLocks noGrp="1"/>
          </p:cNvSpPr>
          <p:nvPr>
            <p:ph idx="1"/>
          </p:nvPr>
        </p:nvSpPr>
        <p:spPr/>
        <p:txBody>
          <a:bodyPr/>
          <a:lstStyle/>
          <a:p>
            <a:r>
              <a:rPr lang="en-US" dirty="0"/>
              <a:t>In 2006, the FDA approved use of strengthened live attenuated varicella virus vaccine for the prevention of zoster in individuals with a history of varicella, after a large </a:t>
            </a:r>
            <a:r>
              <a:rPr lang="en-US" b="1" dirty="0"/>
              <a:t>study </a:t>
            </a:r>
            <a:r>
              <a:rPr lang="en-US" dirty="0"/>
              <a:t>demonstrated a 51% decrease in the incidence of zoster and 66% reduction in the incidence of post-herpetic neuralgia in immunized </a:t>
            </a:r>
            <a:r>
              <a:rPr lang="en-US" dirty="0" smtClean="0"/>
              <a:t>patients</a:t>
            </a:r>
            <a:endParaRPr lang="en-US" dirty="0"/>
          </a:p>
          <a:p>
            <a:r>
              <a:rPr lang="en-US" dirty="0"/>
              <a:t>One in three individuals with a history of varicella will eventually develop zoster, with 1 million cases of zoster in the United States </a:t>
            </a:r>
            <a:r>
              <a:rPr lang="en-US" dirty="0" smtClean="0"/>
              <a:t>alone.</a:t>
            </a:r>
          </a:p>
          <a:p>
            <a:r>
              <a:rPr lang="en-US" dirty="0"/>
              <a:t>B</a:t>
            </a:r>
            <a:r>
              <a:rPr lang="en-US" dirty="0" smtClean="0"/>
              <a:t>etween </a:t>
            </a:r>
            <a:r>
              <a:rPr lang="en-US" dirty="0"/>
              <a:t>10 and 20 percent of individuals with </a:t>
            </a:r>
            <a:r>
              <a:rPr lang="en-US" b="1" dirty="0"/>
              <a:t>zoster </a:t>
            </a:r>
            <a:r>
              <a:rPr lang="en-US" dirty="0"/>
              <a:t>will develop post-herpetic neuralgia</a:t>
            </a:r>
            <a:r>
              <a:rPr lang="en-US" dirty="0" smtClean="0"/>
              <a:t>. </a:t>
            </a:r>
            <a:r>
              <a:rPr lang="en-US" dirty="0"/>
              <a:t>The zoster vaccine reduces the risk of zoster, and it also reduces the risk of post-herpetic neuralgia in vaccinated patients who develop zoster. </a:t>
            </a:r>
          </a:p>
          <a:p>
            <a:endParaRPr lang="en-US" dirty="0"/>
          </a:p>
        </p:txBody>
      </p:sp>
    </p:spTree>
    <p:extLst>
      <p:ext uri="{BB962C8B-B14F-4D97-AF65-F5344CB8AC3E}">
        <p14:creationId xmlns:p14="http://schemas.microsoft.com/office/powerpoint/2010/main" val="241406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35205" y="1019545"/>
            <a:ext cx="8890000" cy="4022725"/>
          </a:xfrm>
        </p:spPr>
      </p:pic>
    </p:spTree>
    <p:extLst>
      <p:ext uri="{BB962C8B-B14F-4D97-AF65-F5344CB8AC3E}">
        <p14:creationId xmlns:p14="http://schemas.microsoft.com/office/powerpoint/2010/main" val="35909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07091" y="2066034"/>
            <a:ext cx="10058400" cy="1449387"/>
          </a:xfrm>
        </p:spPr>
        <p:txBody>
          <a:bodyPr/>
          <a:lstStyle/>
          <a:p>
            <a:r>
              <a:rPr lang="en-US" dirty="0" smtClean="0"/>
              <a:t>Thank You </a:t>
            </a:r>
            <a:r>
              <a:rPr lang="en-US" dirty="0" smtClean="0">
                <a:sym typeface="Wingdings"/>
              </a:rPr>
              <a:t></a:t>
            </a:r>
            <a:endParaRPr lang="en-US" dirty="0"/>
          </a:p>
        </p:txBody>
      </p:sp>
    </p:spTree>
    <p:extLst>
      <p:ext uri="{BB962C8B-B14F-4D97-AF65-F5344CB8AC3E}">
        <p14:creationId xmlns:p14="http://schemas.microsoft.com/office/powerpoint/2010/main" val="80767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and Hepatitis A infection</a:t>
            </a:r>
            <a:endParaRPr lang="en-US" dirty="0"/>
          </a:p>
        </p:txBody>
      </p:sp>
      <p:sp>
        <p:nvSpPr>
          <p:cNvPr id="3" name="Content Placeholder 2"/>
          <p:cNvSpPr>
            <a:spLocks noGrp="1"/>
          </p:cNvSpPr>
          <p:nvPr>
            <p:ph idx="1"/>
          </p:nvPr>
        </p:nvSpPr>
        <p:spPr/>
        <p:txBody>
          <a:bodyPr/>
          <a:lstStyle/>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dirty="0" smtClean="0"/>
          </a:p>
          <a:p>
            <a:pPr marL="457200" marR="0" lvl="0" indent="-457200" defTabSz="914400" eaLnBrk="1" fontAlgn="auto" latinLnBrk="0" hangingPunct="1">
              <a:lnSpc>
                <a:spcPct val="100000"/>
              </a:lnSpc>
              <a:spcBef>
                <a:spcPts val="0"/>
              </a:spcBef>
              <a:spcAft>
                <a:spcPts val="0"/>
              </a:spcAft>
              <a:buSzTx/>
              <a:buFont typeface="+mj-lt"/>
              <a:buAutoNum type="arabicPeriod"/>
              <a:tabLst/>
              <a:defRPr/>
            </a:pPr>
            <a:r>
              <a:rPr lang="en-US" dirty="0" smtClean="0"/>
              <a:t>Children play an important role in transmission of the Hepatitis A in the community</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dirty="0" smtClean="0"/>
          </a:p>
          <a:p>
            <a:pPr marL="457200" marR="0" lvl="0" indent="-457200" defTabSz="914400" eaLnBrk="1" fontAlgn="auto" latinLnBrk="0" hangingPunct="1">
              <a:lnSpc>
                <a:spcPct val="100000"/>
              </a:lnSpc>
              <a:spcBef>
                <a:spcPts val="0"/>
              </a:spcBef>
              <a:spcAft>
                <a:spcPts val="0"/>
              </a:spcAft>
              <a:buSzTx/>
              <a:buFont typeface="+mj-lt"/>
              <a:buAutoNum type="arabicPeriod"/>
              <a:tabLst/>
              <a:defRPr/>
            </a:pPr>
            <a:r>
              <a:rPr lang="en-US" dirty="0" smtClean="0"/>
              <a:t>Household with children less than 6 </a:t>
            </a:r>
            <a:r>
              <a:rPr lang="en-US" dirty="0" smtClean="0"/>
              <a:t>years </a:t>
            </a:r>
            <a:r>
              <a:rPr lang="en-US" dirty="0" smtClean="0"/>
              <a:t>old are at </a:t>
            </a:r>
            <a:r>
              <a:rPr lang="en-US" dirty="0" smtClean="0"/>
              <a:t>increased </a:t>
            </a:r>
            <a:r>
              <a:rPr lang="en-US" dirty="0" smtClean="0"/>
              <a:t>incidence of Hepatitis A infection</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dirty="0"/>
          </a:p>
          <a:p>
            <a:pPr marL="457200" marR="0" lvl="0" indent="-457200" defTabSz="914400" eaLnBrk="1" fontAlgn="auto" latinLnBrk="0" hangingPunct="1">
              <a:lnSpc>
                <a:spcPct val="100000"/>
              </a:lnSpc>
              <a:spcBef>
                <a:spcPts val="0"/>
              </a:spcBef>
              <a:spcAft>
                <a:spcPts val="0"/>
              </a:spcAft>
              <a:buSzTx/>
              <a:buFont typeface="+mj-lt"/>
              <a:buAutoNum type="arabicPeriod"/>
              <a:tabLst/>
              <a:defRPr/>
            </a:pPr>
            <a:r>
              <a:rPr lang="en-US" dirty="0" smtClean="0"/>
              <a:t>Children are more likely to have an asymptomatic infection than adults, thus greater risk of viral spread</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dirty="0" smtClean="0"/>
          </a:p>
        </p:txBody>
      </p:sp>
    </p:spTree>
    <p:extLst>
      <p:ext uri="{BB962C8B-B14F-4D97-AF65-F5344CB8AC3E}">
        <p14:creationId xmlns:p14="http://schemas.microsoft.com/office/powerpoint/2010/main" val="175258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Morbidity/Mortality of Hepatitis A infection</a:t>
            </a:r>
            <a:endParaRPr lang="en-US" dirty="0"/>
          </a:p>
        </p:txBody>
      </p:sp>
      <p:sp>
        <p:nvSpPr>
          <p:cNvPr id="3" name="Content Placeholder 2"/>
          <p:cNvSpPr>
            <a:spLocks noGrp="1"/>
          </p:cNvSpPr>
          <p:nvPr>
            <p:ph idx="1"/>
          </p:nvPr>
        </p:nvSpPr>
        <p:spPr/>
        <p:txBody>
          <a:bodyPr/>
          <a:lstStyle/>
          <a:p>
            <a:endParaRPr lang="en-US" dirty="0" smtClean="0"/>
          </a:p>
          <a:p>
            <a:pPr marL="514350" indent="-514350">
              <a:buFont typeface="+mj-lt"/>
              <a:buAutoNum type="romanLcPeriod"/>
            </a:pPr>
            <a:r>
              <a:rPr lang="en-US" dirty="0" smtClean="0"/>
              <a:t>Hepatitis A has a very low case fatality rate (0.3%)</a:t>
            </a:r>
          </a:p>
          <a:p>
            <a:pPr marL="514350" indent="-514350">
              <a:buFont typeface="+mj-lt"/>
              <a:buAutoNum type="romanLcPeriod"/>
            </a:pPr>
            <a:r>
              <a:rPr lang="en-US" dirty="0" smtClean="0"/>
              <a:t>Fatality is increased in individuals over age 50</a:t>
            </a:r>
          </a:p>
          <a:p>
            <a:pPr marL="514350" indent="-514350">
              <a:buFont typeface="+mj-lt"/>
              <a:buAutoNum type="romanLcPeriod"/>
            </a:pPr>
            <a:r>
              <a:rPr lang="en-US" dirty="0" smtClean="0"/>
              <a:t>Chronic liver disease patient have both increased fatality risk and higher rate of fulminant hepatitis</a:t>
            </a:r>
          </a:p>
          <a:p>
            <a:pPr marL="514350" indent="-514350">
              <a:buFont typeface="+mj-lt"/>
              <a:buAutoNum type="romanLcPeriod"/>
            </a:pPr>
            <a:r>
              <a:rPr lang="en-US" dirty="0" smtClean="0"/>
              <a:t>Hepatitis A does not cause chronic hepatitis</a:t>
            </a:r>
            <a:endParaRPr lang="en-US" dirty="0"/>
          </a:p>
        </p:txBody>
      </p:sp>
    </p:spTree>
    <p:extLst>
      <p:ext uri="{BB962C8B-B14F-4D97-AF65-F5344CB8AC3E}">
        <p14:creationId xmlns:p14="http://schemas.microsoft.com/office/powerpoint/2010/main" val="12931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A Vaccine</a:t>
            </a:r>
            <a:endParaRPr lang="en-US" dirty="0"/>
          </a:p>
        </p:txBody>
      </p:sp>
      <p:sp>
        <p:nvSpPr>
          <p:cNvPr id="3" name="Content Placeholder 2"/>
          <p:cNvSpPr>
            <a:spLocks noGrp="1"/>
          </p:cNvSpPr>
          <p:nvPr>
            <p:ph idx="1"/>
          </p:nvPr>
        </p:nvSpPr>
        <p:spPr/>
        <p:txBody>
          <a:bodyPr/>
          <a:lstStyle/>
          <a:p>
            <a:pPr marL="514350" indent="-514350">
              <a:buFont typeface="+mj-lt"/>
              <a:buAutoNum type="romanUcPeriod"/>
            </a:pPr>
            <a:r>
              <a:rPr lang="en-US" dirty="0" smtClean="0"/>
              <a:t>First licensed in 1995 and prepared from cultured and inactivated hepatitis A virus that is entirely killed</a:t>
            </a:r>
          </a:p>
          <a:p>
            <a:pPr marL="514350" indent="-514350">
              <a:buFont typeface="+mj-lt"/>
              <a:buAutoNum type="romanUcPeriod"/>
            </a:pPr>
            <a:r>
              <a:rPr lang="en-US" dirty="0" smtClean="0"/>
              <a:t>First the vaccine was recommended only for groups at high risk of infection: </a:t>
            </a:r>
            <a:br>
              <a:rPr lang="en-US" dirty="0" smtClean="0"/>
            </a:br>
            <a:r>
              <a:rPr lang="en-US" dirty="0" smtClean="0"/>
              <a:t/>
            </a:r>
            <a:br>
              <a:rPr lang="en-US" dirty="0" smtClean="0"/>
            </a:br>
            <a:r>
              <a:rPr lang="en-US" dirty="0" smtClean="0"/>
              <a:t>- Men who have sex with men</a:t>
            </a:r>
            <a:br>
              <a:rPr lang="en-US" dirty="0" smtClean="0"/>
            </a:br>
            <a:r>
              <a:rPr lang="en-US" dirty="0" smtClean="0"/>
              <a:t>- Travelers to endemic regions</a:t>
            </a:r>
            <a:br>
              <a:rPr lang="en-US" dirty="0" smtClean="0"/>
            </a:br>
            <a:r>
              <a:rPr lang="en-US" dirty="0" smtClean="0"/>
              <a:t>- Injection drug users</a:t>
            </a:r>
            <a:br>
              <a:rPr lang="en-US" dirty="0" smtClean="0"/>
            </a:br>
            <a:r>
              <a:rPr lang="en-US" dirty="0" smtClean="0"/>
              <a:t>- Recipients of clotting factors</a:t>
            </a:r>
            <a:br>
              <a:rPr lang="en-US" dirty="0" smtClean="0"/>
            </a:br>
            <a:r>
              <a:rPr lang="en-US" dirty="0" smtClean="0"/>
              <a:t>- Chronic liver disease patients</a:t>
            </a:r>
          </a:p>
          <a:p>
            <a:pPr marL="514350" indent="-514350">
              <a:buFont typeface="+mj-lt"/>
              <a:buAutoNum type="romanUcPeriod"/>
            </a:pPr>
            <a:r>
              <a:rPr lang="en-US" dirty="0" smtClean="0"/>
              <a:t>Introduction of the vaccine has led to historic lows of hepatitis A infection in the US</a:t>
            </a:r>
          </a:p>
        </p:txBody>
      </p:sp>
    </p:spTree>
    <p:extLst>
      <p:ext uri="{BB962C8B-B14F-4D97-AF65-F5344CB8AC3E}">
        <p14:creationId xmlns:p14="http://schemas.microsoft.com/office/powerpoint/2010/main" val="730818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603332" y="87682"/>
            <a:ext cx="9031288" cy="6278562"/>
          </a:xfrm>
        </p:spPr>
      </p:pic>
    </p:spTree>
    <p:extLst>
      <p:ext uri="{BB962C8B-B14F-4D97-AF65-F5344CB8AC3E}">
        <p14:creationId xmlns:p14="http://schemas.microsoft.com/office/powerpoint/2010/main" val="57741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402915" y="0"/>
            <a:ext cx="8204547" cy="6161922"/>
          </a:xfrm>
        </p:spPr>
      </p:pic>
    </p:spTree>
    <p:extLst>
      <p:ext uri="{BB962C8B-B14F-4D97-AF65-F5344CB8AC3E}">
        <p14:creationId xmlns:p14="http://schemas.microsoft.com/office/powerpoint/2010/main" val="195338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Efficacy of Hepatitis A Vaccine</a:t>
            </a:r>
            <a:endParaRPr lang="en-US" dirty="0"/>
          </a:p>
        </p:txBody>
      </p:sp>
      <p:sp>
        <p:nvSpPr>
          <p:cNvPr id="3" name="Content Placeholder 2"/>
          <p:cNvSpPr>
            <a:spLocks noGrp="1"/>
          </p:cNvSpPr>
          <p:nvPr>
            <p:ph idx="1"/>
          </p:nvPr>
        </p:nvSpPr>
        <p:spPr/>
        <p:txBody>
          <a:bodyPr/>
          <a:lstStyle/>
          <a:p>
            <a:endParaRPr lang="en-US" dirty="0" smtClean="0"/>
          </a:p>
          <a:p>
            <a:pPr>
              <a:buFont typeface="Wingdings" charset="2"/>
              <a:buChar char="v"/>
            </a:pPr>
            <a:r>
              <a:rPr lang="en-US" dirty="0" smtClean="0"/>
              <a:t>The </a:t>
            </a:r>
            <a:r>
              <a:rPr lang="en-US" dirty="0"/>
              <a:t>hepatitis A vaccine is very effective at inducing the production of protective </a:t>
            </a:r>
            <a:r>
              <a:rPr lang="en-US" dirty="0" smtClean="0"/>
              <a:t>antibodies.</a:t>
            </a:r>
          </a:p>
          <a:p>
            <a:pPr>
              <a:buFont typeface="Wingdings" charset="2"/>
              <a:buChar char="v"/>
            </a:pPr>
            <a:r>
              <a:rPr lang="en-US" dirty="0" smtClean="0"/>
              <a:t>One </a:t>
            </a:r>
            <a:r>
              <a:rPr lang="en-US" dirty="0"/>
              <a:t>month after a single dose of the vaccine, protective antibodies are found in 94-100% of </a:t>
            </a:r>
            <a:r>
              <a:rPr lang="en-US" dirty="0" smtClean="0"/>
              <a:t>adults</a:t>
            </a:r>
          </a:p>
          <a:p>
            <a:pPr>
              <a:buFont typeface="Wingdings" charset="2"/>
              <a:buChar char="v"/>
            </a:pPr>
            <a:r>
              <a:rPr lang="en-US" dirty="0"/>
              <a:t>P</a:t>
            </a:r>
            <a:r>
              <a:rPr lang="en-US" dirty="0" smtClean="0"/>
              <a:t>roduction </a:t>
            </a:r>
            <a:r>
              <a:rPr lang="en-US" dirty="0"/>
              <a:t>of protective antibodies is universal after two </a:t>
            </a:r>
            <a:r>
              <a:rPr lang="en-US" dirty="0" smtClean="0"/>
              <a:t>doses.</a:t>
            </a:r>
            <a:endParaRPr lang="en-US" dirty="0"/>
          </a:p>
        </p:txBody>
      </p:sp>
    </p:spTree>
    <p:extLst>
      <p:ext uri="{BB962C8B-B14F-4D97-AF65-F5344CB8AC3E}">
        <p14:creationId xmlns:p14="http://schemas.microsoft.com/office/powerpoint/2010/main" val="170438386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357</TotalTime>
  <Words>1978</Words>
  <Application>Microsoft Macintosh PowerPoint</Application>
  <PresentationFormat>Custom</PresentationFormat>
  <Paragraphs>149</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Retrospect</vt:lpstr>
      <vt:lpstr>Immunizations Part II</vt:lpstr>
      <vt:lpstr>Outline</vt:lpstr>
      <vt:lpstr>Hepatitis A</vt:lpstr>
      <vt:lpstr>Children and Hepatitis A infection</vt:lpstr>
      <vt:lpstr>Morbidity/Mortality of Hepatitis A infection</vt:lpstr>
      <vt:lpstr>Hepatitis A Vaccine</vt:lpstr>
      <vt:lpstr>PowerPoint Presentation</vt:lpstr>
      <vt:lpstr>PowerPoint Presentation</vt:lpstr>
      <vt:lpstr>Efficacy of Hepatitis A Vaccine</vt:lpstr>
      <vt:lpstr>Administration</vt:lpstr>
      <vt:lpstr>Contraindications and Precautions</vt:lpstr>
      <vt:lpstr>PowerPoint Presentation</vt:lpstr>
      <vt:lpstr>PowerPoint Presentation</vt:lpstr>
      <vt:lpstr>Hepatitis B</vt:lpstr>
      <vt:lpstr>More about the infection</vt:lpstr>
      <vt:lpstr>Hepatitis B Vaccine</vt:lpstr>
      <vt:lpstr>PowerPoint Presentation</vt:lpstr>
      <vt:lpstr>PowerPoint Presentation</vt:lpstr>
      <vt:lpstr>PowerPoint Presentation</vt:lpstr>
      <vt:lpstr>Dosing of Hepatitis B Vaccine</vt:lpstr>
      <vt:lpstr>Pre-vaccination Serologic Testing</vt:lpstr>
      <vt:lpstr>Post Vaccination Serologic Testing</vt:lpstr>
      <vt:lpstr>PowerPoint Presentation</vt:lpstr>
      <vt:lpstr>PowerPoint Presentation</vt:lpstr>
      <vt:lpstr>Human Papilloma Virus (HPV)</vt:lpstr>
      <vt:lpstr>HPV Vaccine</vt:lpstr>
      <vt:lpstr>Females and the Vaccine</vt:lpstr>
      <vt:lpstr>Males and the Vaccine</vt:lpstr>
      <vt:lpstr>PowerPoint Presentation</vt:lpstr>
      <vt:lpstr>Varicella</vt:lpstr>
      <vt:lpstr>Varicella Vaccine</vt:lpstr>
      <vt:lpstr>Indications</vt:lpstr>
      <vt:lpstr>Post Exposure Prophylaxis</vt:lpstr>
      <vt:lpstr>Zoster Vaccine</vt:lpstr>
      <vt:lpstr>PowerPoint Presentation</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Immunizations Part II</dc:title>
  <dc:creator>Khaled Janom (Alumni)</dc:creator>
  <cp:lastModifiedBy>Eugene Verkhovsky</cp:lastModifiedBy>
  <cp:revision>31</cp:revision>
  <dcterms:created xsi:type="dcterms:W3CDTF">2017-09-26T21:18:47Z</dcterms:created>
  <dcterms:modified xsi:type="dcterms:W3CDTF">2017-09-27T15:42:54Z</dcterms:modified>
</cp:coreProperties>
</file>