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sldIdLst>
    <p:sldId id="258" r:id="rId2"/>
    <p:sldId id="259" r:id="rId3"/>
    <p:sldId id="279" r:id="rId4"/>
    <p:sldId id="280" r:id="rId5"/>
    <p:sldId id="260" r:id="rId6"/>
    <p:sldId id="261" r:id="rId7"/>
    <p:sldId id="281" r:id="rId8"/>
    <p:sldId id="282" r:id="rId9"/>
    <p:sldId id="262" r:id="rId10"/>
    <p:sldId id="292" r:id="rId11"/>
    <p:sldId id="263" r:id="rId12"/>
    <p:sldId id="285" r:id="rId13"/>
    <p:sldId id="286" r:id="rId14"/>
    <p:sldId id="264" r:id="rId15"/>
    <p:sldId id="265" r:id="rId16"/>
    <p:sldId id="283" r:id="rId17"/>
    <p:sldId id="284" r:id="rId18"/>
    <p:sldId id="269" r:id="rId19"/>
    <p:sldId id="277" r:id="rId20"/>
    <p:sldId id="278" r:id="rId21"/>
    <p:sldId id="287" r:id="rId22"/>
    <p:sldId id="288" r:id="rId23"/>
    <p:sldId id="267" r:id="rId24"/>
    <p:sldId id="268" r:id="rId25"/>
    <p:sldId id="275" r:id="rId26"/>
    <p:sldId id="276" r:id="rId27"/>
    <p:sldId id="270" r:id="rId28"/>
    <p:sldId id="273" r:id="rId29"/>
    <p:sldId id="274" r:id="rId30"/>
    <p:sldId id="290" r:id="rId31"/>
    <p:sldId id="291" r:id="rId32"/>
    <p:sldId id="293" r:id="rId33"/>
    <p:sldId id="28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7D72E-8518-410C-8CF0-B99D3EA10C4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111358F-CB5E-4E15-AB9E-45E5CAD4C8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E57B2A-FC85-47C2-9EC4-29EE1FABEF95}"/>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5" name="Footer Placeholder 4">
            <a:extLst>
              <a:ext uri="{FF2B5EF4-FFF2-40B4-BE49-F238E27FC236}">
                <a16:creationId xmlns:a16="http://schemas.microsoft.com/office/drawing/2014/main" id="{3162185C-4631-4E3C-980B-4610EEEEA2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3F6B3-A313-4FC2-84E4-CA9315677CDD}"/>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3896510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984E8-1033-46B6-9890-58735A7969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92EC2A-F2AA-4820-9AD6-A7A6C1046C7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AD493-E588-44FA-AEEB-B8F9B7E6422B}"/>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5" name="Footer Placeholder 4">
            <a:extLst>
              <a:ext uri="{FF2B5EF4-FFF2-40B4-BE49-F238E27FC236}">
                <a16:creationId xmlns:a16="http://schemas.microsoft.com/office/drawing/2014/main" id="{6886B997-1737-4CDE-839D-DF87219C5E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15C53-0FE2-40DA-8D00-F608FCD11763}"/>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4038687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13FF4E-ABED-4011-B154-FD7DA62E1D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1E6845F-6C7F-4F69-A373-0BD2DBD89E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D4D238-61FE-498B-BC34-EA21C36D175C}"/>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5" name="Footer Placeholder 4">
            <a:extLst>
              <a:ext uri="{FF2B5EF4-FFF2-40B4-BE49-F238E27FC236}">
                <a16:creationId xmlns:a16="http://schemas.microsoft.com/office/drawing/2014/main" id="{A23004AF-CCD1-45F5-8541-5A99FC4DF3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3BB2B5-F56A-4E2D-A133-7DC1B13C7231}"/>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776965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00D6-02AC-4567-ABFF-6F3101A5F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3A8EA1-C97F-440B-B3BE-508357255D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BD2085-BB49-49A8-92CF-A54E6CC6D2FA}"/>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5" name="Footer Placeholder 4">
            <a:extLst>
              <a:ext uri="{FF2B5EF4-FFF2-40B4-BE49-F238E27FC236}">
                <a16:creationId xmlns:a16="http://schemas.microsoft.com/office/drawing/2014/main" id="{FC819746-0CFC-488D-B762-E13C902D4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41EF0-9F1D-48BE-A6CD-AD5C0269BE5E}"/>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387123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6CB07-A8E2-458B-BA2E-5C09507D8D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9D8F45-69C6-4CF4-8650-DEF99157E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6D5ED5-6859-4DD6-9E28-2D051C8C7DBD}"/>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5" name="Footer Placeholder 4">
            <a:extLst>
              <a:ext uri="{FF2B5EF4-FFF2-40B4-BE49-F238E27FC236}">
                <a16:creationId xmlns:a16="http://schemas.microsoft.com/office/drawing/2014/main" id="{0074AEDA-5561-41C5-9A18-62D5E13A7D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3ED637-41E2-4873-8215-666647F07B35}"/>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822345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AB11-249D-43DF-AA8D-6D1E6D5220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26309A-EA0C-4F4E-82A1-5078A07C457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44A2C5-7636-4840-AF76-04FA6721F41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2390CD9-D0E4-480A-AAB1-54004156DC28}"/>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6" name="Footer Placeholder 5">
            <a:extLst>
              <a:ext uri="{FF2B5EF4-FFF2-40B4-BE49-F238E27FC236}">
                <a16:creationId xmlns:a16="http://schemas.microsoft.com/office/drawing/2014/main" id="{4412BC5B-A729-4F70-9E7F-C67CF7ADD82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94DBA8-2CC8-4BC2-8260-C5A223602B9F}"/>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2747250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44F6D-16CB-4C10-94C9-96FB0D8699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73FC2D-76E3-4432-8906-DAEA0FE258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6D9AEC-DCAF-4D70-800C-48924A93548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F85821-05F9-4317-ACE5-509F4F8F3E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DEE5388-F727-4762-BFAD-A85738E8B02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762A08F-F618-431E-A6AB-54CBFE978489}"/>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8" name="Footer Placeholder 7">
            <a:extLst>
              <a:ext uri="{FF2B5EF4-FFF2-40B4-BE49-F238E27FC236}">
                <a16:creationId xmlns:a16="http://schemas.microsoft.com/office/drawing/2014/main" id="{665B6CF7-FDC0-4729-8307-760C80EBEB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48165B-5835-4245-8068-8555A75DA10F}"/>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271475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73A9A-56A0-431B-8C28-19C42244C8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145329-AC7B-4CEB-9F08-1BD4D2926152}"/>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4" name="Footer Placeholder 3">
            <a:extLst>
              <a:ext uri="{FF2B5EF4-FFF2-40B4-BE49-F238E27FC236}">
                <a16:creationId xmlns:a16="http://schemas.microsoft.com/office/drawing/2014/main" id="{FC5AE908-F62E-4965-8490-99677DE72B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4AD33E-FBBB-4398-A40D-ADE167E163EE}"/>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3290051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6C6B66-AA11-4E9E-BC24-086CE770DB08}"/>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3" name="Footer Placeholder 2">
            <a:extLst>
              <a:ext uri="{FF2B5EF4-FFF2-40B4-BE49-F238E27FC236}">
                <a16:creationId xmlns:a16="http://schemas.microsoft.com/office/drawing/2014/main" id="{0554986F-7331-436F-AFB9-229D5503EC0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0378D0-58CE-40D8-ADD0-F05EBBBAA436}"/>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1442320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8EF22-54B2-42B9-BD4C-CD4CA71EBC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65CE318-7ECD-4A7E-A553-934DA76FA9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052349-D8DB-4E64-9E07-126953A0F0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C0DF7-34C6-46D5-A450-46FE9F29F2AD}"/>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6" name="Footer Placeholder 5">
            <a:extLst>
              <a:ext uri="{FF2B5EF4-FFF2-40B4-BE49-F238E27FC236}">
                <a16:creationId xmlns:a16="http://schemas.microsoft.com/office/drawing/2014/main" id="{942D582A-C62B-4BD4-A558-C6B897960C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A2AB67-E0B3-405A-9BC5-C95E982D63FD}"/>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2538043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37CAA-0F0A-460C-974C-0A8D09E14F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E261AE-2A6A-4C8F-8CC6-F60E840851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83922B-98C5-4DE1-A4D9-49DE40FFBF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09EC49-72B6-47DE-AB76-9306DD665E03}"/>
              </a:ext>
            </a:extLst>
          </p:cNvPr>
          <p:cNvSpPr>
            <a:spLocks noGrp="1"/>
          </p:cNvSpPr>
          <p:nvPr>
            <p:ph type="dt" sz="half" idx="10"/>
          </p:nvPr>
        </p:nvSpPr>
        <p:spPr/>
        <p:txBody>
          <a:bodyPr/>
          <a:lstStyle/>
          <a:p>
            <a:fld id="{E4F61D30-9038-4F02-B0F1-4226D11CDE9A}" type="datetimeFigureOut">
              <a:rPr lang="en-US" smtClean="0"/>
              <a:t>4/22/2018</a:t>
            </a:fld>
            <a:endParaRPr lang="en-US"/>
          </a:p>
        </p:txBody>
      </p:sp>
      <p:sp>
        <p:nvSpPr>
          <p:cNvPr id="6" name="Footer Placeholder 5">
            <a:extLst>
              <a:ext uri="{FF2B5EF4-FFF2-40B4-BE49-F238E27FC236}">
                <a16:creationId xmlns:a16="http://schemas.microsoft.com/office/drawing/2014/main" id="{5CB02481-B196-46F9-83B5-B5CF163D7C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2A3A75-4BE4-49BC-8EFB-BA70DF3F4A2A}"/>
              </a:ext>
            </a:extLst>
          </p:cNvPr>
          <p:cNvSpPr>
            <a:spLocks noGrp="1"/>
          </p:cNvSpPr>
          <p:nvPr>
            <p:ph type="sldNum" sz="quarter" idx="12"/>
          </p:nvPr>
        </p:nvSpPr>
        <p:spPr/>
        <p:txBody>
          <a:bodyPr/>
          <a:lstStyle/>
          <a:p>
            <a:fld id="{EB0DCBB0-54FB-40F2-993C-48BDD6130F5F}" type="slidenum">
              <a:rPr lang="en-US" smtClean="0"/>
              <a:t>‹#›</a:t>
            </a:fld>
            <a:endParaRPr lang="en-US"/>
          </a:p>
        </p:txBody>
      </p:sp>
    </p:spTree>
    <p:extLst>
      <p:ext uri="{BB962C8B-B14F-4D97-AF65-F5344CB8AC3E}">
        <p14:creationId xmlns:p14="http://schemas.microsoft.com/office/powerpoint/2010/main" val="413362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4AEE33-F4F3-4886-B6A7-226A4CE7084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E33BB3-92D9-49B6-80C0-839ECD9AE5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0B9E16-AB89-46A8-BDF8-C7996BD0C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61D30-9038-4F02-B0F1-4226D11CDE9A}" type="datetimeFigureOut">
              <a:rPr lang="en-US" smtClean="0"/>
              <a:t>4/22/2018</a:t>
            </a:fld>
            <a:endParaRPr lang="en-US"/>
          </a:p>
        </p:txBody>
      </p:sp>
      <p:sp>
        <p:nvSpPr>
          <p:cNvPr id="5" name="Footer Placeholder 4">
            <a:extLst>
              <a:ext uri="{FF2B5EF4-FFF2-40B4-BE49-F238E27FC236}">
                <a16:creationId xmlns:a16="http://schemas.microsoft.com/office/drawing/2014/main" id="{8B603EDE-5A27-468A-8929-BFCFD6CEC5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C465130-2F6E-40DE-8A1E-3372CC39A9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0DCBB0-54FB-40F2-993C-48BDD6130F5F}" type="slidenum">
              <a:rPr lang="en-US" smtClean="0"/>
              <a:t>‹#›</a:t>
            </a:fld>
            <a:endParaRPr lang="en-US"/>
          </a:p>
        </p:txBody>
      </p:sp>
    </p:spTree>
    <p:extLst>
      <p:ext uri="{BB962C8B-B14F-4D97-AF65-F5344CB8AC3E}">
        <p14:creationId xmlns:p14="http://schemas.microsoft.com/office/powerpoint/2010/main" val="2230334079"/>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7FFE7-E67E-407E-A19D-3B7EBA81C131}"/>
              </a:ext>
            </a:extLst>
          </p:cNvPr>
          <p:cNvSpPr>
            <a:spLocks noGrp="1"/>
          </p:cNvSpPr>
          <p:nvPr>
            <p:ph type="title"/>
          </p:nvPr>
        </p:nvSpPr>
        <p:spPr>
          <a:xfrm>
            <a:off x="838200" y="583096"/>
            <a:ext cx="10515600" cy="5340627"/>
          </a:xfrm>
        </p:spPr>
        <p:txBody>
          <a:bodyPr/>
          <a:lstStyle/>
          <a:p>
            <a:r>
              <a:rPr lang="en-US" dirty="0"/>
              <a:t>                          </a:t>
            </a:r>
            <a:r>
              <a:rPr lang="en-US" sz="7200" dirty="0"/>
              <a:t>Smoking</a:t>
            </a:r>
          </a:p>
        </p:txBody>
      </p:sp>
    </p:spTree>
    <p:extLst>
      <p:ext uri="{BB962C8B-B14F-4D97-AF65-F5344CB8AC3E}">
        <p14:creationId xmlns:p14="http://schemas.microsoft.com/office/powerpoint/2010/main" val="2797901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5EA51-E00D-42BA-BA01-C2A841358831}"/>
              </a:ext>
            </a:extLst>
          </p:cNvPr>
          <p:cNvSpPr>
            <a:spLocks noGrp="1"/>
          </p:cNvSpPr>
          <p:nvPr>
            <p:ph type="title"/>
          </p:nvPr>
        </p:nvSpPr>
        <p:spPr/>
        <p:txBody>
          <a:bodyPr/>
          <a:lstStyle/>
          <a:p>
            <a:r>
              <a:rPr lang="en-US" dirty="0"/>
              <a:t>Acute effects of nicotine </a:t>
            </a:r>
            <a:r>
              <a:rPr lang="en-US" dirty="0" err="1"/>
              <a:t>cont</a:t>
            </a:r>
            <a:r>
              <a:rPr lang="en-US" dirty="0"/>
              <a:t>:</a:t>
            </a:r>
          </a:p>
        </p:txBody>
      </p:sp>
      <p:sp>
        <p:nvSpPr>
          <p:cNvPr id="3" name="Content Placeholder 2">
            <a:extLst>
              <a:ext uri="{FF2B5EF4-FFF2-40B4-BE49-F238E27FC236}">
                <a16:creationId xmlns:a16="http://schemas.microsoft.com/office/drawing/2014/main" id="{74DFB8AB-2BA5-4A91-B34D-DA5AB133A731}"/>
              </a:ext>
            </a:extLst>
          </p:cNvPr>
          <p:cNvSpPr>
            <a:spLocks noGrp="1"/>
          </p:cNvSpPr>
          <p:nvPr>
            <p:ph idx="1"/>
          </p:nvPr>
        </p:nvSpPr>
        <p:spPr/>
        <p:txBody>
          <a:bodyPr/>
          <a:lstStyle/>
          <a:p>
            <a:r>
              <a:rPr lang="en-US" dirty="0"/>
              <a:t>Nicotine overdose is very rare in regular users ,but can be seen in children exposed to nicotine patches or ingested tobacco manifesting in the form of nausea, vomiting, diarrhea, weakness, dizziness.</a:t>
            </a:r>
          </a:p>
          <a:p>
            <a:pPr marL="0" indent="0">
              <a:buNone/>
            </a:pPr>
            <a:endParaRPr lang="en-US" dirty="0"/>
          </a:p>
          <a:p>
            <a:r>
              <a:rPr lang="en-US" dirty="0"/>
              <a:t>Potential therapeutic effects of nicotine- In elderly non smokers nicotine patches are reported to improve short term memory and nicotine is also beneficial for treatment and prevention of ulcerative colitis.</a:t>
            </a:r>
          </a:p>
          <a:p>
            <a:endParaRPr lang="en-US" dirty="0"/>
          </a:p>
        </p:txBody>
      </p:sp>
    </p:spTree>
    <p:extLst>
      <p:ext uri="{BB962C8B-B14F-4D97-AF65-F5344CB8AC3E}">
        <p14:creationId xmlns:p14="http://schemas.microsoft.com/office/powerpoint/2010/main" val="2004952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CF4C8-9FB5-4F53-AD76-F362919B7354}"/>
              </a:ext>
            </a:extLst>
          </p:cNvPr>
          <p:cNvSpPr>
            <a:spLocks noGrp="1"/>
          </p:cNvSpPr>
          <p:nvPr>
            <p:ph type="title"/>
          </p:nvPr>
        </p:nvSpPr>
        <p:spPr/>
        <p:txBody>
          <a:bodyPr/>
          <a:lstStyle/>
          <a:p>
            <a:r>
              <a:rPr lang="en-US" dirty="0"/>
              <a:t>Nicotine withdrawal</a:t>
            </a:r>
          </a:p>
        </p:txBody>
      </p:sp>
      <p:sp>
        <p:nvSpPr>
          <p:cNvPr id="3" name="Content Placeholder 2">
            <a:extLst>
              <a:ext uri="{FF2B5EF4-FFF2-40B4-BE49-F238E27FC236}">
                <a16:creationId xmlns:a16="http://schemas.microsoft.com/office/drawing/2014/main" id="{1C45C714-4DC0-4B2C-B5DE-76789755FF1F}"/>
              </a:ext>
            </a:extLst>
          </p:cNvPr>
          <p:cNvSpPr>
            <a:spLocks noGrp="1"/>
          </p:cNvSpPr>
          <p:nvPr>
            <p:ph idx="1"/>
          </p:nvPr>
        </p:nvSpPr>
        <p:spPr/>
        <p:txBody>
          <a:bodyPr>
            <a:normAutofit/>
          </a:bodyPr>
          <a:lstStyle/>
          <a:p>
            <a:r>
              <a:rPr lang="en-US" sz="3200" dirty="0"/>
              <a:t>In first few days of abstinence, there is craving for tobacco, irritability, anxiety, difficulty in concentration, restlessness, slowing of heart rate</a:t>
            </a:r>
          </a:p>
          <a:p>
            <a:pPr marL="0" indent="0">
              <a:buNone/>
            </a:pPr>
            <a:r>
              <a:rPr lang="en-US" sz="3200" dirty="0"/>
              <a:t>   and increased appetite</a:t>
            </a:r>
          </a:p>
          <a:p>
            <a:r>
              <a:rPr lang="en-US" sz="3200" dirty="0"/>
              <a:t>The withdrawal S/S are more intense in the first few days and then decline gradually over the first month except weight gain and increased appetite which can persist up to several months.</a:t>
            </a:r>
          </a:p>
        </p:txBody>
      </p:sp>
    </p:spTree>
    <p:extLst>
      <p:ext uri="{BB962C8B-B14F-4D97-AF65-F5344CB8AC3E}">
        <p14:creationId xmlns:p14="http://schemas.microsoft.com/office/powerpoint/2010/main" val="2036396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074E0-3419-4873-8D09-04C67BA34FE0}"/>
              </a:ext>
            </a:extLst>
          </p:cNvPr>
          <p:cNvSpPr>
            <a:spLocks noGrp="1"/>
          </p:cNvSpPr>
          <p:nvPr>
            <p:ph type="title"/>
          </p:nvPr>
        </p:nvSpPr>
        <p:spPr>
          <a:xfrm>
            <a:off x="838200" y="73923"/>
            <a:ext cx="10515600" cy="1171781"/>
          </a:xfrm>
        </p:spPr>
        <p:txBody>
          <a:bodyPr/>
          <a:lstStyle/>
          <a:p>
            <a:endParaRPr lang="en-US"/>
          </a:p>
        </p:txBody>
      </p:sp>
      <p:sp>
        <p:nvSpPr>
          <p:cNvPr id="3" name="Content Placeholder 2">
            <a:extLst>
              <a:ext uri="{FF2B5EF4-FFF2-40B4-BE49-F238E27FC236}">
                <a16:creationId xmlns:a16="http://schemas.microsoft.com/office/drawing/2014/main" id="{C6E0DD27-0457-48B2-ABF0-B42B7A47BF7B}"/>
              </a:ext>
            </a:extLst>
          </p:cNvPr>
          <p:cNvSpPr>
            <a:spLocks noGrp="1"/>
          </p:cNvSpPr>
          <p:nvPr>
            <p:ph idx="1"/>
          </p:nvPr>
        </p:nvSpPr>
        <p:spPr>
          <a:xfrm>
            <a:off x="838200" y="1524001"/>
            <a:ext cx="10515600" cy="5260076"/>
          </a:xfrm>
        </p:spPr>
        <p:txBody>
          <a:bodyPr>
            <a:normAutofit fontScale="77500" lnSpcReduction="20000"/>
          </a:bodyPr>
          <a:lstStyle/>
          <a:p>
            <a:pPr marL="0" indent="0" fontAlgn="base">
              <a:buNone/>
            </a:pPr>
            <a:br>
              <a:rPr lang="en-US" dirty="0"/>
            </a:br>
            <a:r>
              <a:rPr lang="en-US" sz="3800" dirty="0"/>
              <a:t>After advising Mr. Morris clearly that he should quit smoking, you decide to counsel him briefly on the complications of smoking.</a:t>
            </a:r>
          </a:p>
          <a:p>
            <a:pPr marL="0" indent="0" fontAlgn="base">
              <a:buNone/>
            </a:pPr>
            <a:r>
              <a:rPr lang="en-US" sz="3800" dirty="0"/>
              <a:t>Which ONE of the following statements about the medical complications associated with smoking is correct?</a:t>
            </a:r>
          </a:p>
          <a:p>
            <a:pPr fontAlgn="base"/>
            <a:endParaRPr lang="en-US" sz="4100" dirty="0"/>
          </a:p>
          <a:p>
            <a:pPr fontAlgn="base"/>
            <a:r>
              <a:rPr lang="en-US" sz="4100" dirty="0"/>
              <a:t>a) Obstructive lung disease is the leading cause of premature death due to smoking.</a:t>
            </a:r>
          </a:p>
          <a:p>
            <a:pPr fontAlgn="base"/>
            <a:r>
              <a:rPr lang="en-US" sz="4100" dirty="0"/>
              <a:t>b) Smokers are at increased risk for pneumonia, tuberculosis and influenza.</a:t>
            </a:r>
          </a:p>
          <a:p>
            <a:pPr fontAlgn="base"/>
            <a:r>
              <a:rPr lang="en-US" sz="4100" dirty="0"/>
              <a:t>c) Smoking increases the risk of coronary artery disease, but not aortic aneurysms.</a:t>
            </a:r>
          </a:p>
          <a:p>
            <a:pPr fontAlgn="base"/>
            <a:r>
              <a:rPr lang="en-US" sz="4100" dirty="0"/>
              <a:t>d) Smoking increases the risk of ulcerative colitis.</a:t>
            </a:r>
          </a:p>
          <a:p>
            <a:endParaRPr lang="en-US" dirty="0"/>
          </a:p>
        </p:txBody>
      </p:sp>
    </p:spTree>
    <p:extLst>
      <p:ext uri="{BB962C8B-B14F-4D97-AF65-F5344CB8AC3E}">
        <p14:creationId xmlns:p14="http://schemas.microsoft.com/office/powerpoint/2010/main" val="7577681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074E0-3419-4873-8D09-04C67BA34FE0}"/>
              </a:ext>
            </a:extLst>
          </p:cNvPr>
          <p:cNvSpPr>
            <a:spLocks noGrp="1"/>
          </p:cNvSpPr>
          <p:nvPr>
            <p:ph type="title"/>
          </p:nvPr>
        </p:nvSpPr>
        <p:spPr>
          <a:xfrm>
            <a:off x="838200" y="312118"/>
            <a:ext cx="10515600" cy="695048"/>
          </a:xfrm>
        </p:spPr>
        <p:txBody>
          <a:bodyPr>
            <a:normAutofit/>
          </a:bodyPr>
          <a:lstStyle/>
          <a:p>
            <a:endParaRPr lang="en-US"/>
          </a:p>
        </p:txBody>
      </p:sp>
      <p:sp>
        <p:nvSpPr>
          <p:cNvPr id="3" name="Content Placeholder 2">
            <a:extLst>
              <a:ext uri="{FF2B5EF4-FFF2-40B4-BE49-F238E27FC236}">
                <a16:creationId xmlns:a16="http://schemas.microsoft.com/office/drawing/2014/main" id="{C6E0DD27-0457-48B2-ABF0-B42B7A47BF7B}"/>
              </a:ext>
            </a:extLst>
          </p:cNvPr>
          <p:cNvSpPr>
            <a:spLocks noGrp="1"/>
          </p:cNvSpPr>
          <p:nvPr>
            <p:ph idx="1"/>
          </p:nvPr>
        </p:nvSpPr>
        <p:spPr>
          <a:xfrm>
            <a:off x="838200" y="1253331"/>
            <a:ext cx="10515600" cy="4895678"/>
          </a:xfrm>
        </p:spPr>
        <p:txBody>
          <a:bodyPr>
            <a:normAutofit fontScale="62500" lnSpcReduction="20000"/>
          </a:bodyPr>
          <a:lstStyle/>
          <a:p>
            <a:pPr marL="0" indent="0" fontAlgn="base">
              <a:buNone/>
            </a:pPr>
            <a:br>
              <a:rPr lang="en-US" sz="4100" dirty="0"/>
            </a:br>
            <a:r>
              <a:rPr lang="en-US" sz="4100" dirty="0"/>
              <a:t>After advising Mr. Morris clearly that he should quit smoking, you decide to counsel him briefly on the complications of smoking.</a:t>
            </a:r>
          </a:p>
          <a:p>
            <a:pPr marL="0" indent="0" fontAlgn="base">
              <a:buNone/>
            </a:pPr>
            <a:r>
              <a:rPr lang="en-US" sz="4100" dirty="0"/>
              <a:t>Which ONE of the following statements about the medical complications associated with smoking is correct?</a:t>
            </a:r>
          </a:p>
          <a:p>
            <a:pPr marL="0" indent="0" fontAlgn="base">
              <a:buNone/>
            </a:pPr>
            <a:endParaRPr lang="en-US" sz="4100" dirty="0"/>
          </a:p>
          <a:p>
            <a:pPr fontAlgn="base"/>
            <a:r>
              <a:rPr lang="en-US" sz="4600" dirty="0"/>
              <a:t>a) Obstructive lung disease is the leading cause of premature death due to smoking.</a:t>
            </a:r>
          </a:p>
          <a:p>
            <a:pPr fontAlgn="base"/>
            <a:r>
              <a:rPr lang="en-US" sz="4600" dirty="0">
                <a:solidFill>
                  <a:srgbClr val="00B050"/>
                </a:solidFill>
              </a:rPr>
              <a:t>b) Smokers are at increased risk for pneumonia, tuberculosis and influenza.</a:t>
            </a:r>
          </a:p>
          <a:p>
            <a:pPr fontAlgn="base"/>
            <a:r>
              <a:rPr lang="en-US" sz="4600" dirty="0"/>
              <a:t>c) Smoking increases the risk of coronary artery disease, but not aortic aneurysms.</a:t>
            </a:r>
          </a:p>
          <a:p>
            <a:pPr fontAlgn="base"/>
            <a:r>
              <a:rPr lang="en-US" sz="4600" dirty="0"/>
              <a:t>d) Smoking increases the risk of ulcerative colitis.</a:t>
            </a:r>
          </a:p>
          <a:p>
            <a:endParaRPr lang="en-US" dirty="0"/>
          </a:p>
        </p:txBody>
      </p:sp>
    </p:spTree>
    <p:extLst>
      <p:ext uri="{BB962C8B-B14F-4D97-AF65-F5344CB8AC3E}">
        <p14:creationId xmlns:p14="http://schemas.microsoft.com/office/powerpoint/2010/main" val="1240379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5D07-BEE4-4704-9FF0-48606EF5F67F}"/>
              </a:ext>
            </a:extLst>
          </p:cNvPr>
          <p:cNvSpPr>
            <a:spLocks noGrp="1"/>
          </p:cNvSpPr>
          <p:nvPr>
            <p:ph type="title"/>
          </p:nvPr>
        </p:nvSpPr>
        <p:spPr/>
        <p:txBody>
          <a:bodyPr/>
          <a:lstStyle/>
          <a:p>
            <a:r>
              <a:rPr lang="en-US" dirty="0"/>
              <a:t>Medical Complications of smoking</a:t>
            </a:r>
          </a:p>
        </p:txBody>
      </p:sp>
      <p:sp>
        <p:nvSpPr>
          <p:cNvPr id="3" name="Content Placeholder 2">
            <a:extLst>
              <a:ext uri="{FF2B5EF4-FFF2-40B4-BE49-F238E27FC236}">
                <a16:creationId xmlns:a16="http://schemas.microsoft.com/office/drawing/2014/main" id="{D0DE6014-4558-4900-83FE-152B0D72C1EC}"/>
              </a:ext>
            </a:extLst>
          </p:cNvPr>
          <p:cNvSpPr>
            <a:spLocks noGrp="1"/>
          </p:cNvSpPr>
          <p:nvPr>
            <p:ph idx="1"/>
          </p:nvPr>
        </p:nvSpPr>
        <p:spPr>
          <a:xfrm>
            <a:off x="838200" y="1934817"/>
            <a:ext cx="10515600" cy="3672302"/>
          </a:xfrm>
        </p:spPr>
        <p:txBody>
          <a:bodyPr>
            <a:noAutofit/>
          </a:bodyPr>
          <a:lstStyle/>
          <a:p>
            <a:r>
              <a:rPr lang="en-US" dirty="0"/>
              <a:t>There are 5 million excess deaths occur every year world wide due to smoking . Most of them are due to cardio vascular diseases followed by COPD and Ca lung. The mortality rate in former smoker decreases significantly within 5 years of smoking cessation and to the level of never smokers after20 years of quitting smoking. The mortality due to CVD decreases more rapidly after smoking cessation</a:t>
            </a:r>
          </a:p>
          <a:p>
            <a:r>
              <a:rPr lang="en-US" sz="3200" dirty="0"/>
              <a:t>Cardio Vascular Complications: </a:t>
            </a:r>
            <a:r>
              <a:rPr lang="en-US" dirty="0"/>
              <a:t>CAD due to endothelial impairment and adverse affects on lipid profile, PVD, aortic aneurysm.</a:t>
            </a:r>
          </a:p>
          <a:p>
            <a:r>
              <a:rPr lang="en-US" sz="3200" dirty="0"/>
              <a:t>Pulmonary Complications: </a:t>
            </a:r>
            <a:r>
              <a:rPr lang="en-US" dirty="0"/>
              <a:t>COPD, Ca Lung (The risk increases with duration of smoking and number of cigarettes smoked), increased risk and severity of lung infections like TB, pneumonia and influenza.</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947754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41602-E517-4A72-B953-53276E510360}"/>
              </a:ext>
            </a:extLst>
          </p:cNvPr>
          <p:cNvSpPr>
            <a:spLocks noGrp="1"/>
          </p:cNvSpPr>
          <p:nvPr>
            <p:ph type="title"/>
          </p:nvPr>
        </p:nvSpPr>
        <p:spPr/>
        <p:txBody>
          <a:bodyPr/>
          <a:lstStyle/>
          <a:p>
            <a:r>
              <a:rPr lang="en-US" dirty="0"/>
              <a:t>Complications </a:t>
            </a:r>
            <a:r>
              <a:rPr lang="en-US" dirty="0" err="1"/>
              <a:t>Cont</a:t>
            </a:r>
            <a:r>
              <a:rPr lang="en-US" dirty="0"/>
              <a:t>:</a:t>
            </a:r>
          </a:p>
        </p:txBody>
      </p:sp>
      <p:sp>
        <p:nvSpPr>
          <p:cNvPr id="3" name="Content Placeholder 2">
            <a:extLst>
              <a:ext uri="{FF2B5EF4-FFF2-40B4-BE49-F238E27FC236}">
                <a16:creationId xmlns:a16="http://schemas.microsoft.com/office/drawing/2014/main" id="{6672F03E-06CA-4F47-8448-7895167FD677}"/>
              </a:ext>
            </a:extLst>
          </p:cNvPr>
          <p:cNvSpPr>
            <a:spLocks noGrp="1"/>
          </p:cNvSpPr>
          <p:nvPr>
            <p:ph idx="1"/>
          </p:nvPr>
        </p:nvSpPr>
        <p:spPr/>
        <p:txBody>
          <a:bodyPr/>
          <a:lstStyle/>
          <a:p>
            <a:r>
              <a:rPr lang="en-US" sz="3200" dirty="0"/>
              <a:t>Gastrointestinal Complications</a:t>
            </a:r>
            <a:r>
              <a:rPr lang="en-US" dirty="0"/>
              <a:t>: Esophageal Ca (both squamous and adenocarcinoma), Ca pancreas, PUD (Smoking has synergistic effect with H pylori infection), GERD.</a:t>
            </a:r>
          </a:p>
          <a:p>
            <a:r>
              <a:rPr lang="en-US" sz="3200" dirty="0"/>
              <a:t>Genitourinary Complications: </a:t>
            </a:r>
            <a:r>
              <a:rPr lang="en-US" dirty="0"/>
              <a:t>Smoking accelerates decline in renal function especially in elderly and diabetics, increases the risk of renovascular diseases, RCC and Bladder cancer, erectile dysfunction in males.</a:t>
            </a:r>
          </a:p>
          <a:p>
            <a:r>
              <a:rPr lang="en-US" sz="3200" dirty="0"/>
              <a:t>Head and Neck Complications: </a:t>
            </a:r>
            <a:r>
              <a:rPr lang="en-US" dirty="0"/>
              <a:t>Increased risk of squamous cell Ca of head and neck, Premature aging of skin  and increased facial wrinkling( Due to combined effect of smoking and sun exposure)</a:t>
            </a:r>
          </a:p>
        </p:txBody>
      </p:sp>
    </p:spTree>
    <p:extLst>
      <p:ext uri="{BB962C8B-B14F-4D97-AF65-F5344CB8AC3E}">
        <p14:creationId xmlns:p14="http://schemas.microsoft.com/office/powerpoint/2010/main" val="2196682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EFD2-358D-465D-AA56-09228F77D263}"/>
              </a:ext>
            </a:extLst>
          </p:cNvPr>
          <p:cNvSpPr>
            <a:spLocks noGrp="1"/>
          </p:cNvSpPr>
          <p:nvPr>
            <p:ph type="title"/>
          </p:nvPr>
        </p:nvSpPr>
        <p:spPr>
          <a:xfrm>
            <a:off x="838200" y="365126"/>
            <a:ext cx="10515600" cy="16496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5CE7D04-1BE0-4C4E-8883-5AAE534031B2}"/>
              </a:ext>
            </a:extLst>
          </p:cNvPr>
          <p:cNvSpPr>
            <a:spLocks noGrp="1"/>
          </p:cNvSpPr>
          <p:nvPr>
            <p:ph idx="1"/>
          </p:nvPr>
        </p:nvSpPr>
        <p:spPr>
          <a:xfrm>
            <a:off x="838200" y="834886"/>
            <a:ext cx="10515600" cy="5657987"/>
          </a:xfrm>
        </p:spPr>
        <p:txBody>
          <a:bodyPr>
            <a:normAutofit lnSpcReduction="10000"/>
          </a:bodyPr>
          <a:lstStyle/>
          <a:p>
            <a:pPr marL="0" indent="0" fontAlgn="base">
              <a:buNone/>
            </a:pPr>
            <a:br>
              <a:rPr lang="en-US" dirty="0"/>
            </a:br>
            <a:r>
              <a:rPr lang="en-US" dirty="0"/>
              <a:t>A 32 year-old school teacher sees you for a routine physical exam.  He has no complaints and denies having any significant medical problems in the past.  He does smoke a pack of cigarettes each day, but has not thought about quitting.</a:t>
            </a:r>
          </a:p>
          <a:p>
            <a:pPr fontAlgn="base"/>
            <a:r>
              <a:rPr lang="en-US" dirty="0"/>
              <a:t>Which ONE of the following interventions is most likely to be effective at getting this patient to quit smoking?</a:t>
            </a:r>
          </a:p>
          <a:p>
            <a:pPr fontAlgn="base"/>
            <a:r>
              <a:rPr lang="en-US" dirty="0"/>
              <a:t>a) Providing him with detailed educational materials.</a:t>
            </a:r>
          </a:p>
          <a:p>
            <a:pPr fontAlgn="base"/>
            <a:r>
              <a:rPr lang="en-US" dirty="0"/>
              <a:t>b) Providing brief advice that includes a clear statement that you feel he should quit.</a:t>
            </a:r>
          </a:p>
          <a:p>
            <a:pPr fontAlgn="base"/>
            <a:r>
              <a:rPr lang="en-US" dirty="0"/>
              <a:t>c) Recommend that he schedule an appointment when he is ready to quit.</a:t>
            </a:r>
          </a:p>
          <a:p>
            <a:pPr fontAlgn="base"/>
            <a:r>
              <a:rPr lang="en-US" dirty="0"/>
              <a:t>d) Warning him of the dangers of smoking and showing a picture of a smoker's lung.</a:t>
            </a:r>
          </a:p>
          <a:p>
            <a:endParaRPr lang="en-US" dirty="0"/>
          </a:p>
        </p:txBody>
      </p:sp>
    </p:spTree>
    <p:extLst>
      <p:ext uri="{BB962C8B-B14F-4D97-AF65-F5344CB8AC3E}">
        <p14:creationId xmlns:p14="http://schemas.microsoft.com/office/powerpoint/2010/main" val="4020712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EEFD2-358D-465D-AA56-09228F77D263}"/>
              </a:ext>
            </a:extLst>
          </p:cNvPr>
          <p:cNvSpPr>
            <a:spLocks noGrp="1"/>
          </p:cNvSpPr>
          <p:nvPr>
            <p:ph type="title"/>
          </p:nvPr>
        </p:nvSpPr>
        <p:spPr>
          <a:xfrm>
            <a:off x="838200" y="365126"/>
            <a:ext cx="10515600" cy="13845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15CE7D04-1BE0-4C4E-8883-5AAE534031B2}"/>
              </a:ext>
            </a:extLst>
          </p:cNvPr>
          <p:cNvSpPr>
            <a:spLocks noGrp="1"/>
          </p:cNvSpPr>
          <p:nvPr>
            <p:ph idx="1"/>
          </p:nvPr>
        </p:nvSpPr>
        <p:spPr>
          <a:xfrm>
            <a:off x="838200" y="728870"/>
            <a:ext cx="10515600" cy="5448093"/>
          </a:xfrm>
        </p:spPr>
        <p:txBody>
          <a:bodyPr>
            <a:normAutofit fontScale="92500"/>
          </a:bodyPr>
          <a:lstStyle/>
          <a:p>
            <a:pPr marL="0" indent="0" fontAlgn="base">
              <a:buNone/>
            </a:pPr>
            <a:br>
              <a:rPr lang="en-US" dirty="0"/>
            </a:br>
            <a:r>
              <a:rPr lang="en-US" dirty="0"/>
              <a:t>A 32 year-old school teacher sees you for a routine physical exam.  He has no complaints and denies having any significant medical problems in the past.  He does smoke a pack of cigarettes each day, but has not thought about quitting.</a:t>
            </a:r>
          </a:p>
          <a:p>
            <a:pPr fontAlgn="base"/>
            <a:r>
              <a:rPr lang="en-US" dirty="0"/>
              <a:t>Which ONE of the following interventions is most likely to be effective at getting this patient to quit smoking?</a:t>
            </a:r>
          </a:p>
          <a:p>
            <a:pPr fontAlgn="base"/>
            <a:r>
              <a:rPr lang="en-US" dirty="0"/>
              <a:t>a) Providing him with detailed educational materials.</a:t>
            </a:r>
          </a:p>
          <a:p>
            <a:pPr fontAlgn="base"/>
            <a:r>
              <a:rPr lang="en-US" dirty="0">
                <a:solidFill>
                  <a:srgbClr val="00B050"/>
                </a:solidFill>
              </a:rPr>
              <a:t>b) Providing brief advice that includes a clear statement that you feel he should quit.</a:t>
            </a:r>
          </a:p>
          <a:p>
            <a:pPr fontAlgn="base"/>
            <a:r>
              <a:rPr lang="en-US" dirty="0"/>
              <a:t>c) Recommend that he schedule an appointment when he is ready to quit.</a:t>
            </a:r>
          </a:p>
          <a:p>
            <a:pPr fontAlgn="base"/>
            <a:r>
              <a:rPr lang="en-US" dirty="0"/>
              <a:t>d) Warning him of the dangers of smoking and showing a picture of a smoker's lung.</a:t>
            </a:r>
          </a:p>
          <a:p>
            <a:endParaRPr lang="en-US" dirty="0"/>
          </a:p>
        </p:txBody>
      </p:sp>
    </p:spTree>
    <p:extLst>
      <p:ext uri="{BB962C8B-B14F-4D97-AF65-F5344CB8AC3E}">
        <p14:creationId xmlns:p14="http://schemas.microsoft.com/office/powerpoint/2010/main" val="4204480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9F6EC-3F38-47FC-BEAF-1DE1CC4EB489}"/>
              </a:ext>
            </a:extLst>
          </p:cNvPr>
          <p:cNvSpPr>
            <a:spLocks noGrp="1"/>
          </p:cNvSpPr>
          <p:nvPr>
            <p:ph type="title"/>
          </p:nvPr>
        </p:nvSpPr>
        <p:spPr/>
        <p:txBody>
          <a:bodyPr/>
          <a:lstStyle/>
          <a:p>
            <a:r>
              <a:rPr lang="en-US" dirty="0"/>
              <a:t>Treatment modalities in smoking cessation</a:t>
            </a:r>
          </a:p>
        </p:txBody>
      </p:sp>
      <p:sp>
        <p:nvSpPr>
          <p:cNvPr id="3" name="Content Placeholder 2">
            <a:extLst>
              <a:ext uri="{FF2B5EF4-FFF2-40B4-BE49-F238E27FC236}">
                <a16:creationId xmlns:a16="http://schemas.microsoft.com/office/drawing/2014/main" id="{2C7BA8F3-07F5-4CE2-A5A1-A99235C0518A}"/>
              </a:ext>
            </a:extLst>
          </p:cNvPr>
          <p:cNvSpPr>
            <a:spLocks noGrp="1"/>
          </p:cNvSpPr>
          <p:nvPr>
            <p:ph idx="1"/>
          </p:nvPr>
        </p:nvSpPr>
        <p:spPr/>
        <p:txBody>
          <a:bodyPr>
            <a:normAutofit/>
          </a:bodyPr>
          <a:lstStyle/>
          <a:p>
            <a:r>
              <a:rPr lang="en-US" sz="3200" dirty="0"/>
              <a:t>Different types of counselling Physician advice, Nurse delivered counselling and education, telephone counselling , pharmacotherapy are effective to stop smoking but no intervention is effective independently to stop smoking and smokers has to make multiple attempts before they are able to quit smoking.</a:t>
            </a:r>
          </a:p>
          <a:p>
            <a:endParaRPr lang="en-US" dirty="0"/>
          </a:p>
        </p:txBody>
      </p:sp>
    </p:spTree>
    <p:extLst>
      <p:ext uri="{BB962C8B-B14F-4D97-AF65-F5344CB8AC3E}">
        <p14:creationId xmlns:p14="http://schemas.microsoft.com/office/powerpoint/2010/main" val="34052384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1CD37-6ADB-435F-8CF9-D6B79BBA49C4}"/>
              </a:ext>
            </a:extLst>
          </p:cNvPr>
          <p:cNvSpPr>
            <a:spLocks noGrp="1"/>
          </p:cNvSpPr>
          <p:nvPr>
            <p:ph type="title"/>
          </p:nvPr>
        </p:nvSpPr>
        <p:spPr>
          <a:xfrm>
            <a:off x="838200" y="245510"/>
            <a:ext cx="10515600" cy="1325563"/>
          </a:xfrm>
        </p:spPr>
        <p:txBody>
          <a:bodyPr/>
          <a:lstStyle/>
          <a:p>
            <a:r>
              <a:rPr lang="en-US" dirty="0"/>
              <a:t>Behavioral therapy</a:t>
            </a:r>
          </a:p>
        </p:txBody>
      </p:sp>
      <p:sp>
        <p:nvSpPr>
          <p:cNvPr id="3" name="Content Placeholder 2">
            <a:extLst>
              <a:ext uri="{FF2B5EF4-FFF2-40B4-BE49-F238E27FC236}">
                <a16:creationId xmlns:a16="http://schemas.microsoft.com/office/drawing/2014/main" id="{F990156A-AF52-40BF-847F-FE3AF99F3681}"/>
              </a:ext>
            </a:extLst>
          </p:cNvPr>
          <p:cNvSpPr>
            <a:spLocks noGrp="1"/>
          </p:cNvSpPr>
          <p:nvPr>
            <p:ph idx="1"/>
          </p:nvPr>
        </p:nvSpPr>
        <p:spPr>
          <a:xfrm>
            <a:off x="838200" y="1524000"/>
            <a:ext cx="10515600" cy="4968875"/>
          </a:xfrm>
        </p:spPr>
        <p:txBody>
          <a:bodyPr>
            <a:noAutofit/>
          </a:bodyPr>
          <a:lstStyle/>
          <a:p>
            <a:r>
              <a:rPr lang="en-US" sz="3200" dirty="0"/>
              <a:t>2013 Cochrane review concluded that physician advice has a small effect on smoking cessation.</a:t>
            </a:r>
          </a:p>
          <a:p>
            <a:r>
              <a:rPr lang="en-US" sz="3200" dirty="0"/>
              <a:t>Meta analysis from various studies has shown that a brief physician advice increases the relative risk of smoking cessation when compared to no advice at all.</a:t>
            </a:r>
          </a:p>
          <a:p>
            <a:r>
              <a:rPr lang="en-US" sz="3200" dirty="0"/>
              <a:t>Nurse delivered counselling and education also appears to have a small but significant effect on smoking cessation.</a:t>
            </a:r>
          </a:p>
          <a:p>
            <a:r>
              <a:rPr lang="en-US" sz="3200" dirty="0"/>
              <a:t>Telephone counselling has also been shown to be effective, especially if patients receive multiple sessions of call back counselling.</a:t>
            </a:r>
          </a:p>
        </p:txBody>
      </p:sp>
    </p:spTree>
    <p:extLst>
      <p:ext uri="{BB962C8B-B14F-4D97-AF65-F5344CB8AC3E}">
        <p14:creationId xmlns:p14="http://schemas.microsoft.com/office/powerpoint/2010/main" val="742046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0E77A-4108-4128-8584-C18148C71CCD}"/>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554E1C3C-D591-4BE3-82C7-48B16B4E1543}"/>
              </a:ext>
            </a:extLst>
          </p:cNvPr>
          <p:cNvSpPr>
            <a:spLocks noGrp="1"/>
          </p:cNvSpPr>
          <p:nvPr>
            <p:ph idx="1"/>
          </p:nvPr>
        </p:nvSpPr>
        <p:spPr/>
        <p:txBody>
          <a:bodyPr>
            <a:normAutofit/>
          </a:bodyPr>
          <a:lstStyle/>
          <a:p>
            <a:pPr marL="514350" indent="-514350">
              <a:buAutoNum type="arabicParenR"/>
            </a:pPr>
            <a:r>
              <a:rPr lang="en-US" sz="4000" dirty="0"/>
              <a:t>Epidemiology of smoking</a:t>
            </a:r>
          </a:p>
          <a:p>
            <a:pPr marL="514350" indent="-514350">
              <a:buAutoNum type="arabicParenR"/>
            </a:pPr>
            <a:r>
              <a:rPr lang="en-US" sz="4000" dirty="0"/>
              <a:t>The effects of nicotine and nicotine withdrawal</a:t>
            </a:r>
          </a:p>
          <a:p>
            <a:pPr marL="514350" indent="-514350">
              <a:buAutoNum type="arabicParenR"/>
            </a:pPr>
            <a:r>
              <a:rPr lang="en-US" sz="4000" dirty="0"/>
              <a:t>Medical Complications of smoking</a:t>
            </a:r>
          </a:p>
          <a:p>
            <a:pPr marL="514350" indent="-514350">
              <a:buAutoNum type="arabicParenR"/>
            </a:pPr>
            <a:r>
              <a:rPr lang="en-US" sz="4000" dirty="0"/>
              <a:t>Counselling patients who smoke</a:t>
            </a:r>
          </a:p>
          <a:p>
            <a:pPr marL="514350" indent="-514350">
              <a:buAutoNum type="arabicParenR"/>
            </a:pPr>
            <a:r>
              <a:rPr lang="en-US" sz="4000" dirty="0"/>
              <a:t>Pharmacotherapy and other interventions for smoking cessation</a:t>
            </a:r>
          </a:p>
        </p:txBody>
      </p:sp>
    </p:spTree>
    <p:extLst>
      <p:ext uri="{BB962C8B-B14F-4D97-AF65-F5344CB8AC3E}">
        <p14:creationId xmlns:p14="http://schemas.microsoft.com/office/powerpoint/2010/main" val="20497274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EFCEB-881B-4240-97F8-954C520EE2B6}"/>
              </a:ext>
            </a:extLst>
          </p:cNvPr>
          <p:cNvSpPr>
            <a:spLocks noGrp="1"/>
          </p:cNvSpPr>
          <p:nvPr>
            <p:ph type="title"/>
          </p:nvPr>
        </p:nvSpPr>
        <p:spPr>
          <a:xfrm>
            <a:off x="838200" y="166343"/>
            <a:ext cx="10515600" cy="1325563"/>
          </a:xfrm>
        </p:spPr>
        <p:txBody>
          <a:bodyPr/>
          <a:lstStyle/>
          <a:p>
            <a:r>
              <a:rPr lang="en-US" dirty="0"/>
              <a:t>Behavioral therapy </a:t>
            </a:r>
            <a:r>
              <a:rPr lang="en-US" dirty="0" err="1"/>
              <a:t>cont</a:t>
            </a:r>
            <a:r>
              <a:rPr lang="en-US" dirty="0"/>
              <a:t>:</a:t>
            </a:r>
          </a:p>
        </p:txBody>
      </p:sp>
      <p:sp>
        <p:nvSpPr>
          <p:cNvPr id="3" name="Content Placeholder 2">
            <a:extLst>
              <a:ext uri="{FF2B5EF4-FFF2-40B4-BE49-F238E27FC236}">
                <a16:creationId xmlns:a16="http://schemas.microsoft.com/office/drawing/2014/main" id="{280DFDC4-ED9E-47EB-8045-1CF8CF94E752}"/>
              </a:ext>
            </a:extLst>
          </p:cNvPr>
          <p:cNvSpPr>
            <a:spLocks noGrp="1"/>
          </p:cNvSpPr>
          <p:nvPr>
            <p:ph idx="1"/>
          </p:nvPr>
        </p:nvSpPr>
        <p:spPr>
          <a:xfrm>
            <a:off x="838200" y="1491906"/>
            <a:ext cx="10515600" cy="4975155"/>
          </a:xfrm>
        </p:spPr>
        <p:txBody>
          <a:bodyPr>
            <a:normAutofit/>
          </a:bodyPr>
          <a:lstStyle/>
          <a:p>
            <a:r>
              <a:rPr lang="en-US" sz="3200" dirty="0"/>
              <a:t>Group behavioral therapy includes various components  such as motivational enhancement, advice on relapse prevention, coping skills, relaxation techniques, stress management and cognitive behavioral therapy.</a:t>
            </a:r>
          </a:p>
          <a:p>
            <a:r>
              <a:rPr lang="en-US" sz="3200" dirty="0"/>
              <a:t>Cochrane review of group therapy has shown it effective than self help and others less intensive therapies.</a:t>
            </a:r>
          </a:p>
          <a:p>
            <a:r>
              <a:rPr lang="en-US" sz="3200" dirty="0"/>
              <a:t>Individual counselling utilizes approaches same as in group therapy but is given in one to one setting.</a:t>
            </a:r>
          </a:p>
          <a:p>
            <a:r>
              <a:rPr lang="en-US" sz="3200" dirty="0"/>
              <a:t>In studies this approach has been shown to be effective but not more than group therapy</a:t>
            </a:r>
          </a:p>
        </p:txBody>
      </p:sp>
    </p:spTree>
    <p:extLst>
      <p:ext uri="{BB962C8B-B14F-4D97-AF65-F5344CB8AC3E}">
        <p14:creationId xmlns:p14="http://schemas.microsoft.com/office/powerpoint/2010/main" val="3667496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3702B-302A-4F6F-8BDE-68ABDA0E63C3}"/>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70EAA4B-8BD9-4E72-815B-5016A9204564}"/>
              </a:ext>
            </a:extLst>
          </p:cNvPr>
          <p:cNvSpPr>
            <a:spLocks noGrp="1"/>
          </p:cNvSpPr>
          <p:nvPr>
            <p:ph idx="1"/>
          </p:nvPr>
        </p:nvSpPr>
        <p:spPr>
          <a:xfrm>
            <a:off x="838200" y="848139"/>
            <a:ext cx="10515600" cy="5328824"/>
          </a:xfrm>
        </p:spPr>
        <p:txBody>
          <a:bodyPr>
            <a:normAutofit fontScale="92500" lnSpcReduction="10000"/>
          </a:bodyPr>
          <a:lstStyle/>
          <a:p>
            <a:pPr marL="0" indent="0" fontAlgn="base">
              <a:buNone/>
            </a:pPr>
            <a:br>
              <a:rPr lang="en-US" sz="3200" dirty="0"/>
            </a:br>
            <a:r>
              <a:rPr lang="en-US" sz="3200" dirty="0"/>
              <a:t>You see a 32 year-old male for an acute visit for an upper respiratory infection.  He smokes about a pack per day.  You advise him that smokers are at increased risk for respiratory infections. </a:t>
            </a:r>
            <a:br>
              <a:rPr lang="en-US" sz="3200" dirty="0"/>
            </a:br>
            <a:r>
              <a:rPr lang="en-US" sz="3200" dirty="0"/>
              <a:t>Which ONE of the following measures would be the best next step to getting this patient to quit smoking?</a:t>
            </a:r>
          </a:p>
          <a:p>
            <a:pPr marL="0" indent="0" fontAlgn="base">
              <a:buNone/>
            </a:pPr>
            <a:r>
              <a:rPr lang="en-US" sz="3200" dirty="0"/>
              <a:t> </a:t>
            </a:r>
          </a:p>
          <a:p>
            <a:pPr fontAlgn="base"/>
            <a:r>
              <a:rPr lang="en-US" sz="3200" dirty="0"/>
              <a:t>a) Refer him to a smoking cessation program.</a:t>
            </a:r>
          </a:p>
          <a:p>
            <a:pPr fontAlgn="base"/>
            <a:r>
              <a:rPr lang="en-US" sz="3200" dirty="0"/>
              <a:t>b) Assess his readiness to quit smoking.</a:t>
            </a:r>
          </a:p>
          <a:p>
            <a:pPr fontAlgn="base"/>
            <a:r>
              <a:rPr lang="en-US" sz="3200" dirty="0"/>
              <a:t>c) Prescribe varenicline (Chantix).</a:t>
            </a:r>
          </a:p>
          <a:p>
            <a:pPr fontAlgn="base"/>
            <a:r>
              <a:rPr lang="en-US" sz="3200" dirty="0"/>
              <a:t>d) Ask him to schedule another appointment to discuss his smoking.</a:t>
            </a:r>
          </a:p>
          <a:p>
            <a:endParaRPr lang="en-US" dirty="0"/>
          </a:p>
        </p:txBody>
      </p:sp>
    </p:spTree>
    <p:extLst>
      <p:ext uri="{BB962C8B-B14F-4D97-AF65-F5344CB8AC3E}">
        <p14:creationId xmlns:p14="http://schemas.microsoft.com/office/powerpoint/2010/main" val="16051403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3702B-302A-4F6F-8BDE-68ABDA0E63C3}"/>
              </a:ext>
            </a:extLst>
          </p:cNvPr>
          <p:cNvSpPr>
            <a:spLocks noGrp="1"/>
          </p:cNvSpPr>
          <p:nvPr>
            <p:ph type="title"/>
          </p:nvPr>
        </p:nvSpPr>
        <p:spPr>
          <a:xfrm>
            <a:off x="838200" y="365126"/>
            <a:ext cx="10515600" cy="31591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070EAA4B-8BD9-4E72-815B-5016A9204564}"/>
              </a:ext>
            </a:extLst>
          </p:cNvPr>
          <p:cNvSpPr>
            <a:spLocks noGrp="1"/>
          </p:cNvSpPr>
          <p:nvPr>
            <p:ph idx="1"/>
          </p:nvPr>
        </p:nvSpPr>
        <p:spPr>
          <a:xfrm>
            <a:off x="838200" y="1046922"/>
            <a:ext cx="10515600" cy="5130041"/>
          </a:xfrm>
        </p:spPr>
        <p:txBody>
          <a:bodyPr>
            <a:normAutofit fontScale="92500" lnSpcReduction="10000"/>
          </a:bodyPr>
          <a:lstStyle/>
          <a:p>
            <a:pPr marL="0" indent="0" fontAlgn="base">
              <a:buNone/>
            </a:pPr>
            <a:br>
              <a:rPr lang="en-US" dirty="0"/>
            </a:br>
            <a:r>
              <a:rPr lang="en-US" sz="3200" dirty="0"/>
              <a:t>You see a 32 year-old male for an acute visit for an upper respiratory infection.  He smokes about a pack per day.  You advise him that smokers are at increased risk for respiratory infections. </a:t>
            </a:r>
            <a:br>
              <a:rPr lang="en-US" sz="3200" dirty="0"/>
            </a:br>
            <a:r>
              <a:rPr lang="en-US" sz="3200" dirty="0"/>
              <a:t>Which ONE of the following measures would be the best next step to getting this patient to quit smoking?</a:t>
            </a:r>
          </a:p>
          <a:p>
            <a:pPr marL="0" indent="0" fontAlgn="base">
              <a:buNone/>
            </a:pPr>
            <a:endParaRPr lang="en-US" sz="3200" dirty="0"/>
          </a:p>
          <a:p>
            <a:pPr fontAlgn="base"/>
            <a:r>
              <a:rPr lang="en-US" sz="3200" dirty="0"/>
              <a:t>a) Refer him to a smoking cessation program.</a:t>
            </a:r>
          </a:p>
          <a:p>
            <a:pPr fontAlgn="base"/>
            <a:r>
              <a:rPr lang="en-US" sz="3200" dirty="0">
                <a:solidFill>
                  <a:srgbClr val="00B050"/>
                </a:solidFill>
              </a:rPr>
              <a:t>b) Assess his readiness to quit smoking.</a:t>
            </a:r>
          </a:p>
          <a:p>
            <a:pPr fontAlgn="base"/>
            <a:r>
              <a:rPr lang="en-US" sz="3200" dirty="0"/>
              <a:t>c) Prescribe varenicline (Chantix).</a:t>
            </a:r>
          </a:p>
          <a:p>
            <a:pPr fontAlgn="base"/>
            <a:r>
              <a:rPr lang="en-US" sz="3200" dirty="0"/>
              <a:t>d) Ask him to schedule another appointment to discuss his smoking.</a:t>
            </a:r>
          </a:p>
          <a:p>
            <a:endParaRPr lang="en-US" dirty="0"/>
          </a:p>
        </p:txBody>
      </p:sp>
    </p:spTree>
    <p:extLst>
      <p:ext uri="{BB962C8B-B14F-4D97-AF65-F5344CB8AC3E}">
        <p14:creationId xmlns:p14="http://schemas.microsoft.com/office/powerpoint/2010/main" val="8394319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B8BE5-1EC6-4669-91F6-C31437A0AEB2}"/>
              </a:ext>
            </a:extLst>
          </p:cNvPr>
          <p:cNvSpPr>
            <a:spLocks noGrp="1"/>
          </p:cNvSpPr>
          <p:nvPr>
            <p:ph type="title"/>
          </p:nvPr>
        </p:nvSpPr>
        <p:spPr>
          <a:xfrm>
            <a:off x="838200" y="1"/>
            <a:ext cx="10515600" cy="768625"/>
          </a:xfrm>
        </p:spPr>
        <p:txBody>
          <a:bodyPr>
            <a:normAutofit fontScale="90000"/>
          </a:bodyPr>
          <a:lstStyle/>
          <a:p>
            <a:r>
              <a:rPr lang="en-US" sz="2800" dirty="0"/>
              <a:t>Counselling to smokers : US DHHS recommendations for counselling of smokers</a:t>
            </a:r>
          </a:p>
        </p:txBody>
      </p:sp>
      <p:pic>
        <p:nvPicPr>
          <p:cNvPr id="4" name="Content Placeholder 3" descr="https://ilc.peaconline.org/sites/ilc.peaconline.org/files/modules/Smoking2015/Smoking%201.png">
            <a:extLst>
              <a:ext uri="{FF2B5EF4-FFF2-40B4-BE49-F238E27FC236}">
                <a16:creationId xmlns:a16="http://schemas.microsoft.com/office/drawing/2014/main" id="{B23A4FA1-53BB-4F1C-A331-A25B3789CDCF}"/>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15617" y="609600"/>
            <a:ext cx="10638183" cy="6433929"/>
          </a:xfrm>
          <a:prstGeom prst="rect">
            <a:avLst/>
          </a:prstGeom>
          <a:noFill/>
          <a:ln>
            <a:noFill/>
          </a:ln>
        </p:spPr>
      </p:pic>
    </p:spTree>
    <p:extLst>
      <p:ext uri="{BB962C8B-B14F-4D97-AF65-F5344CB8AC3E}">
        <p14:creationId xmlns:p14="http://schemas.microsoft.com/office/powerpoint/2010/main" val="42218105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DBE26-BE8F-45B0-9509-8CF1296AFE64}"/>
              </a:ext>
            </a:extLst>
          </p:cNvPr>
          <p:cNvSpPr>
            <a:spLocks noGrp="1"/>
          </p:cNvSpPr>
          <p:nvPr>
            <p:ph type="title"/>
          </p:nvPr>
        </p:nvSpPr>
        <p:spPr/>
        <p:txBody>
          <a:bodyPr/>
          <a:lstStyle/>
          <a:p>
            <a:r>
              <a:rPr lang="en-US" dirty="0"/>
              <a:t>Pharmacotherapy</a:t>
            </a:r>
          </a:p>
        </p:txBody>
      </p:sp>
      <p:sp>
        <p:nvSpPr>
          <p:cNvPr id="3" name="Content Placeholder 2">
            <a:extLst>
              <a:ext uri="{FF2B5EF4-FFF2-40B4-BE49-F238E27FC236}">
                <a16:creationId xmlns:a16="http://schemas.microsoft.com/office/drawing/2014/main" id="{D304B6CB-7010-4C22-96AE-DE37E2265EA0}"/>
              </a:ext>
            </a:extLst>
          </p:cNvPr>
          <p:cNvSpPr>
            <a:spLocks noGrp="1"/>
          </p:cNvSpPr>
          <p:nvPr>
            <p:ph idx="1"/>
          </p:nvPr>
        </p:nvSpPr>
        <p:spPr/>
        <p:txBody>
          <a:bodyPr/>
          <a:lstStyle/>
          <a:p>
            <a:r>
              <a:rPr lang="en-US" sz="3200" dirty="0"/>
              <a:t>Nicotine replacement therapy</a:t>
            </a:r>
          </a:p>
          <a:p>
            <a:r>
              <a:rPr lang="en-US" sz="3200" dirty="0"/>
              <a:t>Varenicline</a:t>
            </a:r>
          </a:p>
          <a:p>
            <a:r>
              <a:rPr lang="en-US" sz="3200" dirty="0"/>
              <a:t>Antidepressants</a:t>
            </a:r>
          </a:p>
          <a:p>
            <a:r>
              <a:rPr lang="en-US" sz="3200" dirty="0"/>
              <a:t>Electronic cigarettes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501498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15E07-12C2-4F66-81F9-A0392311A5FA}"/>
              </a:ext>
            </a:extLst>
          </p:cNvPr>
          <p:cNvSpPr>
            <a:spLocks noGrp="1"/>
          </p:cNvSpPr>
          <p:nvPr>
            <p:ph type="title"/>
          </p:nvPr>
        </p:nvSpPr>
        <p:spPr>
          <a:xfrm>
            <a:off x="838200" y="1"/>
            <a:ext cx="10515600" cy="1219199"/>
          </a:xfrm>
        </p:spPr>
        <p:txBody>
          <a:bodyPr/>
          <a:lstStyle/>
          <a:p>
            <a:r>
              <a:rPr lang="en-US" dirty="0"/>
              <a:t>Nicotine replacement therapy</a:t>
            </a:r>
          </a:p>
        </p:txBody>
      </p:sp>
      <p:sp>
        <p:nvSpPr>
          <p:cNvPr id="3" name="Content Placeholder 2">
            <a:extLst>
              <a:ext uri="{FF2B5EF4-FFF2-40B4-BE49-F238E27FC236}">
                <a16:creationId xmlns:a16="http://schemas.microsoft.com/office/drawing/2014/main" id="{0A1DA93A-CA41-4AB0-A8B9-7C9D56D87599}"/>
              </a:ext>
            </a:extLst>
          </p:cNvPr>
          <p:cNvSpPr>
            <a:spLocks noGrp="1"/>
          </p:cNvSpPr>
          <p:nvPr>
            <p:ph idx="1"/>
          </p:nvPr>
        </p:nvSpPr>
        <p:spPr>
          <a:xfrm>
            <a:off x="838200" y="1219200"/>
            <a:ext cx="10515600" cy="5420139"/>
          </a:xfrm>
        </p:spPr>
        <p:txBody>
          <a:bodyPr>
            <a:noAutofit/>
          </a:bodyPr>
          <a:lstStyle/>
          <a:p>
            <a:r>
              <a:rPr lang="en-US" sz="3200" dirty="0"/>
              <a:t>Can be given in variety of forms including gums, patches, nasal sprays, inhalers, sublingual tablets/lozenges.</a:t>
            </a:r>
          </a:p>
          <a:p>
            <a:r>
              <a:rPr lang="en-US" sz="3200" dirty="0"/>
              <a:t>Most of studies have shown that nicotine replacement therapy increases smoking cessation rate by 60%.</a:t>
            </a:r>
          </a:p>
          <a:p>
            <a:r>
              <a:rPr lang="en-US" sz="3200" dirty="0"/>
              <a:t>Duration of therapy used in most of studies is 12 weeks, however there is no additional benefit of using NRT beyond 8 weeks.</a:t>
            </a:r>
          </a:p>
          <a:p>
            <a:r>
              <a:rPr lang="en-US" sz="3200" dirty="0"/>
              <a:t>Abstinence during first 2 weeks of therapy is the  best predictor of long term abstinence.</a:t>
            </a:r>
          </a:p>
          <a:p>
            <a:r>
              <a:rPr lang="en-US" sz="3200" dirty="0"/>
              <a:t>No form of NRT has been shown to be  effective  over the other .</a:t>
            </a:r>
          </a:p>
        </p:txBody>
      </p:sp>
    </p:spTree>
    <p:extLst>
      <p:ext uri="{BB962C8B-B14F-4D97-AF65-F5344CB8AC3E}">
        <p14:creationId xmlns:p14="http://schemas.microsoft.com/office/powerpoint/2010/main" val="54022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B052ED-421D-4C76-BB61-BAEF83D547B9}"/>
              </a:ext>
            </a:extLst>
          </p:cNvPr>
          <p:cNvSpPr>
            <a:spLocks noGrp="1"/>
          </p:cNvSpPr>
          <p:nvPr>
            <p:ph type="title"/>
          </p:nvPr>
        </p:nvSpPr>
        <p:spPr/>
        <p:txBody>
          <a:bodyPr/>
          <a:lstStyle/>
          <a:p>
            <a:r>
              <a:rPr lang="en-US" dirty="0"/>
              <a:t>Nicotine replacement therapy</a:t>
            </a:r>
          </a:p>
        </p:txBody>
      </p:sp>
      <p:sp>
        <p:nvSpPr>
          <p:cNvPr id="3" name="Content Placeholder 2">
            <a:extLst>
              <a:ext uri="{FF2B5EF4-FFF2-40B4-BE49-F238E27FC236}">
                <a16:creationId xmlns:a16="http://schemas.microsoft.com/office/drawing/2014/main" id="{64C429DE-2F34-4554-ACE6-B409D29F631A}"/>
              </a:ext>
            </a:extLst>
          </p:cNvPr>
          <p:cNvSpPr>
            <a:spLocks noGrp="1"/>
          </p:cNvSpPr>
          <p:nvPr>
            <p:ph idx="1"/>
          </p:nvPr>
        </p:nvSpPr>
        <p:spPr/>
        <p:txBody>
          <a:bodyPr>
            <a:normAutofit/>
          </a:bodyPr>
          <a:lstStyle/>
          <a:p>
            <a:r>
              <a:rPr lang="en-US" sz="3200" dirty="0"/>
              <a:t>Use of higher doses of nicotine gum(4mg) appears to be more effective for highly dependent smokers ( defined by number of cigarettes smoked and time to first cigarette in the morning.</a:t>
            </a:r>
          </a:p>
          <a:p>
            <a:r>
              <a:rPr lang="en-US" sz="3200" dirty="0"/>
              <a:t>Similarly higher doses of nicotine patches are more effective for heavy smokers (Using more than 1 and ½ pack /per day).</a:t>
            </a:r>
          </a:p>
        </p:txBody>
      </p:sp>
    </p:spTree>
    <p:extLst>
      <p:ext uri="{BB962C8B-B14F-4D97-AF65-F5344CB8AC3E}">
        <p14:creationId xmlns:p14="http://schemas.microsoft.com/office/powerpoint/2010/main" val="936039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ECB93-2FA4-4C34-B22D-D08A4F81547F}"/>
              </a:ext>
            </a:extLst>
          </p:cNvPr>
          <p:cNvSpPr>
            <a:spLocks noGrp="1"/>
          </p:cNvSpPr>
          <p:nvPr>
            <p:ph type="title"/>
          </p:nvPr>
        </p:nvSpPr>
        <p:spPr>
          <a:xfrm>
            <a:off x="838200" y="1"/>
            <a:ext cx="10515600" cy="1099929"/>
          </a:xfrm>
        </p:spPr>
        <p:txBody>
          <a:bodyPr>
            <a:normAutofit/>
          </a:bodyPr>
          <a:lstStyle/>
          <a:p>
            <a:r>
              <a:rPr lang="en-US" sz="3600" dirty="0"/>
              <a:t>Nicotine replacement therapy</a:t>
            </a:r>
          </a:p>
        </p:txBody>
      </p:sp>
      <p:pic>
        <p:nvPicPr>
          <p:cNvPr id="4" name="Content Placeholder 3" descr="https://ilc.peaconline.org/sites/ilc.peaconline.org/files/modules/Smoking2015/Smoking%202.png">
            <a:extLst>
              <a:ext uri="{FF2B5EF4-FFF2-40B4-BE49-F238E27FC236}">
                <a16:creationId xmlns:a16="http://schemas.microsoft.com/office/drawing/2014/main" id="{01B332BB-C0A9-45D6-BD25-B27AE94376D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6591" y="1007165"/>
            <a:ext cx="10893287" cy="5850834"/>
          </a:xfrm>
          <a:prstGeom prst="rect">
            <a:avLst/>
          </a:prstGeom>
          <a:noFill/>
          <a:ln>
            <a:noFill/>
          </a:ln>
        </p:spPr>
      </p:pic>
    </p:spTree>
    <p:extLst>
      <p:ext uri="{BB962C8B-B14F-4D97-AF65-F5344CB8AC3E}">
        <p14:creationId xmlns:p14="http://schemas.microsoft.com/office/powerpoint/2010/main" val="2475456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75676-D3DA-4289-886D-BFF62994A4B9}"/>
              </a:ext>
            </a:extLst>
          </p:cNvPr>
          <p:cNvSpPr>
            <a:spLocks noGrp="1"/>
          </p:cNvSpPr>
          <p:nvPr>
            <p:ph type="title"/>
          </p:nvPr>
        </p:nvSpPr>
        <p:spPr>
          <a:xfrm>
            <a:off x="838200" y="119271"/>
            <a:ext cx="10515600" cy="927651"/>
          </a:xfrm>
        </p:spPr>
        <p:txBody>
          <a:bodyPr/>
          <a:lstStyle/>
          <a:p>
            <a:r>
              <a:rPr lang="en-US" dirty="0"/>
              <a:t>Varenicline</a:t>
            </a:r>
          </a:p>
        </p:txBody>
      </p:sp>
      <p:sp>
        <p:nvSpPr>
          <p:cNvPr id="3" name="Content Placeholder 2">
            <a:extLst>
              <a:ext uri="{FF2B5EF4-FFF2-40B4-BE49-F238E27FC236}">
                <a16:creationId xmlns:a16="http://schemas.microsoft.com/office/drawing/2014/main" id="{5BFCEFF9-9A7D-4749-ADA9-4E3357D7FC19}"/>
              </a:ext>
            </a:extLst>
          </p:cNvPr>
          <p:cNvSpPr>
            <a:spLocks noGrp="1"/>
          </p:cNvSpPr>
          <p:nvPr>
            <p:ph idx="1"/>
          </p:nvPr>
        </p:nvSpPr>
        <p:spPr>
          <a:xfrm>
            <a:off x="838200" y="1046922"/>
            <a:ext cx="10515600" cy="5512904"/>
          </a:xfrm>
        </p:spPr>
        <p:txBody>
          <a:bodyPr>
            <a:normAutofit lnSpcReduction="10000"/>
          </a:bodyPr>
          <a:lstStyle/>
          <a:p>
            <a:r>
              <a:rPr lang="en-US" dirty="0"/>
              <a:t>It is a nicotinic acetylcholine receptors partial agonist which works by reducing the craving for nicotine while blocking the effects of smoked nicotine.</a:t>
            </a:r>
          </a:p>
          <a:p>
            <a:r>
              <a:rPr lang="en-US" dirty="0"/>
              <a:t>In some of recent studies it has been shown to be more effective than bupropion and even nicotine replacement therapy but not in all studies..</a:t>
            </a:r>
          </a:p>
          <a:p>
            <a:r>
              <a:rPr lang="en-US" dirty="0"/>
              <a:t>Usual dose is 1 mg bid. Dose is started as 0.5 mg daily for 3 days, then 0.5 mg bid for next 3 days, followed by 1 mg daily and is continued for 12 weeks</a:t>
            </a:r>
          </a:p>
          <a:p>
            <a:r>
              <a:rPr lang="en-US" dirty="0"/>
              <a:t>For smokers who are able to achieve abstinence on varenicline therapy  continuation of treatment beyond 12 weeks is helpful in maintaining abstinence from smoking.</a:t>
            </a:r>
          </a:p>
          <a:p>
            <a:r>
              <a:rPr lang="en-US" dirty="0"/>
              <a:t>For patients who are unable to quit with standard doses using higher doses does of varenicline does not improve smoking cessation rates.</a:t>
            </a:r>
          </a:p>
        </p:txBody>
      </p:sp>
    </p:spTree>
    <p:extLst>
      <p:ext uri="{BB962C8B-B14F-4D97-AF65-F5344CB8AC3E}">
        <p14:creationId xmlns:p14="http://schemas.microsoft.com/office/powerpoint/2010/main" val="9812104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BEA92-335D-4DC5-A0A3-B254F8C08AA6}"/>
              </a:ext>
            </a:extLst>
          </p:cNvPr>
          <p:cNvSpPr>
            <a:spLocks noGrp="1"/>
          </p:cNvSpPr>
          <p:nvPr>
            <p:ph type="title"/>
          </p:nvPr>
        </p:nvSpPr>
        <p:spPr>
          <a:xfrm>
            <a:off x="838200" y="1"/>
            <a:ext cx="10515600" cy="940903"/>
          </a:xfrm>
        </p:spPr>
        <p:txBody>
          <a:bodyPr>
            <a:normAutofit/>
          </a:bodyPr>
          <a:lstStyle/>
          <a:p>
            <a:r>
              <a:rPr lang="en-US" sz="4000" dirty="0"/>
              <a:t>Side effects of varenicline:</a:t>
            </a:r>
          </a:p>
        </p:txBody>
      </p:sp>
      <p:sp>
        <p:nvSpPr>
          <p:cNvPr id="3" name="Content Placeholder 2">
            <a:extLst>
              <a:ext uri="{FF2B5EF4-FFF2-40B4-BE49-F238E27FC236}">
                <a16:creationId xmlns:a16="http://schemas.microsoft.com/office/drawing/2014/main" id="{187F98D4-AC44-4E9F-86E8-3327176BFF97}"/>
              </a:ext>
            </a:extLst>
          </p:cNvPr>
          <p:cNvSpPr>
            <a:spLocks noGrp="1"/>
          </p:cNvSpPr>
          <p:nvPr>
            <p:ph idx="1"/>
          </p:nvPr>
        </p:nvSpPr>
        <p:spPr>
          <a:xfrm>
            <a:off x="838200" y="940904"/>
            <a:ext cx="10515600" cy="5764696"/>
          </a:xfrm>
        </p:spPr>
        <p:txBody>
          <a:bodyPr>
            <a:normAutofit/>
          </a:bodyPr>
          <a:lstStyle/>
          <a:p>
            <a:endParaRPr lang="en-US" sz="3200" dirty="0"/>
          </a:p>
          <a:p>
            <a:r>
              <a:rPr lang="en-US" sz="3200" dirty="0"/>
              <a:t>Side effects of varenicline therapy: Nausea is the MC side effects shown in studies but it is diminished over time.</a:t>
            </a:r>
          </a:p>
          <a:p>
            <a:r>
              <a:rPr lang="en-US" sz="3200" dirty="0"/>
              <a:t>In some studies severe neuropsychiatric side effects like change in behavior, agitation, suicidal ideation ,attempted and completed suicide but was later on ruled out by a large cohort study done on 80660 smokers.</a:t>
            </a:r>
          </a:p>
          <a:p>
            <a:r>
              <a:rPr lang="en-US" sz="3200" dirty="0"/>
              <a:t>Few cardiovascular side effects have been shown in few studies but meta analysis did not show any CV side effects of </a:t>
            </a:r>
            <a:r>
              <a:rPr lang="en-US" sz="3200" dirty="0" err="1"/>
              <a:t>verenicline</a:t>
            </a:r>
            <a:r>
              <a:rPr lang="en-US" sz="3200" dirty="0"/>
              <a:t>.</a:t>
            </a:r>
          </a:p>
        </p:txBody>
      </p:sp>
    </p:spTree>
    <p:extLst>
      <p:ext uri="{BB962C8B-B14F-4D97-AF65-F5344CB8AC3E}">
        <p14:creationId xmlns:p14="http://schemas.microsoft.com/office/powerpoint/2010/main" val="68790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F539-2AA8-4AE8-9AD6-6A53B96B6834}"/>
              </a:ext>
            </a:extLst>
          </p:cNvPr>
          <p:cNvSpPr>
            <a:spLocks noGrp="1"/>
          </p:cNvSpPr>
          <p:nvPr>
            <p:ph type="title"/>
          </p:nvPr>
        </p:nvSpPr>
        <p:spPr>
          <a:xfrm flipV="1">
            <a:off x="838200" y="291548"/>
            <a:ext cx="10515600" cy="7357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26096D2-8C3A-45B5-964A-9AE45918A4E4}"/>
              </a:ext>
            </a:extLst>
          </p:cNvPr>
          <p:cNvSpPr>
            <a:spLocks noGrp="1"/>
          </p:cNvSpPr>
          <p:nvPr>
            <p:ph idx="1"/>
          </p:nvPr>
        </p:nvSpPr>
        <p:spPr>
          <a:xfrm>
            <a:off x="838200" y="715617"/>
            <a:ext cx="10515600" cy="5461346"/>
          </a:xfrm>
        </p:spPr>
        <p:txBody>
          <a:bodyPr>
            <a:normAutofit lnSpcReduction="10000"/>
          </a:bodyPr>
          <a:lstStyle/>
          <a:p>
            <a:pPr marL="0" indent="0" fontAlgn="base">
              <a:buNone/>
            </a:pPr>
            <a:r>
              <a:rPr lang="en-US" sz="3200" dirty="0"/>
              <a:t>Phillip Morris is an 18 year-old high school student sees you to have forms filled out for college. He says that he smokes occasionally when he hangs out with his friends.</a:t>
            </a:r>
          </a:p>
          <a:p>
            <a:pPr marL="0" indent="0" fontAlgn="base">
              <a:buNone/>
            </a:pPr>
            <a:r>
              <a:rPr lang="en-US" sz="3200" dirty="0"/>
              <a:t>Which ONE of the following statements about the epidemiology of smoking in the U.S. is correct?</a:t>
            </a:r>
          </a:p>
          <a:p>
            <a:pPr fontAlgn="base"/>
            <a:r>
              <a:rPr lang="en-US" sz="3200" dirty="0"/>
              <a:t>a) Smoking rates among men and women are roughly equivalent.</a:t>
            </a:r>
          </a:p>
          <a:p>
            <a:pPr fontAlgn="base"/>
            <a:r>
              <a:rPr lang="en-US" sz="3200" dirty="0"/>
              <a:t>b) Smoking rates are highest among those aged 30-40.</a:t>
            </a:r>
          </a:p>
          <a:p>
            <a:pPr fontAlgn="base"/>
            <a:r>
              <a:rPr lang="en-US" sz="3200" dirty="0"/>
              <a:t>c) There is no association between smoking and level of education.</a:t>
            </a:r>
          </a:p>
          <a:p>
            <a:pPr fontAlgn="base"/>
            <a:r>
              <a:rPr lang="en-US" sz="3200" dirty="0"/>
              <a:t>d) Most smokers begin before the age of 18.</a:t>
            </a:r>
          </a:p>
          <a:p>
            <a:endParaRPr lang="en-US" dirty="0"/>
          </a:p>
        </p:txBody>
      </p:sp>
    </p:spTree>
    <p:extLst>
      <p:ext uri="{BB962C8B-B14F-4D97-AF65-F5344CB8AC3E}">
        <p14:creationId xmlns:p14="http://schemas.microsoft.com/office/powerpoint/2010/main" val="3219896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28F42-3380-44C8-92F2-01AD805A5864}"/>
              </a:ext>
            </a:extLst>
          </p:cNvPr>
          <p:cNvSpPr>
            <a:spLocks noGrp="1"/>
          </p:cNvSpPr>
          <p:nvPr>
            <p:ph type="title"/>
          </p:nvPr>
        </p:nvSpPr>
        <p:spPr>
          <a:xfrm>
            <a:off x="838200" y="1"/>
            <a:ext cx="10515600" cy="1113182"/>
          </a:xfrm>
        </p:spPr>
        <p:txBody>
          <a:bodyPr/>
          <a:lstStyle/>
          <a:p>
            <a:r>
              <a:rPr lang="en-US" dirty="0"/>
              <a:t>Antidepressants</a:t>
            </a:r>
          </a:p>
        </p:txBody>
      </p:sp>
      <p:sp>
        <p:nvSpPr>
          <p:cNvPr id="3" name="Content Placeholder 2">
            <a:extLst>
              <a:ext uri="{FF2B5EF4-FFF2-40B4-BE49-F238E27FC236}">
                <a16:creationId xmlns:a16="http://schemas.microsoft.com/office/drawing/2014/main" id="{D35264F0-C334-4149-AF0D-595F197BA16A}"/>
              </a:ext>
            </a:extLst>
          </p:cNvPr>
          <p:cNvSpPr>
            <a:spLocks noGrp="1"/>
          </p:cNvSpPr>
          <p:nvPr>
            <p:ph idx="1"/>
          </p:nvPr>
        </p:nvSpPr>
        <p:spPr>
          <a:xfrm>
            <a:off x="838200" y="954156"/>
            <a:ext cx="10515600" cy="5764695"/>
          </a:xfrm>
        </p:spPr>
        <p:txBody>
          <a:bodyPr>
            <a:noAutofit/>
          </a:bodyPr>
          <a:lstStyle/>
          <a:p>
            <a:r>
              <a:rPr lang="en-US" dirty="0"/>
              <a:t>Bupropion and nortriptyline are effective but Venlafaxine and other SSRI are not.</a:t>
            </a:r>
          </a:p>
          <a:p>
            <a:r>
              <a:rPr lang="en-US" dirty="0"/>
              <a:t>Bupropion is FDA approved for smoking cessation and is generally considered the treatment of choice as most of the studies has been done with it.</a:t>
            </a:r>
          </a:p>
          <a:p>
            <a:r>
              <a:rPr lang="en-US" dirty="0"/>
              <a:t>Long term treatment (A year or longer)with antidepressants is helpful to reduce relapse rate.</a:t>
            </a:r>
          </a:p>
          <a:p>
            <a:r>
              <a:rPr lang="en-US" dirty="0"/>
              <a:t>Side effects of bupropion : Insomnia, Headache and increased risk of seizures. </a:t>
            </a:r>
          </a:p>
          <a:p>
            <a:r>
              <a:rPr lang="en-US" dirty="0"/>
              <a:t>Nortriptyline side effects: Sedation and dry mouth.</a:t>
            </a:r>
          </a:p>
          <a:p>
            <a:r>
              <a:rPr lang="en-US" dirty="0"/>
              <a:t>Dose: of nortriptyline used in trials was 50-150 mg /day (Most used 75 mg/day), of bupropion dose used was 150-300 mg/day (Most used 300 mg /day in 2 divided doses).</a:t>
            </a:r>
          </a:p>
        </p:txBody>
      </p:sp>
    </p:spTree>
    <p:extLst>
      <p:ext uri="{BB962C8B-B14F-4D97-AF65-F5344CB8AC3E}">
        <p14:creationId xmlns:p14="http://schemas.microsoft.com/office/powerpoint/2010/main" val="33561914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466C2-D9AC-401E-A845-B79A882B139F}"/>
              </a:ext>
            </a:extLst>
          </p:cNvPr>
          <p:cNvSpPr>
            <a:spLocks noGrp="1"/>
          </p:cNvSpPr>
          <p:nvPr>
            <p:ph type="title"/>
          </p:nvPr>
        </p:nvSpPr>
        <p:spPr>
          <a:xfrm>
            <a:off x="838200" y="0"/>
            <a:ext cx="10515600" cy="1311966"/>
          </a:xfrm>
        </p:spPr>
        <p:txBody>
          <a:bodyPr/>
          <a:lstStyle/>
          <a:p>
            <a:r>
              <a:rPr lang="en-US" dirty="0"/>
              <a:t>Electronic cigarettes</a:t>
            </a:r>
          </a:p>
        </p:txBody>
      </p:sp>
      <p:sp>
        <p:nvSpPr>
          <p:cNvPr id="3" name="Content Placeholder 2">
            <a:extLst>
              <a:ext uri="{FF2B5EF4-FFF2-40B4-BE49-F238E27FC236}">
                <a16:creationId xmlns:a16="http://schemas.microsoft.com/office/drawing/2014/main" id="{AF2C6A4F-E2D0-4AD3-9676-092B80B3209C}"/>
              </a:ext>
            </a:extLst>
          </p:cNvPr>
          <p:cNvSpPr>
            <a:spLocks noGrp="1"/>
          </p:cNvSpPr>
          <p:nvPr>
            <p:ph idx="1"/>
          </p:nvPr>
        </p:nvSpPr>
        <p:spPr>
          <a:xfrm>
            <a:off x="838200" y="1219200"/>
            <a:ext cx="10515600" cy="5287617"/>
          </a:xfrm>
        </p:spPr>
        <p:txBody>
          <a:bodyPr>
            <a:normAutofit/>
          </a:bodyPr>
          <a:lstStyle/>
          <a:p>
            <a:r>
              <a:rPr lang="en-US" sz="3200" dirty="0"/>
              <a:t>E cigarettes are battery powered new devices deliver a nicotine vapor that is inhaled by the user.</a:t>
            </a:r>
          </a:p>
          <a:p>
            <a:r>
              <a:rPr lang="en-US" sz="3200" dirty="0"/>
              <a:t>These are marketed as a safe alternative to the smokers, that can be used in settings where smoking cigarettes  is prohibited.</a:t>
            </a:r>
          </a:p>
          <a:p>
            <a:r>
              <a:rPr lang="en-US" sz="3200" dirty="0"/>
              <a:t>In trials there has been no adverse effects noted with E cigarettes but long term safety of these devices has not been established.</a:t>
            </a:r>
          </a:p>
          <a:p>
            <a:r>
              <a:rPr lang="en-US" sz="3200" dirty="0"/>
              <a:t>There are toxic substances in these vapors but at much lower levels than found in tobacco smoke.</a:t>
            </a:r>
          </a:p>
        </p:txBody>
      </p:sp>
    </p:spTree>
    <p:extLst>
      <p:ext uri="{BB962C8B-B14F-4D97-AF65-F5344CB8AC3E}">
        <p14:creationId xmlns:p14="http://schemas.microsoft.com/office/powerpoint/2010/main" val="1230068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374A8-56DD-4E1A-A8AA-9E5F4AF29CAC}"/>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8BB27B7B-2FCB-4E51-B29F-74998972E8CE}"/>
              </a:ext>
            </a:extLst>
          </p:cNvPr>
          <p:cNvSpPr>
            <a:spLocks noGrp="1"/>
          </p:cNvSpPr>
          <p:nvPr>
            <p:ph idx="1"/>
          </p:nvPr>
        </p:nvSpPr>
        <p:spPr/>
        <p:txBody>
          <a:bodyPr>
            <a:normAutofit/>
          </a:bodyPr>
          <a:lstStyle/>
          <a:p>
            <a:pPr marL="0" indent="0">
              <a:buNone/>
            </a:pPr>
            <a:r>
              <a:rPr lang="en-US" sz="3600" dirty="0"/>
              <a:t>In summary, smoking has a tremendous impact on the health of our patients; therefore it is very important that physicians identify smokers, counsel them on the risks of smoking, assess their readiness for quitting and provide them with effective treatment for tobacco dependence.</a:t>
            </a:r>
          </a:p>
        </p:txBody>
      </p:sp>
    </p:spTree>
    <p:extLst>
      <p:ext uri="{BB962C8B-B14F-4D97-AF65-F5344CB8AC3E}">
        <p14:creationId xmlns:p14="http://schemas.microsoft.com/office/powerpoint/2010/main" val="5900819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E56A-5BA3-4773-A490-915DA0B97EDA}"/>
              </a:ext>
            </a:extLst>
          </p:cNvPr>
          <p:cNvSpPr>
            <a:spLocks noGrp="1"/>
          </p:cNvSpPr>
          <p:nvPr>
            <p:ph type="title"/>
          </p:nvPr>
        </p:nvSpPr>
        <p:spPr>
          <a:xfrm>
            <a:off x="699654" y="2893146"/>
            <a:ext cx="10515600" cy="1325563"/>
          </a:xfrm>
        </p:spPr>
        <p:txBody>
          <a:bodyPr>
            <a:normAutofit/>
          </a:bodyPr>
          <a:lstStyle/>
          <a:p>
            <a:r>
              <a:rPr lang="en-US" sz="6600" dirty="0"/>
              <a:t>                 Thank You</a:t>
            </a:r>
          </a:p>
        </p:txBody>
      </p:sp>
    </p:spTree>
    <p:extLst>
      <p:ext uri="{BB962C8B-B14F-4D97-AF65-F5344CB8AC3E}">
        <p14:creationId xmlns:p14="http://schemas.microsoft.com/office/powerpoint/2010/main" val="3118398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FF539-2AA8-4AE8-9AD6-6A53B96B6834}"/>
              </a:ext>
            </a:extLst>
          </p:cNvPr>
          <p:cNvSpPr>
            <a:spLocks noGrp="1"/>
          </p:cNvSpPr>
          <p:nvPr>
            <p:ph type="title"/>
          </p:nvPr>
        </p:nvSpPr>
        <p:spPr>
          <a:xfrm>
            <a:off x="838200" y="132523"/>
            <a:ext cx="10515600" cy="225286"/>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26096D2-8C3A-45B5-964A-9AE45918A4E4}"/>
              </a:ext>
            </a:extLst>
          </p:cNvPr>
          <p:cNvSpPr>
            <a:spLocks noGrp="1"/>
          </p:cNvSpPr>
          <p:nvPr>
            <p:ph idx="1"/>
          </p:nvPr>
        </p:nvSpPr>
        <p:spPr>
          <a:xfrm>
            <a:off x="838200" y="543340"/>
            <a:ext cx="10515600" cy="5633624"/>
          </a:xfrm>
        </p:spPr>
        <p:txBody>
          <a:bodyPr>
            <a:normAutofit/>
          </a:bodyPr>
          <a:lstStyle/>
          <a:p>
            <a:pPr marL="0" indent="0" fontAlgn="base">
              <a:buNone/>
            </a:pPr>
            <a:r>
              <a:rPr lang="en-US" sz="3200" dirty="0"/>
              <a:t>Phillip Morris is an 18 year-old high school student sees you to have forms filled out for college. He says that he smokes occasionally when he hangs out with his friends.</a:t>
            </a:r>
          </a:p>
          <a:p>
            <a:pPr marL="0" indent="0" fontAlgn="base">
              <a:buNone/>
            </a:pPr>
            <a:r>
              <a:rPr lang="en-US" sz="3200" dirty="0"/>
              <a:t>Which ONE of the following statements about the epidemiology of smoking in the U.S. is correct?</a:t>
            </a:r>
          </a:p>
          <a:p>
            <a:pPr fontAlgn="base"/>
            <a:r>
              <a:rPr lang="en-US" sz="3200" dirty="0"/>
              <a:t>a) Smoking rates among men and women are roughly equivalent.</a:t>
            </a:r>
          </a:p>
          <a:p>
            <a:pPr fontAlgn="base"/>
            <a:r>
              <a:rPr lang="en-US" sz="3200" dirty="0"/>
              <a:t>b) Smoking rates are highest among those aged 30-40.</a:t>
            </a:r>
          </a:p>
          <a:p>
            <a:pPr fontAlgn="base"/>
            <a:r>
              <a:rPr lang="en-US" sz="3200" dirty="0"/>
              <a:t>c) There is no association between smoking and level of education.</a:t>
            </a:r>
          </a:p>
          <a:p>
            <a:pPr fontAlgn="base"/>
            <a:r>
              <a:rPr lang="en-US" sz="3200" dirty="0">
                <a:solidFill>
                  <a:srgbClr val="00B050"/>
                </a:solidFill>
              </a:rPr>
              <a:t>d) Most smokers begin before the age of 18.</a:t>
            </a:r>
          </a:p>
          <a:p>
            <a:endParaRPr lang="en-US" dirty="0"/>
          </a:p>
        </p:txBody>
      </p:sp>
    </p:spTree>
    <p:extLst>
      <p:ext uri="{BB962C8B-B14F-4D97-AF65-F5344CB8AC3E}">
        <p14:creationId xmlns:p14="http://schemas.microsoft.com/office/powerpoint/2010/main" val="417397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BE0A5-0018-4AE1-973E-ECD8665CF5C1}"/>
              </a:ext>
            </a:extLst>
          </p:cNvPr>
          <p:cNvSpPr>
            <a:spLocks noGrp="1"/>
          </p:cNvSpPr>
          <p:nvPr>
            <p:ph type="title"/>
          </p:nvPr>
        </p:nvSpPr>
        <p:spPr>
          <a:xfrm>
            <a:off x="838200" y="168758"/>
            <a:ext cx="10515600" cy="1421503"/>
          </a:xfrm>
        </p:spPr>
        <p:txBody>
          <a:bodyPr/>
          <a:lstStyle/>
          <a:p>
            <a:r>
              <a:rPr lang="en-US" dirty="0"/>
              <a:t>Epidemiology of smoking</a:t>
            </a:r>
            <a:br>
              <a:rPr lang="en-US" dirty="0"/>
            </a:br>
            <a:endParaRPr lang="en-US" dirty="0"/>
          </a:p>
        </p:txBody>
      </p:sp>
      <p:sp>
        <p:nvSpPr>
          <p:cNvPr id="3" name="Content Placeholder 2">
            <a:extLst>
              <a:ext uri="{FF2B5EF4-FFF2-40B4-BE49-F238E27FC236}">
                <a16:creationId xmlns:a16="http://schemas.microsoft.com/office/drawing/2014/main" id="{A639E004-D004-4A50-8651-9BE51D78BB3E}"/>
              </a:ext>
            </a:extLst>
          </p:cNvPr>
          <p:cNvSpPr>
            <a:spLocks noGrp="1"/>
          </p:cNvSpPr>
          <p:nvPr>
            <p:ph idx="1"/>
          </p:nvPr>
        </p:nvSpPr>
        <p:spPr>
          <a:xfrm>
            <a:off x="838200" y="1494321"/>
            <a:ext cx="10515600" cy="4351338"/>
          </a:xfrm>
        </p:spPr>
        <p:txBody>
          <a:bodyPr>
            <a:noAutofit/>
          </a:bodyPr>
          <a:lstStyle/>
          <a:p>
            <a:r>
              <a:rPr lang="en-US" sz="3200" dirty="0"/>
              <a:t>Smoking is the single most cause of preventable mortality and morbidity in the United States.</a:t>
            </a:r>
          </a:p>
          <a:p>
            <a:r>
              <a:rPr lang="en-US" sz="3200" dirty="0"/>
              <a:t>According to 2013 national survey on drug use and health 26% of the population over 12 year age reported current use of tobacco products.</a:t>
            </a:r>
          </a:p>
          <a:p>
            <a:r>
              <a:rPr lang="en-US" sz="3200" dirty="0"/>
              <a:t>Cigarette smoking is highest among 18-25 year of age.</a:t>
            </a:r>
          </a:p>
          <a:p>
            <a:r>
              <a:rPr lang="en-US" sz="3200" dirty="0"/>
              <a:t>Overall smoking is more prevalent in males (31%) than female (20%).</a:t>
            </a:r>
          </a:p>
          <a:p>
            <a:r>
              <a:rPr lang="en-US" sz="3200" dirty="0"/>
              <a:t>But in adolescents rates among male and female are roughly equal.</a:t>
            </a:r>
          </a:p>
        </p:txBody>
      </p:sp>
    </p:spTree>
    <p:extLst>
      <p:ext uri="{BB962C8B-B14F-4D97-AF65-F5344CB8AC3E}">
        <p14:creationId xmlns:p14="http://schemas.microsoft.com/office/powerpoint/2010/main" val="381930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AD7AF-3A93-4EF9-B23C-E2550A873B06}"/>
              </a:ext>
            </a:extLst>
          </p:cNvPr>
          <p:cNvSpPr>
            <a:spLocks noGrp="1"/>
          </p:cNvSpPr>
          <p:nvPr>
            <p:ph type="title"/>
          </p:nvPr>
        </p:nvSpPr>
        <p:spPr/>
        <p:txBody>
          <a:bodyPr/>
          <a:lstStyle/>
          <a:p>
            <a:r>
              <a:rPr lang="en-US" dirty="0"/>
              <a:t>Factors involved in smoking</a:t>
            </a:r>
          </a:p>
        </p:txBody>
      </p:sp>
      <p:sp>
        <p:nvSpPr>
          <p:cNvPr id="3" name="Content Placeholder 2">
            <a:extLst>
              <a:ext uri="{FF2B5EF4-FFF2-40B4-BE49-F238E27FC236}">
                <a16:creationId xmlns:a16="http://schemas.microsoft.com/office/drawing/2014/main" id="{4D2306E5-A260-4005-9DD4-AB0FFF245712}"/>
              </a:ext>
            </a:extLst>
          </p:cNvPr>
          <p:cNvSpPr>
            <a:spLocks noGrp="1"/>
          </p:cNvSpPr>
          <p:nvPr>
            <p:ph idx="1"/>
          </p:nvPr>
        </p:nvSpPr>
        <p:spPr/>
        <p:txBody>
          <a:bodyPr>
            <a:normAutofit lnSpcReduction="10000"/>
          </a:bodyPr>
          <a:lstStyle/>
          <a:p>
            <a:r>
              <a:rPr lang="en-US" sz="3200" dirty="0"/>
              <a:t>Peer factors (Having friends who smoke)</a:t>
            </a:r>
          </a:p>
          <a:p>
            <a:r>
              <a:rPr lang="en-US" sz="3200" dirty="0"/>
              <a:t>Family factors( Smokers in family, family conflicts and poor communication)</a:t>
            </a:r>
          </a:p>
          <a:p>
            <a:r>
              <a:rPr lang="en-US" sz="3200" dirty="0"/>
              <a:t>Personal factors ( Learning problems, depression and antisocial behavior)</a:t>
            </a:r>
          </a:p>
          <a:p>
            <a:r>
              <a:rPr lang="en-US" sz="3200" dirty="0"/>
              <a:t>Tobacco industry promotional activities.</a:t>
            </a:r>
          </a:p>
          <a:p>
            <a:pPr marL="0" indent="0">
              <a:buNone/>
            </a:pPr>
            <a:r>
              <a:rPr lang="en-US" sz="3200" dirty="0"/>
              <a:t>Increasing the cost of cigarettes through taxation and mandating smoke free workplace is found to be helpful to reduce smoking.</a:t>
            </a:r>
          </a:p>
        </p:txBody>
      </p:sp>
    </p:spTree>
    <p:extLst>
      <p:ext uri="{BB962C8B-B14F-4D97-AF65-F5344CB8AC3E}">
        <p14:creationId xmlns:p14="http://schemas.microsoft.com/office/powerpoint/2010/main" val="4172346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EACC-8303-4956-BF7D-FE1CDFBF0E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10D72C6-4376-46B6-84AE-C18253042ADD}"/>
              </a:ext>
            </a:extLst>
          </p:cNvPr>
          <p:cNvSpPr>
            <a:spLocks noGrp="1"/>
          </p:cNvSpPr>
          <p:nvPr>
            <p:ph idx="1"/>
          </p:nvPr>
        </p:nvSpPr>
        <p:spPr/>
        <p:txBody>
          <a:bodyPr/>
          <a:lstStyle/>
          <a:p>
            <a:pPr fontAlgn="base"/>
            <a:r>
              <a:rPr lang="en-US" dirty="0"/>
              <a:t>A 21 year-old college student tells you he likes to smoke because it makes him feel more alert and helps him "relax".  He is sure that he will not become addicted. </a:t>
            </a:r>
          </a:p>
          <a:p>
            <a:pPr fontAlgn="base"/>
            <a:r>
              <a:rPr lang="en-US" dirty="0"/>
              <a:t>Which ONE of the following statements about the effects of nicotine is correct?</a:t>
            </a:r>
          </a:p>
          <a:p>
            <a:pPr fontAlgn="base"/>
            <a:r>
              <a:rPr lang="en-US" dirty="0"/>
              <a:t>a) Nicotine is a mild sedative.</a:t>
            </a:r>
          </a:p>
          <a:p>
            <a:pPr fontAlgn="base"/>
            <a:r>
              <a:rPr lang="en-US" dirty="0"/>
              <a:t>b) Nicotine impairs short-term memory.</a:t>
            </a:r>
          </a:p>
          <a:p>
            <a:pPr fontAlgn="base"/>
            <a:r>
              <a:rPr lang="en-US" dirty="0"/>
              <a:t>c) Nicotine is an appetite suppressant.</a:t>
            </a:r>
          </a:p>
          <a:p>
            <a:pPr fontAlgn="base"/>
            <a:r>
              <a:rPr lang="en-US" dirty="0"/>
              <a:t>d) Nicotine toxicity may lead to seizures and coma.</a:t>
            </a:r>
          </a:p>
          <a:p>
            <a:endParaRPr lang="en-US" dirty="0"/>
          </a:p>
        </p:txBody>
      </p:sp>
    </p:spTree>
    <p:extLst>
      <p:ext uri="{BB962C8B-B14F-4D97-AF65-F5344CB8AC3E}">
        <p14:creationId xmlns:p14="http://schemas.microsoft.com/office/powerpoint/2010/main" val="899048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EACC-8303-4956-BF7D-FE1CDFBF0E0F}"/>
              </a:ext>
            </a:extLst>
          </p:cNvPr>
          <p:cNvSpPr>
            <a:spLocks noGrp="1"/>
          </p:cNvSpPr>
          <p:nvPr>
            <p:ph type="title"/>
          </p:nvPr>
        </p:nvSpPr>
        <p:spPr>
          <a:xfrm>
            <a:off x="838200" y="365126"/>
            <a:ext cx="10515600" cy="655292"/>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F10D72C6-4376-46B6-84AE-C18253042ADD}"/>
              </a:ext>
            </a:extLst>
          </p:cNvPr>
          <p:cNvSpPr>
            <a:spLocks noGrp="1"/>
          </p:cNvSpPr>
          <p:nvPr>
            <p:ph idx="1"/>
          </p:nvPr>
        </p:nvSpPr>
        <p:spPr>
          <a:xfrm>
            <a:off x="838200" y="1378226"/>
            <a:ext cx="10515600" cy="4798737"/>
          </a:xfrm>
        </p:spPr>
        <p:txBody>
          <a:bodyPr>
            <a:normAutofit/>
          </a:bodyPr>
          <a:lstStyle/>
          <a:p>
            <a:pPr marL="0" indent="0" fontAlgn="base">
              <a:buNone/>
            </a:pPr>
            <a:r>
              <a:rPr lang="en-US" dirty="0"/>
              <a:t>A</a:t>
            </a:r>
            <a:r>
              <a:rPr lang="en-US" sz="3200" dirty="0"/>
              <a:t> 21 year-old college student tells you he likes to smoke because it makes him feel more alert and helps him "relax".  He is sure that he will not become addicted. </a:t>
            </a:r>
          </a:p>
          <a:p>
            <a:pPr marL="0" indent="0" fontAlgn="base">
              <a:buNone/>
            </a:pPr>
            <a:r>
              <a:rPr lang="en-US" sz="3200" dirty="0"/>
              <a:t>Which ONE of the following statements about the effects of nicotine is correct?</a:t>
            </a:r>
          </a:p>
          <a:p>
            <a:pPr fontAlgn="base"/>
            <a:r>
              <a:rPr lang="en-US" sz="3200" dirty="0"/>
              <a:t>a) Nicotine is a mild sedative.</a:t>
            </a:r>
          </a:p>
          <a:p>
            <a:pPr fontAlgn="base"/>
            <a:r>
              <a:rPr lang="en-US" sz="3200" dirty="0"/>
              <a:t>b) Nicotine impairs short-term memory.</a:t>
            </a:r>
          </a:p>
          <a:p>
            <a:pPr fontAlgn="base"/>
            <a:r>
              <a:rPr lang="en-US" sz="3200" dirty="0">
                <a:solidFill>
                  <a:srgbClr val="00B050"/>
                </a:solidFill>
              </a:rPr>
              <a:t>c) Nicotine is an appetite suppressant.</a:t>
            </a:r>
          </a:p>
          <a:p>
            <a:pPr fontAlgn="base"/>
            <a:r>
              <a:rPr lang="en-US" sz="3200" dirty="0"/>
              <a:t>d) Nicotine toxicity may lead to seizures and coma.</a:t>
            </a:r>
          </a:p>
          <a:p>
            <a:endParaRPr lang="en-US" dirty="0"/>
          </a:p>
        </p:txBody>
      </p:sp>
    </p:spTree>
    <p:extLst>
      <p:ext uri="{BB962C8B-B14F-4D97-AF65-F5344CB8AC3E}">
        <p14:creationId xmlns:p14="http://schemas.microsoft.com/office/powerpoint/2010/main" val="2321710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8DB35-0412-4DB0-8479-417AC9F3A2CF}"/>
              </a:ext>
            </a:extLst>
          </p:cNvPr>
          <p:cNvSpPr>
            <a:spLocks noGrp="1"/>
          </p:cNvSpPr>
          <p:nvPr>
            <p:ph type="title"/>
          </p:nvPr>
        </p:nvSpPr>
        <p:spPr>
          <a:xfrm>
            <a:off x="745435" y="314531"/>
            <a:ext cx="10515600" cy="1325563"/>
          </a:xfrm>
        </p:spPr>
        <p:txBody>
          <a:bodyPr/>
          <a:lstStyle/>
          <a:p>
            <a:r>
              <a:rPr lang="en-US" dirty="0"/>
              <a:t>Acute effects of nicotine</a:t>
            </a:r>
          </a:p>
        </p:txBody>
      </p:sp>
      <p:sp>
        <p:nvSpPr>
          <p:cNvPr id="3" name="Content Placeholder 2">
            <a:extLst>
              <a:ext uri="{FF2B5EF4-FFF2-40B4-BE49-F238E27FC236}">
                <a16:creationId xmlns:a16="http://schemas.microsoft.com/office/drawing/2014/main" id="{3E48CD58-3E90-4BA0-B609-7803EB22A4DC}"/>
              </a:ext>
            </a:extLst>
          </p:cNvPr>
          <p:cNvSpPr>
            <a:spLocks noGrp="1"/>
          </p:cNvSpPr>
          <p:nvPr>
            <p:ph idx="1"/>
          </p:nvPr>
        </p:nvSpPr>
        <p:spPr>
          <a:xfrm>
            <a:off x="745435" y="1984651"/>
            <a:ext cx="10515600" cy="4351338"/>
          </a:xfrm>
        </p:spPr>
        <p:txBody>
          <a:bodyPr>
            <a:noAutofit/>
          </a:bodyPr>
          <a:lstStyle/>
          <a:p>
            <a:r>
              <a:rPr lang="en-US" sz="3200" dirty="0"/>
              <a:t>Nicotine is psychoactive component of tobacco and is responsible for habit forming.</a:t>
            </a:r>
          </a:p>
          <a:p>
            <a:pPr marL="0" indent="0">
              <a:buNone/>
            </a:pPr>
            <a:endParaRPr lang="en-US" sz="3200" dirty="0"/>
          </a:p>
          <a:p>
            <a:r>
              <a:rPr lang="en-US" sz="3200" dirty="0"/>
              <a:t>Nicotine acts on selective acetyl choline receptors (nicotine receptors) and produces mild stimulating effects ( Increased alertness, improved attention, decreased appetite)</a:t>
            </a:r>
          </a:p>
        </p:txBody>
      </p:sp>
    </p:spTree>
    <p:extLst>
      <p:ext uri="{BB962C8B-B14F-4D97-AF65-F5344CB8AC3E}">
        <p14:creationId xmlns:p14="http://schemas.microsoft.com/office/powerpoint/2010/main" val="1332330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282</TotalTime>
  <Words>1712</Words>
  <Application>Microsoft Office PowerPoint</Application>
  <PresentationFormat>Widescreen</PresentationFormat>
  <Paragraphs>168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                          Smoking</vt:lpstr>
      <vt:lpstr>Objectives</vt:lpstr>
      <vt:lpstr>PowerPoint Presentation</vt:lpstr>
      <vt:lpstr>PowerPoint Presentation</vt:lpstr>
      <vt:lpstr>Epidemiology of smoking </vt:lpstr>
      <vt:lpstr>Factors involved in smoking</vt:lpstr>
      <vt:lpstr>PowerPoint Presentation</vt:lpstr>
      <vt:lpstr>PowerPoint Presentation</vt:lpstr>
      <vt:lpstr>Acute effects of nicotine</vt:lpstr>
      <vt:lpstr>Acute effects of nicotine cont:</vt:lpstr>
      <vt:lpstr>Nicotine withdrawal</vt:lpstr>
      <vt:lpstr>PowerPoint Presentation</vt:lpstr>
      <vt:lpstr>PowerPoint Presentation</vt:lpstr>
      <vt:lpstr>Medical Complications of smoking</vt:lpstr>
      <vt:lpstr>Complications Cont:</vt:lpstr>
      <vt:lpstr>PowerPoint Presentation</vt:lpstr>
      <vt:lpstr>PowerPoint Presentation</vt:lpstr>
      <vt:lpstr>Treatment modalities in smoking cessation</vt:lpstr>
      <vt:lpstr>Behavioral therapy</vt:lpstr>
      <vt:lpstr>Behavioral therapy cont:</vt:lpstr>
      <vt:lpstr>PowerPoint Presentation</vt:lpstr>
      <vt:lpstr>PowerPoint Presentation</vt:lpstr>
      <vt:lpstr>Counselling to smokers : US DHHS recommendations for counselling of smokers</vt:lpstr>
      <vt:lpstr>Pharmacotherapy</vt:lpstr>
      <vt:lpstr>Nicotine replacement therapy</vt:lpstr>
      <vt:lpstr>Nicotine replacement therapy</vt:lpstr>
      <vt:lpstr>Nicotine replacement therapy</vt:lpstr>
      <vt:lpstr>Varenicline</vt:lpstr>
      <vt:lpstr>Side effects of varenicline:</vt:lpstr>
      <vt:lpstr>Antidepressants</vt:lpstr>
      <vt:lpstr>Electronic cigarettes</vt:lpstr>
      <vt:lpstr>PowerPoint Presentation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Smoking</dc:title>
  <dc:creator>parminder virdi</dc:creator>
  <cp:lastModifiedBy>parminder virdi</cp:lastModifiedBy>
  <cp:revision>28</cp:revision>
  <dcterms:created xsi:type="dcterms:W3CDTF">2018-02-05T00:04:27Z</dcterms:created>
  <dcterms:modified xsi:type="dcterms:W3CDTF">2018-04-22T23:42:05Z</dcterms:modified>
</cp:coreProperties>
</file>