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0" r:id="rId6"/>
    <p:sldId id="288" r:id="rId7"/>
    <p:sldId id="287" r:id="rId8"/>
    <p:sldId id="289" r:id="rId9"/>
    <p:sldId id="276" r:id="rId10"/>
    <p:sldId id="291" r:id="rId11"/>
    <p:sldId id="292" r:id="rId12"/>
    <p:sldId id="278" r:id="rId13"/>
    <p:sldId id="294" r:id="rId14"/>
    <p:sldId id="293" r:id="rId15"/>
    <p:sldId id="280" r:id="rId16"/>
    <p:sldId id="296" r:id="rId17"/>
    <p:sldId id="297" r:id="rId18"/>
    <p:sldId id="298" r:id="rId19"/>
    <p:sldId id="283" r:id="rId20"/>
    <p:sldId id="299" r:id="rId21"/>
    <p:sldId id="300" r:id="rId22"/>
    <p:sldId id="301" r:id="rId23"/>
    <p:sldId id="302" r:id="rId24"/>
    <p:sldId id="304" r:id="rId25"/>
    <p:sldId id="305" r:id="rId26"/>
    <p:sldId id="285" r:id="rId27"/>
    <p:sldId id="286" r:id="rId28"/>
    <p:sldId id="295" r:id="rId29"/>
    <p:sldId id="303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70" autoAdjust="0"/>
  </p:normalViewPr>
  <p:slideViewPr>
    <p:cSldViewPr>
      <p:cViewPr varScale="1">
        <p:scale>
          <a:sx n="71" d="100"/>
          <a:sy n="71" d="100"/>
        </p:scale>
        <p:origin x="-660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2/27/2018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2/27/2018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Palliative care team is different</a:t>
            </a:r>
            <a:r>
              <a:rPr lang="en-US" baseline="0" dirty="0"/>
              <a:t> than the one in harper or DRH</a:t>
            </a:r>
          </a:p>
          <a:p>
            <a:r>
              <a:rPr lang="en-US" baseline="0" dirty="0"/>
              <a:t>Every hem and </a:t>
            </a:r>
            <a:r>
              <a:rPr lang="en-US" baseline="0" dirty="0" err="1"/>
              <a:t>onc</a:t>
            </a:r>
            <a:r>
              <a:rPr lang="en-US" baseline="0" dirty="0"/>
              <a:t> patient needs a consult from respective teams</a:t>
            </a:r>
          </a:p>
          <a:p>
            <a:r>
              <a:rPr lang="en-US" baseline="0" dirty="0" err="1"/>
              <a:t>Gyn</a:t>
            </a:r>
            <a:r>
              <a:rPr lang="en-US" baseline="0" dirty="0"/>
              <a:t> </a:t>
            </a:r>
            <a:r>
              <a:rPr lang="en-US" baseline="0" dirty="0" err="1"/>
              <a:t>onc</a:t>
            </a:r>
            <a:r>
              <a:rPr lang="en-US" baseline="0" dirty="0"/>
              <a:t> patients are followed by </a:t>
            </a:r>
            <a:r>
              <a:rPr lang="en-US" baseline="0" dirty="0" err="1"/>
              <a:t>gyn</a:t>
            </a:r>
            <a:r>
              <a:rPr lang="en-US" baseline="0" dirty="0"/>
              <a:t> </a:t>
            </a:r>
            <a:r>
              <a:rPr lang="en-US" baseline="0" dirty="0" err="1"/>
              <a:t>onc</a:t>
            </a:r>
            <a:r>
              <a:rPr lang="en-US" baseline="0" dirty="0"/>
              <a:t> team (not hem/</a:t>
            </a:r>
            <a:r>
              <a:rPr lang="en-US" baseline="0" dirty="0" err="1"/>
              <a:t>onc</a:t>
            </a:r>
            <a:r>
              <a:rPr lang="en-US" baseline="0" dirty="0"/>
              <a:t> teams)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go to Hem/</a:t>
            </a:r>
            <a:r>
              <a:rPr lang="en-US" dirty="0" err="1"/>
              <a:t>onc</a:t>
            </a:r>
            <a:r>
              <a:rPr lang="en-US" dirty="0"/>
              <a:t> clinic notes, KCC HHQ or provider order forms</a:t>
            </a:r>
          </a:p>
          <a:p>
            <a:r>
              <a:rPr lang="en-US" dirty="0"/>
              <a:t>Its great if can extract info on detailed treatment history but</a:t>
            </a:r>
            <a:r>
              <a:rPr lang="en-US" baseline="0" dirty="0"/>
              <a:t> not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0" dirty="0"/>
              <a:t> and N cancers don’t have tumor lysis, he does not have any disease in pelvis that could cause obstruction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0" dirty="0"/>
              <a:t> and N cancers don’t have tumor lysis, he does not have any disease in pelvis that could cause obstruction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change</a:t>
            </a:r>
            <a:r>
              <a:rPr lang="en-US" baseline="0" dirty="0"/>
              <a:t> code status or goals of care without discussing with hem and </a:t>
            </a:r>
            <a:r>
              <a:rPr lang="en-US" baseline="0" dirty="0" err="1"/>
              <a:t>onc</a:t>
            </a:r>
            <a:r>
              <a:rPr lang="en-US" baseline="0" dirty="0"/>
              <a:t> teams</a:t>
            </a:r>
          </a:p>
          <a:p>
            <a:r>
              <a:rPr lang="en-US" baseline="0" dirty="0"/>
              <a:t>You will be much more confident in addressing end of life issues after this rotation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overlap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2/27/2018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Hematology/Oncology Rotation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9829799" cy="190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6B86B"/>
                </a:solidFill>
              </a:rPr>
              <a:t>February 28, </a:t>
            </a:r>
            <a:r>
              <a:rPr lang="en-US" dirty="0" smtClean="0">
                <a:solidFill>
                  <a:srgbClr val="96B86B"/>
                </a:solidFill>
              </a:rPr>
              <a:t>2018</a:t>
            </a:r>
          </a:p>
          <a:p>
            <a:endParaRPr lang="en-US" dirty="0" smtClean="0">
              <a:solidFill>
                <a:srgbClr val="96B86B"/>
              </a:solidFill>
            </a:endParaRPr>
          </a:p>
          <a:p>
            <a:r>
              <a:rPr lang="en-US" dirty="0" smtClean="0">
                <a:solidFill>
                  <a:srgbClr val="96B86B"/>
                </a:solidFill>
              </a:rPr>
              <a:t>Hirva Mamdani, MD</a:t>
            </a:r>
          </a:p>
          <a:p>
            <a:r>
              <a:rPr lang="en-US" dirty="0" smtClean="0">
                <a:solidFill>
                  <a:srgbClr val="96B86B"/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rgbClr val="96B86B"/>
                </a:solidFill>
              </a:rPr>
              <a:t>Karmanos cancer institute/</a:t>
            </a:r>
            <a:r>
              <a:rPr lang="en-US" dirty="0" err="1" smtClean="0">
                <a:solidFill>
                  <a:srgbClr val="96B86B"/>
                </a:solidFill>
              </a:rPr>
              <a:t>wayne</a:t>
            </a:r>
            <a:r>
              <a:rPr lang="en-US" dirty="0">
                <a:solidFill>
                  <a:srgbClr val="96B86B"/>
                </a:solidFill>
              </a:rPr>
              <a:t> </a:t>
            </a:r>
            <a:r>
              <a:rPr lang="en-US" dirty="0" smtClean="0">
                <a:solidFill>
                  <a:srgbClr val="96B86B"/>
                </a:solidFill>
              </a:rPr>
              <a:t>state university</a:t>
            </a:r>
          </a:p>
          <a:p>
            <a:endParaRPr lang="en-US" dirty="0">
              <a:solidFill>
                <a:srgbClr val="96B86B"/>
              </a:solidFill>
            </a:endParaRPr>
          </a:p>
          <a:p>
            <a:endParaRPr lang="en-US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439400" cy="1143000"/>
          </a:xfrm>
        </p:spPr>
        <p:txBody>
          <a:bodyPr/>
          <a:lstStyle/>
          <a:p>
            <a:r>
              <a:rPr lang="en-US" dirty="0"/>
              <a:t>Patient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3212" y="1828800"/>
            <a:ext cx="11277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 any new patient the same way as you would on your other floor rotations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differences are: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 Patients may have long and complicated history of cancer/treatment</a:t>
            </a:r>
          </a:p>
          <a:p>
            <a:pPr>
              <a:buFontTx/>
              <a:buChar char="-"/>
            </a:pPr>
            <a:r>
              <a:rPr lang="en-US" dirty="0"/>
              <a:t>Differential diagnosis pertains to the type of cancer and the treatment they received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Specialty consults are more frequently needed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threshold for getting additional tests/imaging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 is VERY important : with patient/family and with hematology and oncology teams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Turnover (more so 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Onc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side)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81000"/>
            <a:ext cx="11430000" cy="1143000"/>
          </a:xfrm>
        </p:spPr>
        <p:txBody>
          <a:bodyPr/>
          <a:lstStyle/>
          <a:p>
            <a:r>
              <a:rPr lang="en-US" dirty="0"/>
              <a:t>Formulating 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981200"/>
            <a:ext cx="11430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of the acute oncologic problems fall under the categories of:</a:t>
            </a:r>
          </a:p>
          <a:p>
            <a:pPr>
              <a:buFontTx/>
              <a:buChar char="-"/>
            </a:pPr>
            <a:r>
              <a:rPr lang="en-US" dirty="0"/>
              <a:t>Related to cancer</a:t>
            </a:r>
          </a:p>
          <a:p>
            <a:pPr>
              <a:buFontTx/>
              <a:buChar char="-"/>
            </a:pPr>
            <a:r>
              <a:rPr lang="en-US" dirty="0"/>
              <a:t>Related to the treatment</a:t>
            </a:r>
          </a:p>
          <a:p>
            <a:pPr>
              <a:buFontTx/>
              <a:buChar char="-"/>
            </a:pPr>
            <a:r>
              <a:rPr lang="en-US" dirty="0"/>
              <a:t>Unrelated to cancer or treatment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/>
              <a:t>Key is to learn about common side effects of cancer treatment and common complications of a particular malignancy</a:t>
            </a:r>
          </a:p>
          <a:p>
            <a:endParaRPr lang="en-US" dirty="0"/>
          </a:p>
          <a:p>
            <a:r>
              <a:rPr lang="en-US" dirty="0"/>
              <a:t>Familiarize yourself with work up of newly diagnosed acute </a:t>
            </a:r>
            <a:r>
              <a:rPr lang="en-US" dirty="0" err="1"/>
              <a:t>leukemias</a:t>
            </a:r>
            <a:r>
              <a:rPr lang="en-US" dirty="0"/>
              <a:t> and common oncologic complications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81000"/>
            <a:ext cx="96012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52600"/>
            <a:ext cx="11506200" cy="4343400"/>
          </a:xfrm>
        </p:spPr>
        <p:txBody>
          <a:bodyPr/>
          <a:lstStyle/>
          <a:p>
            <a:r>
              <a:rPr lang="en-US" dirty="0"/>
              <a:t>A 65 y o woman with stage IV non-small cell lung cancer, currently undergoing treatment with immunotherapy (nivolumab) presents to the ER with cough and worsening shortness of breath.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Possibilities:</a:t>
            </a:r>
          </a:p>
          <a:p>
            <a:pPr marL="457200" indent="-457200">
              <a:buAutoNum type="arabicPeriod"/>
            </a:pPr>
            <a:r>
              <a:rPr lang="en-US" dirty="0"/>
              <a:t>Related to cancer – cancer progression</a:t>
            </a:r>
          </a:p>
          <a:p>
            <a:pPr marL="457200" indent="-457200">
              <a:buAutoNum type="arabicPeriod"/>
            </a:pPr>
            <a:r>
              <a:rPr lang="en-US" dirty="0"/>
              <a:t>Related to treatment – nivolumab induced pneumonitis</a:t>
            </a:r>
          </a:p>
          <a:p>
            <a:pPr marL="457200" indent="-457200">
              <a:buAutoNum type="arabicPeriod"/>
            </a:pPr>
            <a:r>
              <a:rPr lang="en-US" dirty="0"/>
              <a:t>Unrelated to cancer or treatment – COPD exacerbation, pneumonia, etc….</a:t>
            </a:r>
          </a:p>
        </p:txBody>
      </p:sp>
    </p:spTree>
    <p:extLst>
      <p:ext uri="{BB962C8B-B14F-4D97-AF65-F5344CB8AC3E}">
        <p14:creationId xmlns:p14="http://schemas.microsoft.com/office/powerpoint/2010/main" val="4247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81000"/>
            <a:ext cx="96012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52600"/>
            <a:ext cx="11506200" cy="4343400"/>
          </a:xfrm>
        </p:spPr>
        <p:txBody>
          <a:bodyPr/>
          <a:lstStyle/>
          <a:p>
            <a:r>
              <a:rPr lang="en-US" dirty="0"/>
              <a:t>A 54 y o man with localized head and neck cancer, currently undergoing treatment with cisplatin and radiation presents to the ER with fatigue, found to have Cr of 3 (from baseline of 0.8 two weeks ago).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Possibilities:</a:t>
            </a:r>
          </a:p>
          <a:p>
            <a:pPr marL="457200" indent="-457200">
              <a:buAutoNum type="arabicPeriod"/>
            </a:pPr>
            <a:r>
              <a:rPr lang="en-US" dirty="0"/>
              <a:t>Related to cancer – Probably unlikely </a:t>
            </a:r>
          </a:p>
          <a:p>
            <a:pPr marL="457200" indent="-457200">
              <a:buAutoNum type="arabicPeriod"/>
            </a:pPr>
            <a:r>
              <a:rPr lang="en-US" dirty="0"/>
              <a:t>Related to treatment – Cisplatin induced nephrotoxicity, pre-renal AKI from poor oral intake secondary to radiation induced </a:t>
            </a:r>
            <a:r>
              <a:rPr lang="en-US" dirty="0" err="1"/>
              <a:t>mucositis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Unrelated to disease or treatment – Nephrolithiasis causing obstruction</a:t>
            </a:r>
          </a:p>
        </p:txBody>
      </p:sp>
    </p:spTree>
    <p:extLst>
      <p:ext uri="{BB962C8B-B14F-4D97-AF65-F5344CB8AC3E}">
        <p14:creationId xmlns:p14="http://schemas.microsoft.com/office/powerpoint/2010/main" val="33855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81000"/>
            <a:ext cx="96012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52600"/>
            <a:ext cx="11506200" cy="4343400"/>
          </a:xfrm>
        </p:spPr>
        <p:txBody>
          <a:bodyPr/>
          <a:lstStyle/>
          <a:p>
            <a:r>
              <a:rPr lang="en-US" dirty="0"/>
              <a:t>A 54 y o man with metastatic non-small cell lung cancer, currently undergoing treatment with cisplatin based chemotherapy, presents to the ER with fatigue, found to have Cr of 3 (from baseline of 0.8 two weeks ago).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Possibilities:</a:t>
            </a:r>
          </a:p>
          <a:p>
            <a:pPr marL="457200" indent="-457200">
              <a:buAutoNum type="arabicPeriod"/>
            </a:pPr>
            <a:r>
              <a:rPr lang="en-US" dirty="0"/>
              <a:t>Related to cancer – May have ureteric obstruction from pelvis </a:t>
            </a:r>
            <a:r>
              <a:rPr lang="en-US" dirty="0" err="1"/>
              <a:t>mets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Related to treatment – Cisplatin induced nephrotoxicity, Pre-renal AKI from nausea/vomiting caused by cisplatin</a:t>
            </a:r>
          </a:p>
          <a:p>
            <a:pPr marL="457200" indent="-457200">
              <a:buAutoNum type="arabicPeriod"/>
            </a:pPr>
            <a:r>
              <a:rPr lang="en-US" dirty="0"/>
              <a:t>Unrelated to disease or treatment – Nephrolithiasis</a:t>
            </a:r>
          </a:p>
        </p:txBody>
      </p:sp>
    </p:spTree>
    <p:extLst>
      <p:ext uri="{BB962C8B-B14F-4D97-AF65-F5344CB8AC3E}">
        <p14:creationId xmlns:p14="http://schemas.microsoft.com/office/powerpoint/2010/main" val="25790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439400" cy="1143000"/>
          </a:xfrm>
        </p:spPr>
        <p:txBody>
          <a:bodyPr/>
          <a:lstStyle/>
          <a:p>
            <a:r>
              <a:rPr lang="en-US" dirty="0"/>
              <a:t>Patient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3212" y="1828800"/>
            <a:ext cx="11277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 any new patient the same way as you would on your other floor rotations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differences are: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 Patients may have long and complicated history of cancer/treatment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Differential diagnosis pertains to the type of cancer and the treatment they received</a:t>
            </a:r>
          </a:p>
          <a:p>
            <a:pPr>
              <a:buFontTx/>
              <a:buChar char="-"/>
            </a:pPr>
            <a:r>
              <a:rPr lang="en-US" dirty="0"/>
              <a:t>Specialty consults are more frequently needed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threshold for getting additional tests/imaging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 is VERY important : with patient/family and with hematology and oncology teams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Turnover (more so 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Onc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side)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81000"/>
            <a:ext cx="10668000" cy="1143000"/>
          </a:xfrm>
        </p:spPr>
        <p:txBody>
          <a:bodyPr/>
          <a:lstStyle/>
          <a:p>
            <a:r>
              <a:rPr lang="en-US" dirty="0"/>
              <a:t>Common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828800"/>
            <a:ext cx="11582400" cy="4343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Pancreatic cancer patient with biliary stents, presenting with cholangitis : immediate GI consult for ERCP</a:t>
            </a:r>
          </a:p>
          <a:p>
            <a:pPr>
              <a:buFontTx/>
              <a:buChar char="-"/>
            </a:pPr>
            <a:r>
              <a:rPr lang="en-US" dirty="0"/>
              <a:t>Spinal cord compression: consult neurosurgery and/or rad </a:t>
            </a:r>
            <a:r>
              <a:rPr lang="en-US" dirty="0" err="1"/>
              <a:t>onc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New brain </a:t>
            </a:r>
            <a:r>
              <a:rPr lang="en-US" dirty="0" err="1"/>
              <a:t>mets</a:t>
            </a:r>
            <a:r>
              <a:rPr lang="en-US" dirty="0"/>
              <a:t>: consult neurosurgery if solitary, rad </a:t>
            </a:r>
            <a:r>
              <a:rPr lang="en-US" dirty="0" err="1"/>
              <a:t>onc</a:t>
            </a:r>
            <a:r>
              <a:rPr lang="en-US" dirty="0"/>
              <a:t> if multiple</a:t>
            </a:r>
          </a:p>
          <a:p>
            <a:pPr>
              <a:buFontTx/>
              <a:buChar char="-"/>
            </a:pPr>
            <a:r>
              <a:rPr lang="en-US" dirty="0"/>
              <a:t>Many patients (mostly on </a:t>
            </a:r>
            <a:r>
              <a:rPr lang="en-US" dirty="0" err="1"/>
              <a:t>Onc</a:t>
            </a:r>
            <a:r>
              <a:rPr lang="en-US" dirty="0"/>
              <a:t> side) need supportive/palliative care consult </a:t>
            </a:r>
          </a:p>
        </p:txBody>
      </p:sp>
    </p:spTree>
    <p:extLst>
      <p:ext uri="{BB962C8B-B14F-4D97-AF65-F5344CB8AC3E}">
        <p14:creationId xmlns:p14="http://schemas.microsoft.com/office/powerpoint/2010/main" val="39531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439400" cy="1143000"/>
          </a:xfrm>
        </p:spPr>
        <p:txBody>
          <a:bodyPr/>
          <a:lstStyle/>
          <a:p>
            <a:r>
              <a:rPr lang="en-US" dirty="0"/>
              <a:t>Patient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3212" y="1828800"/>
            <a:ext cx="11277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 any new patient the same way as you would on your other floor rotations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differences are: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 Patients may have long and complicated history of cancer/treatment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Differential diagnosis pertains to the type of cancer and the treatment they received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Specialty consults are more frequently needed</a:t>
            </a:r>
          </a:p>
          <a:p>
            <a:pPr>
              <a:buFontTx/>
              <a:buChar char="-"/>
            </a:pPr>
            <a:r>
              <a:rPr lang="en-US" dirty="0"/>
              <a:t>Low threshold for getting additional tests/imaging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 is VERY important : with patient/family and with hematology and oncology teams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Turnover (more so 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Onc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side)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81000"/>
            <a:ext cx="106680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828800"/>
            <a:ext cx="11582400" cy="4343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All patients with active malignancy are at a high risk of VTE – low threshold to get CT PE if no obvious cause for shortness of breath or tachycardia</a:t>
            </a:r>
          </a:p>
          <a:p>
            <a:pPr>
              <a:buFontTx/>
              <a:buChar char="-"/>
            </a:pPr>
            <a:r>
              <a:rPr lang="en-US" dirty="0"/>
              <a:t>Low threshold to get MRCP/ERCP in pancreatic cancer patient presenting with hyperbilirubinemia</a:t>
            </a:r>
          </a:p>
          <a:p>
            <a:pPr>
              <a:buFontTx/>
              <a:buChar char="-"/>
            </a:pPr>
            <a:r>
              <a:rPr lang="en-US" dirty="0"/>
              <a:t>Low threshold to get brain MRI for altered mentation or neurologic deficit (CT head w/o contrast is not enough)</a:t>
            </a:r>
          </a:p>
        </p:txBody>
      </p:sp>
    </p:spTree>
    <p:extLst>
      <p:ext uri="{BB962C8B-B14F-4D97-AF65-F5344CB8AC3E}">
        <p14:creationId xmlns:p14="http://schemas.microsoft.com/office/powerpoint/2010/main" val="32192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439400" cy="1143000"/>
          </a:xfrm>
        </p:spPr>
        <p:txBody>
          <a:bodyPr/>
          <a:lstStyle/>
          <a:p>
            <a:r>
              <a:rPr lang="en-US" dirty="0"/>
              <a:t>Patient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3212" y="1828800"/>
            <a:ext cx="11277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 any new patient the same way as you would on your other floor rotations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differences are: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 Patients may have long and complicated history of cancer/treatment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Differential diagnosis pertains to the type of cancer and the treatment they received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Specialty consults are more frequently needed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threshold for getting additional tests/imaging</a:t>
            </a:r>
          </a:p>
          <a:p>
            <a:pPr>
              <a:buFontTx/>
              <a:buChar char="-"/>
            </a:pPr>
            <a:r>
              <a:rPr lang="en-US" dirty="0"/>
              <a:t>Communication is VERY important : with patient/family and with hematology and oncology teams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Turnover (more so 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Onc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side)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685800"/>
          </a:xfrm>
        </p:spPr>
        <p:txBody>
          <a:bodyPr/>
          <a:lstStyle/>
          <a:p>
            <a:pPr algn="ctr"/>
            <a:r>
              <a:rPr lang="en-US" dirty="0">
                <a:latin typeface="Showcard Gothic" panose="04020904020102020604" pitchFamily="82" charset="0"/>
              </a:rPr>
              <a:t>Welcome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333"/>
          <a:stretch/>
        </p:blipFill>
        <p:spPr>
          <a:xfrm>
            <a:off x="6475412" y="2286001"/>
            <a:ext cx="5562600" cy="36576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012" y="2286000"/>
            <a:ext cx="6096000" cy="3657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669" y="1595437"/>
            <a:ext cx="89535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828800"/>
            <a:ext cx="11277600" cy="4343400"/>
          </a:xfrm>
        </p:spPr>
        <p:txBody>
          <a:bodyPr/>
          <a:lstStyle/>
          <a:p>
            <a:r>
              <a:rPr lang="en-US" dirty="0"/>
              <a:t>Communicate with fellows on daily basis (sometimes multiple times a day)</a:t>
            </a:r>
          </a:p>
          <a:p>
            <a:r>
              <a:rPr lang="en-US" dirty="0"/>
              <a:t>Give periodic updates to the family</a:t>
            </a:r>
          </a:p>
          <a:p>
            <a:r>
              <a:rPr lang="en-US" dirty="0"/>
              <a:t>Learn end of life talks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439400" cy="1143000"/>
          </a:xfrm>
        </p:spPr>
        <p:txBody>
          <a:bodyPr/>
          <a:lstStyle/>
          <a:p>
            <a:r>
              <a:rPr lang="en-US" dirty="0"/>
              <a:t>Patient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3212" y="1828800"/>
            <a:ext cx="11277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 any new patient the same way as you would on your other floor rotations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differences are: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 Patients may have long and complicated history of cancer/treatment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Differential diagnosis pertains to the type of cancer and the treatment they received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Specialty consults are more frequently needed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threshold for getting additional tests/imaging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 is VERY important : with patient/family and with hematology and oncology teams</a:t>
            </a:r>
          </a:p>
          <a:p>
            <a:pPr>
              <a:buFontTx/>
              <a:buChar char="-"/>
            </a:pPr>
            <a:r>
              <a:rPr lang="en-US" dirty="0"/>
              <a:t>High Turnover (more so on </a:t>
            </a:r>
            <a:r>
              <a:rPr lang="en-US" dirty="0" err="1"/>
              <a:t>Onc</a:t>
            </a:r>
            <a:r>
              <a:rPr lang="en-US" dirty="0"/>
              <a:t> side)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1" y="1828800"/>
            <a:ext cx="11353801" cy="4343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Start discharge planning at the time of admission</a:t>
            </a:r>
          </a:p>
          <a:p>
            <a:pPr>
              <a:buFontTx/>
              <a:buChar char="-"/>
            </a:pPr>
            <a:r>
              <a:rPr lang="en-US" dirty="0"/>
              <a:t>Identify key medical and social issues that need to be resolved in order discharge the patient from the hospital</a:t>
            </a:r>
          </a:p>
          <a:p>
            <a:pPr>
              <a:buFontTx/>
              <a:buChar char="-"/>
            </a:pPr>
            <a:r>
              <a:rPr lang="en-US" dirty="0"/>
              <a:t>Place consults early in the course</a:t>
            </a:r>
          </a:p>
          <a:p>
            <a:pPr>
              <a:buFontTx/>
              <a:buChar char="-"/>
            </a:pPr>
            <a:r>
              <a:rPr lang="en-US" dirty="0"/>
              <a:t>Communicate with consult teams</a:t>
            </a:r>
          </a:p>
          <a:p>
            <a:pPr>
              <a:buFontTx/>
              <a:buChar char="-"/>
            </a:pPr>
            <a:r>
              <a:rPr lang="en-US" dirty="0"/>
              <a:t>Utilize supportive care team and social workers</a:t>
            </a:r>
          </a:p>
        </p:txBody>
      </p:sp>
    </p:spTree>
    <p:extLst>
      <p:ext uri="{BB962C8B-B14F-4D97-AF65-F5344CB8AC3E}">
        <p14:creationId xmlns:p14="http://schemas.microsoft.com/office/powerpoint/2010/main" val="9887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381000"/>
            <a:ext cx="9601200" cy="1143000"/>
          </a:xfrm>
        </p:spPr>
        <p:txBody>
          <a:bodyPr/>
          <a:lstStyle/>
          <a:p>
            <a:r>
              <a:rPr lang="en-US" dirty="0"/>
              <a:t>Physicians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52600"/>
            <a:ext cx="9601200" cy="4343400"/>
          </a:xfrm>
        </p:spPr>
        <p:txBody>
          <a:bodyPr/>
          <a:lstStyle/>
          <a:p>
            <a:r>
              <a:rPr lang="en-US" dirty="0"/>
              <a:t>Hematology:</a:t>
            </a:r>
          </a:p>
          <a:p>
            <a:pPr>
              <a:buFontTx/>
              <a:buChar char="-"/>
            </a:pPr>
            <a:r>
              <a:rPr lang="en-US" dirty="0"/>
              <a:t>Charles </a:t>
            </a:r>
            <a:r>
              <a:rPr lang="en-US" dirty="0" err="1"/>
              <a:t>Schiffer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Rod </a:t>
            </a:r>
            <a:r>
              <a:rPr lang="en-US" dirty="0" err="1"/>
              <a:t>Ramchandren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Abhinav Deol</a:t>
            </a:r>
          </a:p>
          <a:p>
            <a:pPr>
              <a:buFontTx/>
              <a:buChar char="-"/>
            </a:pPr>
            <a:r>
              <a:rPr lang="en-US" dirty="0"/>
              <a:t>Jeffrey </a:t>
            </a:r>
            <a:r>
              <a:rPr lang="en-US" dirty="0" err="1"/>
              <a:t>Zonder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Jay Yang</a:t>
            </a:r>
          </a:p>
          <a:p>
            <a:pPr>
              <a:buFontTx/>
              <a:buChar char="-"/>
            </a:pPr>
            <a:r>
              <a:rPr lang="en-US" dirty="0" err="1"/>
              <a:t>Erlene</a:t>
            </a:r>
            <a:r>
              <a:rPr lang="en-US" dirty="0"/>
              <a:t> Seymour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838200"/>
            <a:ext cx="11125200" cy="5334000"/>
          </a:xfrm>
        </p:spPr>
        <p:txBody>
          <a:bodyPr>
            <a:normAutofit/>
          </a:bodyPr>
          <a:lstStyle/>
          <a:p>
            <a:r>
              <a:rPr lang="en-US" dirty="0"/>
              <a:t>Oncology</a:t>
            </a:r>
          </a:p>
          <a:p>
            <a:pPr marL="0" indent="0">
              <a:buNone/>
            </a:pPr>
            <a:r>
              <a:rPr lang="en-US" dirty="0"/>
              <a:t>GI – Philip </a:t>
            </a:r>
            <a:r>
              <a:rPr lang="en-US" dirty="0" err="1"/>
              <a:t>Philip</a:t>
            </a:r>
            <a:r>
              <a:rPr lang="en-US" dirty="0"/>
              <a:t>, Tony Shields, </a:t>
            </a:r>
            <a:r>
              <a:rPr lang="en-US" dirty="0" err="1"/>
              <a:t>Anteneh</a:t>
            </a:r>
            <a:r>
              <a:rPr lang="en-US" dirty="0"/>
              <a:t> </a:t>
            </a:r>
            <a:r>
              <a:rPr lang="en-US" dirty="0" err="1"/>
              <a:t>Tesfaye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Breast – Michael Simon, Larry Flaherty, </a:t>
            </a:r>
            <a:r>
              <a:rPr lang="en-US" dirty="0" err="1"/>
              <a:t>Hadeel</a:t>
            </a:r>
            <a:r>
              <a:rPr lang="en-US" dirty="0"/>
              <a:t> Assad</a:t>
            </a:r>
          </a:p>
          <a:p>
            <a:pPr marL="0" indent="0">
              <a:buNone/>
            </a:pPr>
            <a:r>
              <a:rPr lang="en-US" dirty="0"/>
              <a:t>Thoracic – Antoinette Wozniak, Hirva Mamdani, Misako Nagasaka</a:t>
            </a:r>
          </a:p>
          <a:p>
            <a:pPr marL="0" indent="0">
              <a:buNone/>
            </a:pPr>
            <a:r>
              <a:rPr lang="en-US" dirty="0"/>
              <a:t>GU – Ulka Vaishampayan, Elisabeth Heath</a:t>
            </a:r>
          </a:p>
          <a:p>
            <a:pPr marL="0" indent="0">
              <a:buNone/>
            </a:pPr>
            <a:r>
              <a:rPr lang="en-US" dirty="0"/>
              <a:t>Head and Neck- Ammar Sukari</a:t>
            </a:r>
          </a:p>
          <a:p>
            <a:pPr marL="0" indent="0">
              <a:buNone/>
            </a:pPr>
            <a:r>
              <a:rPr lang="en-US" dirty="0"/>
              <a:t>Melanoma- Larry Flaherty</a:t>
            </a:r>
          </a:p>
          <a:p>
            <a:pPr marL="0" indent="0">
              <a:buNone/>
            </a:pPr>
            <a:r>
              <a:rPr lang="en-US" dirty="0"/>
              <a:t>Sarcoma- Amy Weise</a:t>
            </a:r>
          </a:p>
          <a:p>
            <a:pPr marL="0" indent="0">
              <a:buNone/>
            </a:pPr>
            <a:r>
              <a:rPr lang="en-US" dirty="0"/>
              <a:t>Phase I - Ulka Vaishampayan, Amy Weise</a:t>
            </a:r>
          </a:p>
        </p:txBody>
      </p:sp>
    </p:spTree>
    <p:extLst>
      <p:ext uri="{BB962C8B-B14F-4D97-AF65-F5344CB8AC3E}">
        <p14:creationId xmlns:p14="http://schemas.microsoft.com/office/powerpoint/2010/main" val="2596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457200"/>
            <a:ext cx="9601200" cy="1143000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981200"/>
            <a:ext cx="11353800" cy="4343400"/>
          </a:xfrm>
        </p:spPr>
        <p:txBody>
          <a:bodyPr/>
          <a:lstStyle/>
          <a:p>
            <a:r>
              <a:rPr lang="en-US" dirty="0"/>
              <a:t>It is going to be a steep learning curve (medical knowledge and system based practice)</a:t>
            </a:r>
          </a:p>
          <a:p>
            <a:r>
              <a:rPr lang="en-US" dirty="0"/>
              <a:t>The amount of new learning can be overwhelming – experience, reading, and case-based teaching are key players</a:t>
            </a:r>
          </a:p>
          <a:p>
            <a:r>
              <a:rPr lang="en-US" dirty="0"/>
              <a:t>Utilize your consult fellows</a:t>
            </a:r>
          </a:p>
          <a:p>
            <a:r>
              <a:rPr lang="en-US" dirty="0"/>
              <a:t>You are not on your own!</a:t>
            </a:r>
          </a:p>
        </p:txBody>
      </p:sp>
    </p:spTree>
    <p:extLst>
      <p:ext uri="{BB962C8B-B14F-4D97-AF65-F5344CB8AC3E}">
        <p14:creationId xmlns:p14="http://schemas.microsoft.com/office/powerpoint/2010/main" val="27158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812" y="990600"/>
            <a:ext cx="7239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81000"/>
            <a:ext cx="11353800" cy="609600"/>
          </a:xfrm>
        </p:spPr>
        <p:txBody>
          <a:bodyPr>
            <a:normAutofit/>
          </a:bodyPr>
          <a:lstStyle/>
          <a:p>
            <a:r>
              <a:rPr lang="en-US" sz="3600" dirty="0"/>
              <a:t>General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143000"/>
            <a:ext cx="11658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 population: all hematology and oncology patients admitted to </a:t>
            </a:r>
            <a:r>
              <a:rPr lang="en-US" dirty="0" err="1"/>
              <a:t>Karmanos</a:t>
            </a:r>
            <a:endParaRPr lang="en-US" dirty="0"/>
          </a:p>
          <a:p>
            <a:r>
              <a:rPr lang="en-US" dirty="0"/>
              <a:t>Location: 5WN, 8WN, 9WN, 10WN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Residents are not responsible for seeing:</a:t>
            </a:r>
          </a:p>
          <a:p>
            <a:pPr>
              <a:buFontTx/>
              <a:buChar char="-"/>
            </a:pPr>
            <a:r>
              <a:rPr lang="en-US" dirty="0"/>
              <a:t>Hem/</a:t>
            </a:r>
            <a:r>
              <a:rPr lang="en-US" dirty="0" err="1"/>
              <a:t>Onc</a:t>
            </a:r>
            <a:r>
              <a:rPr lang="en-US" dirty="0"/>
              <a:t> consults </a:t>
            </a:r>
          </a:p>
          <a:p>
            <a:pPr>
              <a:buFontTx/>
              <a:buChar char="-"/>
            </a:pPr>
            <a:r>
              <a:rPr lang="en-US" dirty="0"/>
              <a:t>Patients admitted to </a:t>
            </a:r>
            <a:r>
              <a:rPr lang="en-US" dirty="0" err="1"/>
              <a:t>Karmanos</a:t>
            </a:r>
            <a:r>
              <a:rPr lang="en-US" dirty="0"/>
              <a:t> ICU</a:t>
            </a:r>
          </a:p>
          <a:p>
            <a:pPr>
              <a:buFontTx/>
              <a:buChar char="-"/>
            </a:pPr>
            <a:r>
              <a:rPr lang="en-US" dirty="0"/>
              <a:t>Patients admitted to Harper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Karmanos</a:t>
            </a:r>
            <a:r>
              <a:rPr lang="en-US" dirty="0"/>
              <a:t> ICU (located on 5WN, Harper ICU team is primary)</a:t>
            </a:r>
          </a:p>
          <a:p>
            <a:pPr>
              <a:buFontTx/>
              <a:buChar char="-"/>
            </a:pPr>
            <a:r>
              <a:rPr lang="en-US" dirty="0"/>
              <a:t>First choice if a patient needs ICU care </a:t>
            </a:r>
          </a:p>
          <a:p>
            <a:pPr>
              <a:buFontTx/>
              <a:buChar char="-"/>
            </a:pPr>
            <a:r>
              <a:rPr lang="en-US" dirty="0"/>
              <a:t>Harper ICU is </a:t>
            </a:r>
            <a:r>
              <a:rPr lang="en-US"/>
              <a:t>second choice - </a:t>
            </a:r>
            <a:r>
              <a:rPr lang="en-US" dirty="0"/>
              <a:t>only if </a:t>
            </a:r>
            <a:r>
              <a:rPr lang="en-US" dirty="0" err="1"/>
              <a:t>Karmanos</a:t>
            </a:r>
            <a:r>
              <a:rPr lang="en-US" dirty="0"/>
              <a:t> ICU does not have beds</a:t>
            </a:r>
          </a:p>
          <a:p>
            <a:pPr>
              <a:buFontTx/>
              <a:buChar char="-"/>
            </a:pPr>
            <a:r>
              <a:rPr lang="en-US" dirty="0"/>
              <a:t>Patients transferring out of </a:t>
            </a:r>
            <a:r>
              <a:rPr lang="en-US" dirty="0" err="1"/>
              <a:t>Karmanos</a:t>
            </a:r>
            <a:r>
              <a:rPr lang="en-US" dirty="0"/>
              <a:t> ICU will go to one of the </a:t>
            </a:r>
            <a:r>
              <a:rPr lang="en-US" dirty="0" err="1"/>
              <a:t>Karmanos</a:t>
            </a:r>
            <a:r>
              <a:rPr lang="en-US" dirty="0"/>
              <a:t> floors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612" y="1219200"/>
            <a:ext cx="11201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Sources of admissions</a:t>
            </a:r>
            <a:r>
              <a:rPr lang="en-US" sz="2600" dirty="0"/>
              <a:t>:</a:t>
            </a:r>
          </a:p>
          <a:p>
            <a:pPr marL="285750" indent="-285750"/>
            <a:r>
              <a:rPr lang="en-US" sz="2200" dirty="0"/>
              <a:t>ER (Harper/DRH)</a:t>
            </a:r>
          </a:p>
          <a:p>
            <a:pPr marL="285750" indent="-285750"/>
            <a:r>
              <a:rPr lang="en-US" sz="2200" dirty="0"/>
              <a:t>Clinic/Infusion center</a:t>
            </a:r>
          </a:p>
          <a:p>
            <a:pPr marL="285750" indent="-285750"/>
            <a:r>
              <a:rPr lang="en-US" sz="2200" dirty="0"/>
              <a:t>Acute Care Center (ACC – located on 9WN)</a:t>
            </a:r>
          </a:p>
          <a:p>
            <a:pPr marL="285750" indent="-285750"/>
            <a:r>
              <a:rPr lang="en-US" sz="2200" dirty="0"/>
              <a:t>Home (for elective chemo)</a:t>
            </a:r>
          </a:p>
          <a:p>
            <a:pPr marL="285750" indent="-285750"/>
            <a:r>
              <a:rPr lang="en-US" sz="2200" dirty="0"/>
              <a:t>Transfer from another hospital (not quite common on Oncology) </a:t>
            </a:r>
          </a:p>
          <a:p>
            <a:pPr marL="0" indent="0">
              <a:buNone/>
            </a:pPr>
            <a:r>
              <a:rPr lang="en-US" sz="2200" dirty="0"/>
              <a:t>(All patient admissions have to be approved by the primary or rounding oncologist)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4012" y="838200"/>
            <a:ext cx="4800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u="sng" dirty="0"/>
              <a:t>Your consultant friends</a:t>
            </a:r>
            <a:r>
              <a:rPr lang="en-US" sz="3000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Hematology (95688)</a:t>
            </a:r>
          </a:p>
          <a:p>
            <a:pPr>
              <a:buFontTx/>
              <a:buChar char="-"/>
            </a:pPr>
            <a:r>
              <a:rPr lang="en-US" dirty="0"/>
              <a:t>Oncology (00005)</a:t>
            </a:r>
          </a:p>
          <a:p>
            <a:pPr>
              <a:buFontTx/>
              <a:buChar char="-"/>
            </a:pPr>
            <a:r>
              <a:rPr lang="en-US" dirty="0"/>
              <a:t>Radiation oncology (1401)</a:t>
            </a:r>
          </a:p>
          <a:p>
            <a:pPr>
              <a:buFontTx/>
              <a:buChar char="-"/>
            </a:pPr>
            <a:r>
              <a:rPr lang="en-US" dirty="0"/>
              <a:t>Supportive care (78778)</a:t>
            </a:r>
          </a:p>
          <a:p>
            <a:pPr>
              <a:buFontTx/>
              <a:buChar char="-"/>
            </a:pPr>
            <a:r>
              <a:rPr lang="en-US" dirty="0" err="1"/>
              <a:t>Gyn</a:t>
            </a:r>
            <a:r>
              <a:rPr lang="en-US" dirty="0"/>
              <a:t> </a:t>
            </a:r>
            <a:r>
              <a:rPr lang="en-US" dirty="0" err="1"/>
              <a:t>Onc</a:t>
            </a:r>
            <a:r>
              <a:rPr lang="en-US" dirty="0"/>
              <a:t> (5548)</a:t>
            </a:r>
          </a:p>
          <a:p>
            <a:pPr>
              <a:buFontTx/>
              <a:buChar char="-"/>
            </a:pPr>
            <a:r>
              <a:rPr lang="en-US" dirty="0"/>
              <a:t>Occasionally one of the surgery teams (neurosurgery, urology, etc.)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990600"/>
            <a:ext cx="48768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311" y="5105400"/>
            <a:ext cx="2286001" cy="12409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6612" y="5105400"/>
            <a:ext cx="4661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Pharmacy:</a:t>
            </a:r>
          </a:p>
          <a:p>
            <a:r>
              <a:rPr lang="en-US" sz="2400" dirty="0" smtClean="0"/>
              <a:t>Oncology: </a:t>
            </a:r>
            <a:r>
              <a:rPr lang="en-US" sz="2400" dirty="0" err="1" smtClean="0"/>
              <a:t>Dhaval</a:t>
            </a:r>
            <a:r>
              <a:rPr lang="en-US" sz="2400" dirty="0" smtClean="0"/>
              <a:t> Patel (90899)</a:t>
            </a:r>
          </a:p>
          <a:p>
            <a:r>
              <a:rPr lang="en-US" sz="2400" dirty="0" smtClean="0"/>
              <a:t>Hematology</a:t>
            </a:r>
            <a:r>
              <a:rPr lang="en-US" sz="2400" smtClean="0"/>
              <a:t>: Chin Liu </a:t>
            </a:r>
            <a:r>
              <a:rPr lang="en-US" sz="2400" dirty="0" smtClean="0"/>
              <a:t>(9354)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4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Hem/</a:t>
            </a:r>
            <a:r>
              <a:rPr lang="en-US" dirty="0" err="1"/>
              <a:t>Onc</a:t>
            </a:r>
            <a:r>
              <a:rPr lang="en-US" dirty="0"/>
              <a:t> Teams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066800"/>
            <a:ext cx="4646376" cy="762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/>
              <a:t>Hematology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1905000"/>
            <a:ext cx="464819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sz="2200" dirty="0"/>
              <a:t>1 attending + 1 fellow</a:t>
            </a:r>
          </a:p>
          <a:p>
            <a:pPr marL="342900" indent="-342900"/>
            <a:r>
              <a:rPr lang="en-US" sz="2200" dirty="0"/>
              <a:t>Typical census – 10-15</a:t>
            </a:r>
          </a:p>
          <a:p>
            <a:pPr marL="342900" indent="-342900"/>
            <a:r>
              <a:rPr lang="en-US" sz="2200" dirty="0"/>
              <a:t>Location: mostly 8WN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</a:t>
            </a:r>
            <a:r>
              <a:rPr lang="en-US" u="sng" dirty="0"/>
              <a:t>Types of admissions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Elective chemotherapy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Newly diagnosed acute </a:t>
            </a:r>
            <a:r>
              <a:rPr lang="en-US" dirty="0" err="1"/>
              <a:t>leukemias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Complications of malignancy or the treatment of it</a:t>
            </a:r>
          </a:p>
          <a:p>
            <a:pPr marL="0" indent="0">
              <a:buNone/>
            </a:pPr>
            <a:r>
              <a:rPr lang="en-US" dirty="0"/>
              <a:t>(Sickle cell disease patients are admitted under IM teams)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1" y="1066800"/>
            <a:ext cx="4648201" cy="762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/>
              <a:t>Oncology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1" y="1752600"/>
            <a:ext cx="4648201" cy="4267200"/>
          </a:xfrm>
        </p:spPr>
        <p:txBody>
          <a:bodyPr>
            <a:normAutofit/>
          </a:bodyPr>
          <a:lstStyle/>
          <a:p>
            <a:r>
              <a:rPr lang="en-US" dirty="0"/>
              <a:t> 1 attending + 2 fellows</a:t>
            </a:r>
          </a:p>
          <a:p>
            <a:pPr marL="342900" indent="-342900"/>
            <a:r>
              <a:rPr lang="en-US" dirty="0"/>
              <a:t>Typical census – 25-30</a:t>
            </a:r>
          </a:p>
          <a:p>
            <a:pPr marL="342900" indent="-342900"/>
            <a:r>
              <a:rPr lang="en-US" dirty="0"/>
              <a:t>Location: mostly 5WN and 9WN, overflows to 10WN and 8WN</a:t>
            </a:r>
          </a:p>
          <a:p>
            <a:endParaRPr lang="en-US" u="sng" dirty="0"/>
          </a:p>
          <a:p>
            <a:r>
              <a:rPr lang="en-US" u="sng" dirty="0"/>
              <a:t>Types of admissions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Complications of malignancy or the treatment of it</a:t>
            </a:r>
          </a:p>
          <a:p>
            <a:pPr marL="285750" indent="-285750">
              <a:buFontTx/>
              <a:buChar char="-"/>
            </a:pPr>
            <a:r>
              <a:rPr lang="en-US" dirty="0"/>
              <a:t>Approaching end of life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Elective chemotherapy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439400" cy="1143000"/>
          </a:xfrm>
        </p:spPr>
        <p:txBody>
          <a:bodyPr/>
          <a:lstStyle/>
          <a:p>
            <a:r>
              <a:rPr lang="en-US" dirty="0"/>
              <a:t>Patient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3212" y="1828800"/>
            <a:ext cx="11277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Evaluate any new patient the same way as you would on your other floor rotations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differences are:</a:t>
            </a:r>
          </a:p>
          <a:p>
            <a:pPr marL="0" indent="0">
              <a:buNone/>
            </a:pPr>
            <a:r>
              <a:rPr lang="en-US" dirty="0"/>
              <a:t>- Patients may have long and complicated history of cancer/treatment</a:t>
            </a:r>
          </a:p>
          <a:p>
            <a:pPr>
              <a:buFontTx/>
              <a:buChar char="-"/>
            </a:pPr>
            <a:r>
              <a:rPr lang="en-US" dirty="0"/>
              <a:t>Differential diagnosis pertains to the type of cancer and the treatment they received</a:t>
            </a:r>
          </a:p>
          <a:p>
            <a:pPr>
              <a:buFontTx/>
              <a:buChar char="-"/>
            </a:pPr>
            <a:r>
              <a:rPr lang="en-US" dirty="0"/>
              <a:t>Specialty consults are more frequently needed</a:t>
            </a:r>
          </a:p>
          <a:p>
            <a:pPr>
              <a:buFontTx/>
              <a:buChar char="-"/>
            </a:pPr>
            <a:r>
              <a:rPr lang="en-US" dirty="0"/>
              <a:t>Low threshold for getting additional tests/imaging</a:t>
            </a:r>
          </a:p>
          <a:p>
            <a:pPr>
              <a:buFontTx/>
              <a:buChar char="-"/>
            </a:pPr>
            <a:r>
              <a:rPr lang="en-US" dirty="0"/>
              <a:t>Communication is VERY important : with patient/family and with hematology and oncology teams</a:t>
            </a:r>
          </a:p>
          <a:p>
            <a:pPr>
              <a:buFontTx/>
              <a:buChar char="-"/>
            </a:pPr>
            <a:r>
              <a:rPr lang="en-US" dirty="0"/>
              <a:t>High Turnover (more so on </a:t>
            </a:r>
            <a:r>
              <a:rPr lang="en-US" dirty="0" err="1"/>
              <a:t>Onc</a:t>
            </a:r>
            <a:r>
              <a:rPr lang="en-US" dirty="0"/>
              <a:t> side)</a:t>
            </a:r>
          </a:p>
        </p:txBody>
      </p:sp>
    </p:spTree>
    <p:extLst>
      <p:ext uri="{BB962C8B-B14F-4D97-AF65-F5344CB8AC3E}">
        <p14:creationId xmlns:p14="http://schemas.microsoft.com/office/powerpoint/2010/main" val="16549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381000"/>
            <a:ext cx="10439400" cy="1143000"/>
          </a:xfrm>
        </p:spPr>
        <p:txBody>
          <a:bodyPr/>
          <a:lstStyle/>
          <a:p>
            <a:r>
              <a:rPr lang="en-US" dirty="0"/>
              <a:t>Patient Evaluation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3212" y="1828800"/>
            <a:ext cx="11277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 any new patient the same way as you would on your other floor rotations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differences are:</a:t>
            </a:r>
          </a:p>
          <a:p>
            <a:pPr marL="0" indent="0">
              <a:buNone/>
            </a:pPr>
            <a:r>
              <a:rPr lang="en-US" dirty="0"/>
              <a:t>- Patients may have long and complicated history of cancer/treatment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Differential diagnosis pertains to the type of cancer and the treatment they received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Specialty consults are more frequently needed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threshold for getting additional tests/imaging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 is VERY important : with patient/family and with hematology and oncology teams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Turnover (more so 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Onc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side)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2" y="648789"/>
            <a:ext cx="9601200" cy="1143000"/>
          </a:xfrm>
        </p:spPr>
        <p:txBody>
          <a:bodyPr/>
          <a:lstStyle/>
          <a:p>
            <a:r>
              <a:rPr lang="en-US" dirty="0"/>
              <a:t>Gathering Cancer History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8858" y="2057400"/>
            <a:ext cx="11396754" cy="4343400"/>
          </a:xfrm>
        </p:spPr>
        <p:txBody>
          <a:bodyPr/>
          <a:lstStyle/>
          <a:p>
            <a:r>
              <a:rPr lang="en-US" dirty="0"/>
              <a:t>Review most recent oncology notes (access through </a:t>
            </a:r>
            <a:r>
              <a:rPr lang="en-US" dirty="0" err="1"/>
              <a:t>Clin</a:t>
            </a:r>
            <a:r>
              <a:rPr lang="en-US" dirty="0"/>
              <a:t> Doc -&gt; Clinic -&gt; Hematology/Oncology -&gt; Med </a:t>
            </a:r>
            <a:r>
              <a:rPr lang="en-US" dirty="0" err="1"/>
              <a:t>Onc</a:t>
            </a:r>
            <a:r>
              <a:rPr lang="en-US" dirty="0"/>
              <a:t> or KCC Letters or Radiation or </a:t>
            </a:r>
            <a:r>
              <a:rPr lang="en-US" dirty="0" err="1"/>
              <a:t>Surg</a:t>
            </a:r>
            <a:r>
              <a:rPr lang="en-US" dirty="0"/>
              <a:t> </a:t>
            </a:r>
            <a:r>
              <a:rPr lang="en-US" dirty="0" err="1"/>
              <a:t>Onc</a:t>
            </a:r>
            <a:r>
              <a:rPr lang="en-US" dirty="0"/>
              <a:t>)</a:t>
            </a:r>
          </a:p>
          <a:p>
            <a:r>
              <a:rPr lang="en-US" dirty="0"/>
              <a:t>Go back by at least a year</a:t>
            </a:r>
          </a:p>
          <a:p>
            <a:r>
              <a:rPr lang="en-US" dirty="0"/>
              <a:t>Essential things to know:</a:t>
            </a:r>
          </a:p>
          <a:p>
            <a:pPr>
              <a:buFontTx/>
              <a:buChar char="-"/>
            </a:pPr>
            <a:r>
              <a:rPr lang="en-US" dirty="0"/>
              <a:t>Type of cancer</a:t>
            </a:r>
          </a:p>
          <a:p>
            <a:pPr>
              <a:buFontTx/>
              <a:buChar char="-"/>
            </a:pPr>
            <a:r>
              <a:rPr lang="en-US" dirty="0"/>
              <a:t>Stage</a:t>
            </a:r>
          </a:p>
          <a:p>
            <a:pPr>
              <a:buFontTx/>
              <a:buChar char="-"/>
            </a:pPr>
            <a:r>
              <a:rPr lang="en-US" dirty="0"/>
              <a:t>Most recent treatment (type of treatment and whether completed or ongoing)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320</TotalTime>
  <Words>1636</Words>
  <Application>Microsoft Office PowerPoint</Application>
  <PresentationFormat>Custom</PresentationFormat>
  <Paragraphs>223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Woodgrain 16x9</vt:lpstr>
      <vt:lpstr>Hematology/Oncology Rotation Orientation</vt:lpstr>
      <vt:lpstr>Welcome</vt:lpstr>
      <vt:lpstr>General Outline</vt:lpstr>
      <vt:lpstr>PowerPoint Presentation</vt:lpstr>
      <vt:lpstr>PowerPoint Presentation</vt:lpstr>
      <vt:lpstr>Hem/Onc Teams</vt:lpstr>
      <vt:lpstr>Patient Evaluation</vt:lpstr>
      <vt:lpstr>Patient Evaluation</vt:lpstr>
      <vt:lpstr>Gathering Cancer History </vt:lpstr>
      <vt:lpstr>Patient Evaluation</vt:lpstr>
      <vt:lpstr>Formulating Differential Diagnosis</vt:lpstr>
      <vt:lpstr>Example</vt:lpstr>
      <vt:lpstr>Example</vt:lpstr>
      <vt:lpstr>Example</vt:lpstr>
      <vt:lpstr>Patient Evaluation</vt:lpstr>
      <vt:lpstr>Common Scenarios</vt:lpstr>
      <vt:lpstr>Patient Evaluation</vt:lpstr>
      <vt:lpstr>Examples</vt:lpstr>
      <vt:lpstr>Patient Evaluation</vt:lpstr>
      <vt:lpstr>PowerPoint Presentation</vt:lpstr>
      <vt:lpstr>Patient Evaluation</vt:lpstr>
      <vt:lpstr>PowerPoint Presentation</vt:lpstr>
      <vt:lpstr>Physicians to know</vt:lpstr>
      <vt:lpstr>PowerPoint Presentation</vt:lpstr>
      <vt:lpstr>Final Thoughts</vt:lpstr>
      <vt:lpstr>PowerPoint Presentation</vt:lpstr>
    </vt:vector>
  </TitlesOfParts>
  <Company>Karmanos Cancer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Hematology/Oncology Rotation Orientation</dc:title>
  <dc:creator>Mamdani, Hirva</dc:creator>
  <cp:lastModifiedBy>Hirva</cp:lastModifiedBy>
  <cp:revision>38</cp:revision>
  <dcterms:created xsi:type="dcterms:W3CDTF">2018-02-23T21:39:18Z</dcterms:created>
  <dcterms:modified xsi:type="dcterms:W3CDTF">2018-02-28T00:22:02Z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