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80" r:id="rId3"/>
    <p:sldId id="286" r:id="rId4"/>
    <p:sldId id="287" r:id="rId5"/>
    <p:sldId id="288" r:id="rId6"/>
    <p:sldId id="289" r:id="rId7"/>
    <p:sldId id="290" r:id="rId8"/>
    <p:sldId id="262" r:id="rId9"/>
    <p:sldId id="285" r:id="rId10"/>
    <p:sldId id="279" r:id="rId11"/>
    <p:sldId id="265" r:id="rId12"/>
    <p:sldId id="267" r:id="rId13"/>
    <p:sldId id="277" r:id="rId14"/>
    <p:sldId id="268" r:id="rId15"/>
    <p:sldId id="270" r:id="rId16"/>
    <p:sldId id="269" r:id="rId17"/>
    <p:sldId id="283" r:id="rId18"/>
    <p:sldId id="273" r:id="rId19"/>
    <p:sldId id="274" r:id="rId20"/>
    <p:sldId id="284" r:id="rId21"/>
    <p:sldId id="275" r:id="rId22"/>
    <p:sldId id="278" r:id="rId23"/>
    <p:sldId id="276"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2" d="100"/>
          <a:sy n="92" d="100"/>
        </p:scale>
        <p:origin x="-1576"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FD631E94-A19B-1443-BF7D-A88C4F3BF7D6}" type="datetimeFigureOut">
              <a:rPr lang="en-US" smtClean="0"/>
              <a:t>4/1/18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061C9-1982-8646-9AE5-CCC3B11D406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631E94-A19B-1443-BF7D-A88C4F3BF7D6}" type="datetimeFigureOut">
              <a:rPr lang="en-US" smtClean="0"/>
              <a:t>4/1/18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061C9-1982-8646-9AE5-CCC3B11D406B}"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D631E94-A19B-1443-BF7D-A88C4F3BF7D6}" type="datetimeFigureOut">
              <a:rPr lang="en-US" smtClean="0"/>
              <a:t>4/1/18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061C9-1982-8646-9AE5-CCC3B11D406B}"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D631E94-A19B-1443-BF7D-A88C4F3BF7D6}" type="datetimeFigureOut">
              <a:rPr lang="en-US" smtClean="0"/>
              <a:t>4/1/18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061C9-1982-8646-9AE5-CCC3B11D406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D631E94-A19B-1443-BF7D-A88C4F3BF7D6}" type="datetimeFigureOut">
              <a:rPr lang="en-US" smtClean="0"/>
              <a:t>4/1/18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061C9-1982-8646-9AE5-CCC3B11D406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FD631E94-A19B-1443-BF7D-A88C4F3BF7D6}" type="datetimeFigureOut">
              <a:rPr lang="en-US" smtClean="0"/>
              <a:t>4/1/18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061C9-1982-8646-9AE5-CCC3B11D406B}"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631E94-A19B-1443-BF7D-A88C4F3BF7D6}" type="datetimeFigureOut">
              <a:rPr lang="en-US" smtClean="0"/>
              <a:t>4/1/18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061C9-1982-8646-9AE5-CCC3B11D406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FD631E94-A19B-1443-BF7D-A88C4F3BF7D6}" type="datetimeFigureOut">
              <a:rPr lang="en-US" smtClean="0"/>
              <a:t>4/1/18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061C9-1982-8646-9AE5-CCC3B11D406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FD631E94-A19B-1443-BF7D-A88C4F3BF7D6}" type="datetimeFigureOut">
              <a:rPr lang="en-US" smtClean="0"/>
              <a:t>4/1/18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6061C9-1982-8646-9AE5-CCC3B11D406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FD631E94-A19B-1443-BF7D-A88C4F3BF7D6}" type="datetimeFigureOut">
              <a:rPr lang="en-US" smtClean="0"/>
              <a:t>4/1/18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6061C9-1982-8646-9AE5-CCC3B11D406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631E94-A19B-1443-BF7D-A88C4F3BF7D6}" type="datetimeFigureOut">
              <a:rPr lang="en-US" smtClean="0"/>
              <a:t>4/1/18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6061C9-1982-8646-9AE5-CCC3B11D406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631E94-A19B-1443-BF7D-A88C4F3BF7D6}" type="datetimeFigureOut">
              <a:rPr lang="en-US" smtClean="0"/>
              <a:t>4/1/18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061C9-1982-8646-9AE5-CCC3B11D406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FD631E94-A19B-1443-BF7D-A88C4F3BF7D6}" type="datetimeFigureOut">
              <a:rPr lang="en-US" smtClean="0"/>
              <a:t>4/1/18</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066061C9-1982-8646-9AE5-CCC3B11D406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Karmanos</a:t>
            </a:r>
            <a:r>
              <a:rPr lang="en-US" dirty="0" smtClean="0"/>
              <a:t> Cancer Institute</a:t>
            </a:r>
            <a:endParaRPr lang="en-US" dirty="0"/>
          </a:p>
        </p:txBody>
      </p:sp>
      <p:sp>
        <p:nvSpPr>
          <p:cNvPr id="3" name="Subtitle 2"/>
          <p:cNvSpPr>
            <a:spLocks noGrp="1"/>
          </p:cNvSpPr>
          <p:nvPr>
            <p:ph type="subTitle" idx="1"/>
          </p:nvPr>
        </p:nvSpPr>
        <p:spPr/>
        <p:txBody>
          <a:bodyPr/>
          <a:lstStyle/>
          <a:p>
            <a:r>
              <a:rPr lang="en-US" dirty="0" smtClean="0"/>
              <a:t>KCI Floors</a:t>
            </a:r>
          </a:p>
          <a:p>
            <a:r>
              <a:rPr lang="en-US" dirty="0" smtClean="0"/>
              <a:t>Eugene Verkhovsky</a:t>
            </a:r>
            <a:endParaRPr lang="en-US" dirty="0"/>
          </a:p>
        </p:txBody>
      </p:sp>
    </p:spTree>
    <p:extLst>
      <p:ext uri="{BB962C8B-B14F-4D97-AF65-F5344CB8AC3E}">
        <p14:creationId xmlns:p14="http://schemas.microsoft.com/office/powerpoint/2010/main" val="183889394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 days</a:t>
            </a:r>
            <a:endParaRPr lang="en-US" dirty="0"/>
          </a:p>
        </p:txBody>
      </p:sp>
      <p:sp>
        <p:nvSpPr>
          <p:cNvPr id="3" name="Content Placeholder 2"/>
          <p:cNvSpPr>
            <a:spLocks noGrp="1"/>
          </p:cNvSpPr>
          <p:nvPr>
            <p:ph idx="1"/>
          </p:nvPr>
        </p:nvSpPr>
        <p:spPr/>
        <p:txBody>
          <a:bodyPr>
            <a:normAutofit/>
          </a:bodyPr>
          <a:lstStyle/>
          <a:p>
            <a:r>
              <a:rPr lang="en-US" dirty="0" smtClean="0"/>
              <a:t>Due to overlap in cohorts, plan early! Average 1 day/week. </a:t>
            </a:r>
          </a:p>
          <a:p>
            <a:r>
              <a:rPr lang="en-US" dirty="0" smtClean="0"/>
              <a:t>Only 1 resident or intern off on any one day per team</a:t>
            </a:r>
          </a:p>
          <a:p>
            <a:r>
              <a:rPr lang="en-US" dirty="0" smtClean="0"/>
              <a:t>Can be done on call and non-call days but try to keep it even/fair</a:t>
            </a:r>
          </a:p>
          <a:p>
            <a:endParaRPr lang="en-US" dirty="0"/>
          </a:p>
        </p:txBody>
      </p:sp>
    </p:spTree>
    <p:extLst>
      <p:ext uri="{BB962C8B-B14F-4D97-AF65-F5344CB8AC3E}">
        <p14:creationId xmlns:p14="http://schemas.microsoft.com/office/powerpoint/2010/main" val="286818534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Non-Call (i.e. post-call)</a:t>
            </a:r>
            <a:endParaRPr lang="en-US" dirty="0"/>
          </a:p>
        </p:txBody>
      </p:sp>
      <p:sp>
        <p:nvSpPr>
          <p:cNvPr id="3" name="Content Placeholder 2"/>
          <p:cNvSpPr>
            <a:spLocks noGrp="1"/>
          </p:cNvSpPr>
          <p:nvPr>
            <p:ph idx="1"/>
          </p:nvPr>
        </p:nvSpPr>
        <p:spPr/>
        <p:txBody>
          <a:bodyPr/>
          <a:lstStyle/>
          <a:p>
            <a:r>
              <a:rPr lang="en-US" dirty="0" smtClean="0"/>
              <a:t>Round on all patients that you admitted and those admitted by </a:t>
            </a:r>
            <a:r>
              <a:rPr lang="en-US" dirty="0" err="1" smtClean="0"/>
              <a:t>nocturnist</a:t>
            </a:r>
            <a:r>
              <a:rPr lang="en-US" dirty="0" smtClean="0"/>
              <a:t> overnight until 5am</a:t>
            </a:r>
          </a:p>
          <a:p>
            <a:r>
              <a:rPr lang="en-US" dirty="0" smtClean="0"/>
              <a:t>Continue to work and cross-cover until 5pm</a:t>
            </a:r>
          </a:p>
          <a:p>
            <a:r>
              <a:rPr lang="en-US" dirty="0" smtClean="0"/>
              <a:t>5pm: sign-out to NP for cross coverage</a:t>
            </a:r>
          </a:p>
        </p:txBody>
      </p:sp>
    </p:spTree>
    <p:extLst>
      <p:ext uri="{BB962C8B-B14F-4D97-AF65-F5344CB8AC3E}">
        <p14:creationId xmlns:p14="http://schemas.microsoft.com/office/powerpoint/2010/main" val="261942613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a:t>
            </a:r>
            <a:r>
              <a:rPr lang="en-US" dirty="0" err="1" smtClean="0"/>
              <a:t>signouts</a:t>
            </a:r>
            <a:r>
              <a:rPr lang="en-US" dirty="0" smtClean="0"/>
              <a:t> and handoffs</a:t>
            </a:r>
            <a:endParaRPr lang="en-US" dirty="0"/>
          </a:p>
        </p:txBody>
      </p:sp>
      <p:sp>
        <p:nvSpPr>
          <p:cNvPr id="3" name="Content Placeholder 2"/>
          <p:cNvSpPr>
            <a:spLocks noGrp="1"/>
          </p:cNvSpPr>
          <p:nvPr>
            <p:ph idx="1"/>
          </p:nvPr>
        </p:nvSpPr>
        <p:spPr/>
        <p:txBody>
          <a:bodyPr/>
          <a:lstStyle/>
          <a:p>
            <a:r>
              <a:rPr lang="en-US" dirty="0" smtClean="0"/>
              <a:t>Should occur in the workroom on 10WS at designated times:</a:t>
            </a:r>
          </a:p>
          <a:p>
            <a:r>
              <a:rPr lang="en-US" dirty="0" smtClean="0"/>
              <a:t>7am: </a:t>
            </a:r>
            <a:r>
              <a:rPr lang="en-US" dirty="0" err="1" smtClean="0"/>
              <a:t>nocturnist</a:t>
            </a:r>
            <a:r>
              <a:rPr lang="en-US" dirty="0" smtClean="0"/>
              <a:t> signs out to residents</a:t>
            </a:r>
          </a:p>
          <a:p>
            <a:r>
              <a:rPr lang="en-US" dirty="0" smtClean="0"/>
              <a:t>5pm: non-call team signs out to NP</a:t>
            </a:r>
          </a:p>
          <a:p>
            <a:r>
              <a:rPr lang="en-US" dirty="0" smtClean="0"/>
              <a:t>7pm: call team signs out to NP</a:t>
            </a:r>
          </a:p>
          <a:p>
            <a:pPr marL="0" indent="0">
              <a:buNone/>
            </a:pPr>
            <a:r>
              <a:rPr lang="en-US" dirty="0" smtClean="0"/>
              <a:t>Note that call team does not receive cross-coverage from non-call team.</a:t>
            </a:r>
          </a:p>
        </p:txBody>
      </p:sp>
    </p:spTree>
    <p:extLst>
      <p:ext uri="{BB962C8B-B14F-4D97-AF65-F5344CB8AC3E}">
        <p14:creationId xmlns:p14="http://schemas.microsoft.com/office/powerpoint/2010/main" val="20447470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station</a:t>
            </a:r>
            <a:endParaRPr lang="en-US" dirty="0"/>
          </a:p>
        </p:txBody>
      </p:sp>
      <p:sp>
        <p:nvSpPr>
          <p:cNvPr id="3" name="Content Placeholder 2"/>
          <p:cNvSpPr>
            <a:spLocks noGrp="1"/>
          </p:cNvSpPr>
          <p:nvPr>
            <p:ph idx="1"/>
          </p:nvPr>
        </p:nvSpPr>
        <p:spPr/>
        <p:txBody>
          <a:bodyPr/>
          <a:lstStyle/>
          <a:p>
            <a:r>
              <a:rPr lang="en-US" sz="3200" dirty="0" smtClean="0"/>
              <a:t>10 Webber South, room </a:t>
            </a:r>
            <a:r>
              <a:rPr lang="en-US" sz="3200" b="1" dirty="0" smtClean="0"/>
              <a:t>10356</a:t>
            </a:r>
          </a:p>
          <a:p>
            <a:pPr lvl="1"/>
            <a:r>
              <a:rPr lang="en-US" dirty="0" smtClean="0"/>
              <a:t>Code: </a:t>
            </a:r>
            <a:r>
              <a:rPr lang="en-US" sz="3200" b="1" dirty="0" smtClean="0"/>
              <a:t>160827*</a:t>
            </a:r>
            <a:endParaRPr lang="en-US" sz="2400" b="1" dirty="0" smtClean="0"/>
          </a:p>
          <a:p>
            <a:r>
              <a:rPr lang="en-US" dirty="0" smtClean="0"/>
              <a:t>This is where sign outs happen but you are welcome to use any computer in KCI </a:t>
            </a:r>
            <a:endParaRPr lang="en-US" b="1" dirty="0"/>
          </a:p>
        </p:txBody>
      </p:sp>
    </p:spTree>
    <p:extLst>
      <p:ext uri="{BB962C8B-B14F-4D97-AF65-F5344CB8AC3E}">
        <p14:creationId xmlns:p14="http://schemas.microsoft.com/office/powerpoint/2010/main" val="95817877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Caps</a:t>
            </a:r>
            <a:endParaRPr lang="en-US" dirty="0"/>
          </a:p>
        </p:txBody>
      </p:sp>
      <p:sp>
        <p:nvSpPr>
          <p:cNvPr id="3" name="Content Placeholder 2"/>
          <p:cNvSpPr>
            <a:spLocks noGrp="1"/>
          </p:cNvSpPr>
          <p:nvPr>
            <p:ph idx="1"/>
          </p:nvPr>
        </p:nvSpPr>
        <p:spPr/>
        <p:txBody>
          <a:bodyPr>
            <a:normAutofit/>
          </a:bodyPr>
          <a:lstStyle/>
          <a:p>
            <a:r>
              <a:rPr lang="en-US" dirty="0" smtClean="0"/>
              <a:t>In a 24h period:</a:t>
            </a:r>
          </a:p>
          <a:p>
            <a:r>
              <a:rPr lang="en-US" dirty="0" smtClean="0"/>
              <a:t>22 patients per team total</a:t>
            </a:r>
          </a:p>
          <a:p>
            <a:pPr lvl="1"/>
            <a:r>
              <a:rPr lang="en-US" dirty="0" smtClean="0"/>
              <a:t>20 patients per senior… but try to keep it more even</a:t>
            </a:r>
          </a:p>
          <a:p>
            <a:pPr lvl="1"/>
            <a:r>
              <a:rPr lang="en-US" dirty="0" smtClean="0"/>
              <a:t>10 total per intern, with max 5 new ones in 24h for intern </a:t>
            </a:r>
          </a:p>
          <a:p>
            <a:r>
              <a:rPr lang="en-US" dirty="0" smtClean="0"/>
              <a:t>Discharges on a day still count towards the caps</a:t>
            </a:r>
          </a:p>
        </p:txBody>
      </p:sp>
    </p:spTree>
    <p:extLst>
      <p:ext uri="{BB962C8B-B14F-4D97-AF65-F5344CB8AC3E}">
        <p14:creationId xmlns:p14="http://schemas.microsoft.com/office/powerpoint/2010/main" val="129154314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Bounce backs</a:t>
            </a:r>
            <a:endParaRPr lang="en-US" dirty="0"/>
          </a:p>
        </p:txBody>
      </p:sp>
      <p:sp>
        <p:nvSpPr>
          <p:cNvPr id="3" name="Content Placeholder 2"/>
          <p:cNvSpPr>
            <a:spLocks noGrp="1"/>
          </p:cNvSpPr>
          <p:nvPr>
            <p:ph idx="1"/>
          </p:nvPr>
        </p:nvSpPr>
        <p:spPr/>
        <p:txBody>
          <a:bodyPr>
            <a:normAutofit fontScale="92500"/>
          </a:bodyPr>
          <a:lstStyle/>
          <a:p>
            <a:pPr lvl="0"/>
            <a:r>
              <a:rPr lang="en-US" dirty="0" smtClean="0"/>
              <a:t>Based on the 4 week blocks</a:t>
            </a:r>
          </a:p>
          <a:p>
            <a:pPr lvl="0"/>
            <a:r>
              <a:rPr lang="en-US" dirty="0" smtClean="0"/>
              <a:t>On </a:t>
            </a:r>
            <a:r>
              <a:rPr lang="en-US" dirty="0"/>
              <a:t>call team takes </a:t>
            </a:r>
            <a:r>
              <a:rPr lang="en-US" dirty="0" smtClean="0"/>
              <a:t>ALL patients (count as hits) </a:t>
            </a:r>
            <a:r>
              <a:rPr lang="en-US" dirty="0"/>
              <a:t>but will return it to the original admitting team after they round the following morning and give sign out</a:t>
            </a:r>
            <a:r>
              <a:rPr lang="en-US" dirty="0" smtClean="0"/>
              <a:t>.</a:t>
            </a:r>
          </a:p>
          <a:p>
            <a:pPr lvl="0"/>
            <a:r>
              <a:rPr lang="en-US" dirty="0" smtClean="0"/>
              <a:t>If giving back the bounce back to the other team will result in the team to overflow then just keep the patient</a:t>
            </a:r>
          </a:p>
          <a:p>
            <a:pPr lvl="0"/>
            <a:r>
              <a:rPr lang="en-US" dirty="0" smtClean="0"/>
              <a:t>If you will discharge the patient the same day you first round on them, then don’t return it to the original team. </a:t>
            </a:r>
          </a:p>
          <a:p>
            <a:pPr lvl="0"/>
            <a:r>
              <a:rPr lang="en-US" dirty="0" smtClean="0"/>
              <a:t>Overnight will go directly to original team</a:t>
            </a:r>
            <a:endParaRPr lang="en-US" dirty="0"/>
          </a:p>
          <a:p>
            <a:endParaRPr lang="en-US" dirty="0"/>
          </a:p>
        </p:txBody>
      </p:sp>
    </p:spTree>
    <p:extLst>
      <p:ext uri="{BB962C8B-B14F-4D97-AF65-F5344CB8AC3E}">
        <p14:creationId xmlns:p14="http://schemas.microsoft.com/office/powerpoint/2010/main" val="122015814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Overnight overflows &amp; Overnight bounce backs</a:t>
            </a:r>
            <a:endParaRPr lang="en-US" dirty="0"/>
          </a:p>
        </p:txBody>
      </p:sp>
      <p:sp>
        <p:nvSpPr>
          <p:cNvPr id="3" name="Content Placeholder 2"/>
          <p:cNvSpPr>
            <a:spLocks noGrp="1"/>
          </p:cNvSpPr>
          <p:nvPr>
            <p:ph idx="1"/>
          </p:nvPr>
        </p:nvSpPr>
        <p:spPr/>
        <p:txBody>
          <a:bodyPr/>
          <a:lstStyle/>
          <a:p>
            <a:r>
              <a:rPr lang="en-US" dirty="0" smtClean="0"/>
              <a:t>If cap is reached by overnight admissions, the </a:t>
            </a:r>
            <a:r>
              <a:rPr lang="en-US" dirty="0" err="1" smtClean="0"/>
              <a:t>nocturnist</a:t>
            </a:r>
            <a:r>
              <a:rPr lang="en-US" dirty="0" smtClean="0"/>
              <a:t> will start to admit to overflow list</a:t>
            </a:r>
          </a:p>
          <a:p>
            <a:pPr marL="0" indent="0">
              <a:buNone/>
            </a:pPr>
            <a:endParaRPr lang="en-US" dirty="0" smtClean="0"/>
          </a:p>
          <a:p>
            <a:r>
              <a:rPr lang="en-US" dirty="0" smtClean="0"/>
              <a:t>Overnight bounce backs will be admitted directly to the bounce back team (the original team)</a:t>
            </a:r>
            <a:endParaRPr lang="en-US" dirty="0"/>
          </a:p>
        </p:txBody>
      </p:sp>
    </p:spTree>
    <p:extLst>
      <p:ext uri="{BB962C8B-B14F-4D97-AF65-F5344CB8AC3E}">
        <p14:creationId xmlns:p14="http://schemas.microsoft.com/office/powerpoint/2010/main" val="7316148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Discharges and Departs</a:t>
            </a:r>
          </a:p>
        </p:txBody>
      </p:sp>
      <p:sp>
        <p:nvSpPr>
          <p:cNvPr id="3" name="Content Placeholder 2"/>
          <p:cNvSpPr>
            <a:spLocks noGrp="1"/>
          </p:cNvSpPr>
          <p:nvPr>
            <p:ph idx="1"/>
          </p:nvPr>
        </p:nvSpPr>
        <p:spPr/>
        <p:txBody>
          <a:bodyPr/>
          <a:lstStyle/>
          <a:p>
            <a:r>
              <a:rPr lang="en-US" dirty="0" smtClean="0"/>
              <a:t>Malignant hematology and Oncology fellows on service will typically complete the depart follow up appoints and the Provider Order Form. Please contact them regarding this with each planned discharge.</a:t>
            </a:r>
          </a:p>
          <a:p>
            <a:pPr marL="0" indent="0">
              <a:buNone/>
            </a:pPr>
            <a:endParaRPr lang="en-US" dirty="0" smtClean="0"/>
          </a:p>
          <a:p>
            <a:r>
              <a:rPr lang="en-US" dirty="0"/>
              <a:t>Depart planning must be done in collaboration with the consulting Hem/</a:t>
            </a:r>
            <a:r>
              <a:rPr lang="en-US" dirty="0" err="1"/>
              <a:t>Onc</a:t>
            </a:r>
            <a:r>
              <a:rPr lang="en-US" dirty="0"/>
              <a:t> physician to decide on safe discharge, when to return to clinic, lab/tests/treatments before next clinic appointment</a:t>
            </a:r>
            <a:r>
              <a:rPr lang="en-US" dirty="0" smtClean="0"/>
              <a:t>.</a:t>
            </a:r>
            <a:endParaRPr lang="en-US" dirty="0"/>
          </a:p>
        </p:txBody>
      </p:sp>
    </p:spTree>
    <p:extLst>
      <p:ext uri="{BB962C8B-B14F-4D97-AF65-F5344CB8AC3E}">
        <p14:creationId xmlns:p14="http://schemas.microsoft.com/office/powerpoint/2010/main" val="72235469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Discharges and Departs</a:t>
            </a:r>
            <a:endParaRPr lang="en-US" dirty="0"/>
          </a:p>
        </p:txBody>
      </p:sp>
      <p:sp>
        <p:nvSpPr>
          <p:cNvPr id="3" name="Content Placeholder 2"/>
          <p:cNvSpPr>
            <a:spLocks noGrp="1"/>
          </p:cNvSpPr>
          <p:nvPr>
            <p:ph idx="1"/>
          </p:nvPr>
        </p:nvSpPr>
        <p:spPr/>
        <p:txBody>
          <a:bodyPr>
            <a:normAutofit/>
          </a:bodyPr>
          <a:lstStyle/>
          <a:p>
            <a:r>
              <a:rPr lang="en-US" dirty="0"/>
              <a:t>You will </a:t>
            </a:r>
            <a:r>
              <a:rPr lang="en-US" dirty="0" err="1" smtClean="0"/>
              <a:t>ePrescribe</a:t>
            </a:r>
            <a:r>
              <a:rPr lang="en-US" dirty="0" smtClean="0"/>
              <a:t> </a:t>
            </a:r>
            <a:r>
              <a:rPr lang="en-US" dirty="0"/>
              <a:t>for all discharge medications, except </a:t>
            </a:r>
            <a:r>
              <a:rPr lang="en-US" dirty="0" smtClean="0"/>
              <a:t>narcotics</a:t>
            </a:r>
            <a:endParaRPr lang="en-US" dirty="0"/>
          </a:p>
          <a:p>
            <a:r>
              <a:rPr lang="en-US" dirty="0" smtClean="0"/>
              <a:t>Narcotic discharge: prescriptions </a:t>
            </a:r>
            <a:r>
              <a:rPr lang="en-US" dirty="0"/>
              <a:t>will automatically print on the unit that the patient is located on and you must sign and place it in the patient </a:t>
            </a:r>
            <a:r>
              <a:rPr lang="en-US" dirty="0" smtClean="0"/>
              <a:t>chart</a:t>
            </a:r>
            <a:endParaRPr lang="en-US" dirty="0"/>
          </a:p>
          <a:p>
            <a:r>
              <a:rPr lang="en-US" dirty="0"/>
              <a:t>Never start, refill, or stop chemotherapy at any time. </a:t>
            </a:r>
          </a:p>
          <a:p>
            <a:pPr marL="0" indent="0">
              <a:buNone/>
            </a:pPr>
            <a:endParaRPr lang="en-US" dirty="0"/>
          </a:p>
        </p:txBody>
      </p:sp>
    </p:spTree>
    <p:extLst>
      <p:ext uri="{BB962C8B-B14F-4D97-AF65-F5344CB8AC3E}">
        <p14:creationId xmlns:p14="http://schemas.microsoft.com/office/powerpoint/2010/main" val="46123427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Collaborative team</a:t>
            </a:r>
            <a:endParaRPr lang="en-US" dirty="0"/>
          </a:p>
        </p:txBody>
      </p:sp>
      <p:sp>
        <p:nvSpPr>
          <p:cNvPr id="3" name="Content Placeholder 2"/>
          <p:cNvSpPr>
            <a:spLocks noGrp="1"/>
          </p:cNvSpPr>
          <p:nvPr>
            <p:ph idx="1"/>
          </p:nvPr>
        </p:nvSpPr>
        <p:spPr/>
        <p:txBody>
          <a:bodyPr/>
          <a:lstStyle/>
          <a:p>
            <a:r>
              <a:rPr lang="en-US" dirty="0" smtClean="0"/>
              <a:t>Never touch the chemotherapy</a:t>
            </a:r>
          </a:p>
          <a:p>
            <a:r>
              <a:rPr lang="en-US" dirty="0" smtClean="0"/>
              <a:t>If concerned about starting a new medication or making major changes, get in touch with the consulting hem/</a:t>
            </a:r>
            <a:r>
              <a:rPr lang="en-US" dirty="0" err="1" smtClean="0"/>
              <a:t>onc</a:t>
            </a:r>
            <a:endParaRPr lang="en-US" dirty="0" smtClean="0"/>
          </a:p>
          <a:p>
            <a:r>
              <a:rPr lang="en-US" dirty="0" smtClean="0"/>
              <a:t>No need to have permission for most medical decisions or placing consults for other services, including ICU</a:t>
            </a:r>
          </a:p>
          <a:p>
            <a:r>
              <a:rPr lang="en-US" dirty="0" smtClean="0"/>
              <a:t>Discharges are done together</a:t>
            </a:r>
            <a:endParaRPr lang="en-US" dirty="0"/>
          </a:p>
        </p:txBody>
      </p:sp>
    </p:spTree>
    <p:extLst>
      <p:ext uri="{BB962C8B-B14F-4D97-AF65-F5344CB8AC3E}">
        <p14:creationId xmlns:p14="http://schemas.microsoft.com/office/powerpoint/2010/main" val="362736143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Teams</a:t>
            </a:r>
            <a:endParaRPr lang="en-US" dirty="0"/>
          </a:p>
        </p:txBody>
      </p:sp>
      <p:sp>
        <p:nvSpPr>
          <p:cNvPr id="3" name="Content Placeholder 2"/>
          <p:cNvSpPr>
            <a:spLocks noGrp="1"/>
          </p:cNvSpPr>
          <p:nvPr>
            <p:ph idx="1"/>
          </p:nvPr>
        </p:nvSpPr>
        <p:spPr/>
        <p:txBody>
          <a:bodyPr/>
          <a:lstStyle/>
          <a:p>
            <a:r>
              <a:rPr lang="en-US" dirty="0" smtClean="0"/>
              <a:t>KCI Team 1 (2 seniors, 2 interns)</a:t>
            </a:r>
          </a:p>
          <a:p>
            <a:r>
              <a:rPr lang="en-US" dirty="0" smtClean="0"/>
              <a:t>KCI Team 2 (2 seniors, 2 interns)</a:t>
            </a:r>
          </a:p>
          <a:p>
            <a:r>
              <a:rPr lang="en-US" dirty="0" smtClean="0"/>
              <a:t>Overflow (UPG hospitalist)</a:t>
            </a:r>
            <a:endParaRPr lang="en-US" dirty="0"/>
          </a:p>
        </p:txBody>
      </p:sp>
    </p:spTree>
    <p:extLst>
      <p:ext uri="{BB962C8B-B14F-4D97-AF65-F5344CB8AC3E}">
        <p14:creationId xmlns:p14="http://schemas.microsoft.com/office/powerpoint/2010/main" val="420180598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Blue &amp; Deaths in KCI</a:t>
            </a:r>
            <a:endParaRPr lang="en-US" dirty="0"/>
          </a:p>
        </p:txBody>
      </p:sp>
      <p:sp>
        <p:nvSpPr>
          <p:cNvPr id="3" name="Content Placeholder 2"/>
          <p:cNvSpPr>
            <a:spLocks noGrp="1"/>
          </p:cNvSpPr>
          <p:nvPr>
            <p:ph idx="1"/>
          </p:nvPr>
        </p:nvSpPr>
        <p:spPr/>
        <p:txBody>
          <a:bodyPr/>
          <a:lstStyle/>
          <a:p>
            <a:r>
              <a:rPr lang="en-US" dirty="0" smtClean="0"/>
              <a:t>Call team should respond to “Webber North” codes. These are your patients and the people that are required to respond are your colleagues. But at this time KCI residents are not the ones responsible for writing the brief incident code note.</a:t>
            </a:r>
          </a:p>
          <a:p>
            <a:r>
              <a:rPr lang="en-US" dirty="0" smtClean="0"/>
              <a:t>Patient death/code: notify the consulting oncology or hematology team. Ask the team if they want you to contact the primary oncologist. </a:t>
            </a:r>
          </a:p>
          <a:p>
            <a:r>
              <a:rPr lang="en-US" dirty="0" smtClean="0"/>
              <a:t>As primary, you will be responsible for writing the death certificate on your patients.</a:t>
            </a:r>
          </a:p>
          <a:p>
            <a:endParaRPr lang="en-US" dirty="0"/>
          </a:p>
        </p:txBody>
      </p:sp>
    </p:spTree>
    <p:extLst>
      <p:ext uri="{BB962C8B-B14F-4D97-AF65-F5344CB8AC3E}">
        <p14:creationId xmlns:p14="http://schemas.microsoft.com/office/powerpoint/2010/main" val="31552053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Thursday afternoons are still protected didactic time.</a:t>
            </a:r>
          </a:p>
          <a:p>
            <a:pPr lvl="1"/>
            <a:r>
              <a:rPr lang="en-US" dirty="0" smtClean="0"/>
              <a:t>Anyone not covering the admission pager is required to attend. Keep your pager on and if necessary, you may step out.</a:t>
            </a:r>
          </a:p>
          <a:p>
            <a:r>
              <a:rPr lang="en-US" dirty="0" smtClean="0"/>
              <a:t>No morning report at this time</a:t>
            </a:r>
          </a:p>
          <a:p>
            <a:r>
              <a:rPr lang="en-US" dirty="0" smtClean="0"/>
              <a:t>Scheduled hem/</a:t>
            </a:r>
            <a:r>
              <a:rPr lang="en-US" dirty="0" err="1" smtClean="0"/>
              <a:t>onc</a:t>
            </a:r>
            <a:r>
              <a:rPr lang="en-US" dirty="0" smtClean="0"/>
              <a:t> emergencies lectures</a:t>
            </a:r>
          </a:p>
          <a:p>
            <a:r>
              <a:rPr lang="en-US" dirty="0" smtClean="0"/>
              <a:t>Y3 medical students – work together with interns and seniors</a:t>
            </a:r>
          </a:p>
          <a:p>
            <a:r>
              <a:rPr lang="en-US" dirty="0" smtClean="0"/>
              <a:t>Sub-Is</a:t>
            </a:r>
          </a:p>
          <a:p>
            <a:pPr lvl="1"/>
            <a:r>
              <a:rPr lang="en-US" dirty="0" smtClean="0"/>
              <a:t>Treat as no different than at any other hospital site</a:t>
            </a:r>
          </a:p>
          <a:p>
            <a:pPr lvl="1"/>
            <a:r>
              <a:rPr lang="en-US" dirty="0" smtClean="0"/>
              <a:t>Work directly under the senior resident, not under the intern</a:t>
            </a:r>
          </a:p>
        </p:txBody>
      </p:sp>
    </p:spTree>
    <p:extLst>
      <p:ext uri="{BB962C8B-B14F-4D97-AF65-F5344CB8AC3E}">
        <p14:creationId xmlns:p14="http://schemas.microsoft.com/office/powerpoint/2010/main" val="12963560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Acute Care Clinic (ACC)</a:t>
            </a:r>
            <a:endParaRPr lang="en-US" dirty="0"/>
          </a:p>
        </p:txBody>
      </p:sp>
      <p:sp>
        <p:nvSpPr>
          <p:cNvPr id="3" name="Content Placeholder 2"/>
          <p:cNvSpPr>
            <a:spLocks noGrp="1"/>
          </p:cNvSpPr>
          <p:nvPr>
            <p:ph idx="1"/>
          </p:nvPr>
        </p:nvSpPr>
        <p:spPr/>
        <p:txBody>
          <a:bodyPr>
            <a:normAutofit fontScale="92500"/>
          </a:bodyPr>
          <a:lstStyle/>
          <a:p>
            <a:r>
              <a:rPr lang="en-US" dirty="0" smtClean="0"/>
              <a:t>The urgent care clinic of KCI – 4 beds &amp; 2 chairs</a:t>
            </a:r>
          </a:p>
          <a:p>
            <a:r>
              <a:rPr lang="en-US" dirty="0" smtClean="0"/>
              <a:t>Medicine consult (7a-5p) or the NP will be in charge of putting in orders and recommendations</a:t>
            </a:r>
          </a:p>
          <a:p>
            <a:pPr lvl="1"/>
            <a:r>
              <a:rPr lang="en-US" dirty="0" smtClean="0"/>
              <a:t>Not an observation unit – does not require admission or discharge orders.</a:t>
            </a:r>
          </a:p>
          <a:p>
            <a:r>
              <a:rPr lang="en-US" dirty="0" smtClean="0"/>
              <a:t>If patient needs to be upgraded, the medicine consult team will notify the primary oncologist and the admitting team.</a:t>
            </a:r>
          </a:p>
          <a:p>
            <a:r>
              <a:rPr lang="en-US" dirty="0" smtClean="0"/>
              <a:t>Medicine consult will also round and put recommendations on primary surgery patients in KCI  </a:t>
            </a:r>
            <a:endParaRPr lang="en-US" dirty="0"/>
          </a:p>
        </p:txBody>
      </p:sp>
    </p:spTree>
    <p:extLst>
      <p:ext uri="{BB962C8B-B14F-4D97-AF65-F5344CB8AC3E}">
        <p14:creationId xmlns:p14="http://schemas.microsoft.com/office/powerpoint/2010/main" val="5692551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pPr marL="0" indent="0">
              <a:buNone/>
            </a:pPr>
            <a:r>
              <a:rPr lang="en-US" dirty="0" smtClean="0"/>
              <a:t>This is a wonderful educational opportunity but change never happens without problems. </a:t>
            </a:r>
          </a:p>
          <a:p>
            <a:pPr marL="0" indent="0">
              <a:buNone/>
            </a:pPr>
            <a:endParaRPr lang="en-US" dirty="0"/>
          </a:p>
          <a:p>
            <a:pPr marL="0" indent="0">
              <a:buNone/>
            </a:pPr>
            <a:r>
              <a:rPr lang="en-US" dirty="0"/>
              <a:t>If any questions or issues arise please reach </a:t>
            </a:r>
            <a:r>
              <a:rPr lang="en-US" dirty="0" smtClean="0"/>
              <a:t>out</a:t>
            </a:r>
            <a:r>
              <a:rPr lang="en-US" dirty="0"/>
              <a:t>!</a:t>
            </a:r>
          </a:p>
        </p:txBody>
      </p:sp>
    </p:spTree>
    <p:extLst>
      <p:ext uri="{BB962C8B-B14F-4D97-AF65-F5344CB8AC3E}">
        <p14:creationId xmlns:p14="http://schemas.microsoft.com/office/powerpoint/2010/main" val="1696808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Admissions</a:t>
            </a:r>
            <a:endParaRPr lang="en-US" dirty="0"/>
          </a:p>
        </p:txBody>
      </p:sp>
      <p:sp>
        <p:nvSpPr>
          <p:cNvPr id="3" name="Content Placeholder 2"/>
          <p:cNvSpPr>
            <a:spLocks noGrp="1"/>
          </p:cNvSpPr>
          <p:nvPr>
            <p:ph idx="1"/>
          </p:nvPr>
        </p:nvSpPr>
        <p:spPr/>
        <p:txBody>
          <a:bodyPr>
            <a:normAutofit/>
          </a:bodyPr>
          <a:lstStyle/>
          <a:p>
            <a:r>
              <a:rPr lang="en-US" sz="4000" dirty="0" smtClean="0"/>
              <a:t>Admission pager: </a:t>
            </a:r>
            <a:r>
              <a:rPr lang="en-US" sz="4000" b="1" dirty="0" smtClean="0"/>
              <a:t>93307</a:t>
            </a:r>
          </a:p>
          <a:p>
            <a:r>
              <a:rPr lang="en-US" sz="4000" dirty="0" smtClean="0"/>
              <a:t>This pager must be covered at all times </a:t>
            </a:r>
          </a:p>
          <a:p>
            <a:r>
              <a:rPr lang="en-US" sz="4000" dirty="0" smtClean="0"/>
              <a:t>Covering physician order on all admissions</a:t>
            </a:r>
          </a:p>
        </p:txBody>
      </p:sp>
    </p:spTree>
    <p:extLst>
      <p:ext uri="{BB962C8B-B14F-4D97-AF65-F5344CB8AC3E}">
        <p14:creationId xmlns:p14="http://schemas.microsoft.com/office/powerpoint/2010/main" val="429148983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Admissions</a:t>
            </a:r>
            <a:endParaRPr lang="en-US" dirty="0"/>
          </a:p>
        </p:txBody>
      </p:sp>
      <p:sp>
        <p:nvSpPr>
          <p:cNvPr id="3" name="Content Placeholder 2"/>
          <p:cNvSpPr>
            <a:spLocks noGrp="1"/>
          </p:cNvSpPr>
          <p:nvPr>
            <p:ph idx="1"/>
          </p:nvPr>
        </p:nvSpPr>
        <p:spPr/>
        <p:txBody>
          <a:bodyPr>
            <a:normAutofit fontScale="55000" lnSpcReduction="20000"/>
          </a:bodyPr>
          <a:lstStyle/>
          <a:p>
            <a:pPr marL="0" lvl="0" indent="0">
              <a:buNone/>
            </a:pPr>
            <a:r>
              <a:rPr lang="en-US" sz="4800" b="1" dirty="0" smtClean="0"/>
              <a:t>2 steps (for every admission)</a:t>
            </a:r>
            <a:r>
              <a:rPr lang="en-US" sz="4800" dirty="0" smtClean="0"/>
              <a:t>:</a:t>
            </a:r>
          </a:p>
          <a:p>
            <a:pPr marL="0" indent="0">
              <a:buNone/>
            </a:pPr>
            <a:r>
              <a:rPr lang="en-US" sz="4800" dirty="0" smtClean="0"/>
              <a:t>1. Place </a:t>
            </a:r>
            <a:r>
              <a:rPr lang="en-US" sz="4800" dirty="0"/>
              <a:t>a </a:t>
            </a:r>
            <a:r>
              <a:rPr lang="en-US" sz="4800" dirty="0" smtClean="0"/>
              <a:t>consult and page corresponding service (malignant hem or medical </a:t>
            </a:r>
            <a:r>
              <a:rPr lang="en-US" sz="4800" dirty="0" err="1" smtClean="0"/>
              <a:t>onc</a:t>
            </a:r>
            <a:r>
              <a:rPr lang="en-US" sz="4800" dirty="0" smtClean="0"/>
              <a:t>) with the FIN </a:t>
            </a:r>
          </a:p>
          <a:p>
            <a:pPr marL="0" indent="0">
              <a:buNone/>
            </a:pPr>
            <a:r>
              <a:rPr lang="en-US" sz="4800" dirty="0" smtClean="0"/>
              <a:t>2. Place the patient on the respective list</a:t>
            </a:r>
          </a:p>
          <a:p>
            <a:r>
              <a:rPr lang="en-US" sz="5000" dirty="0" smtClean="0"/>
              <a:t>Malignant </a:t>
            </a:r>
            <a:r>
              <a:rPr lang="en-US" sz="5000" dirty="0"/>
              <a:t>Hematology </a:t>
            </a:r>
            <a:r>
              <a:rPr lang="en-US" sz="5000" dirty="0" smtClean="0"/>
              <a:t>(95688)</a:t>
            </a:r>
          </a:p>
          <a:p>
            <a:pPr lvl="1"/>
            <a:r>
              <a:rPr lang="en-US" sz="4800" dirty="0" smtClean="0"/>
              <a:t>HA-Hematology Malignancies</a:t>
            </a:r>
            <a:endParaRPr lang="en-US" sz="4800" dirty="0"/>
          </a:p>
          <a:p>
            <a:r>
              <a:rPr lang="en-US" sz="5000" dirty="0" smtClean="0"/>
              <a:t>Medical </a:t>
            </a:r>
            <a:r>
              <a:rPr lang="en-US" sz="5000" dirty="0"/>
              <a:t>Oncology </a:t>
            </a:r>
            <a:r>
              <a:rPr lang="en-US" sz="5000" dirty="0" smtClean="0"/>
              <a:t>(00005)</a:t>
            </a:r>
          </a:p>
          <a:p>
            <a:pPr lvl="1"/>
            <a:r>
              <a:rPr lang="en-US" sz="4800" dirty="0" smtClean="0"/>
              <a:t>HA-Oncology Inpatient</a:t>
            </a:r>
          </a:p>
        </p:txBody>
      </p:sp>
    </p:spTree>
    <p:extLst>
      <p:ext uri="{BB962C8B-B14F-4D97-AF65-F5344CB8AC3E}">
        <p14:creationId xmlns:p14="http://schemas.microsoft.com/office/powerpoint/2010/main" val="186499533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Admissions</a:t>
            </a:r>
            <a:endParaRPr lang="en-US" dirty="0"/>
          </a:p>
        </p:txBody>
      </p:sp>
      <p:sp>
        <p:nvSpPr>
          <p:cNvPr id="3" name="Content Placeholder 2"/>
          <p:cNvSpPr>
            <a:spLocks noGrp="1"/>
          </p:cNvSpPr>
          <p:nvPr>
            <p:ph idx="1"/>
          </p:nvPr>
        </p:nvSpPr>
        <p:spPr/>
        <p:txBody>
          <a:bodyPr/>
          <a:lstStyle/>
          <a:p>
            <a:r>
              <a:rPr lang="en-US" dirty="0" smtClean="0"/>
              <a:t>When a patient is in HUH or DRH ED the FIN number will be different than their KCI FIN. All orders placed under the wrong FIN will be lost.</a:t>
            </a:r>
          </a:p>
          <a:p>
            <a:r>
              <a:rPr lang="en-US" dirty="0" smtClean="0"/>
              <a:t>See the patient in the ED but wait until the correct FIN is in before putting in orders.</a:t>
            </a:r>
          </a:p>
          <a:p>
            <a:r>
              <a:rPr lang="en-US" dirty="0" smtClean="0"/>
              <a:t>KICU is a closed unit. Place covering physician and communication order to notify you when they are on </a:t>
            </a:r>
            <a:r>
              <a:rPr lang="en-US" smtClean="0"/>
              <a:t>the floor. </a:t>
            </a:r>
            <a:r>
              <a:rPr lang="en-US" dirty="0" smtClean="0"/>
              <a:t>Do NOT put orders on patients still in ICU or in ICU overflow</a:t>
            </a:r>
            <a:endParaRPr lang="en-US" dirty="0"/>
          </a:p>
        </p:txBody>
      </p:sp>
    </p:spTree>
    <p:extLst>
      <p:ext uri="{BB962C8B-B14F-4D97-AF65-F5344CB8AC3E}">
        <p14:creationId xmlns:p14="http://schemas.microsoft.com/office/powerpoint/2010/main" val="273159408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admit</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endParaRPr lang="en-US" dirty="0"/>
          </a:p>
          <a:p>
            <a:pPr marL="0" indent="0" algn="ctr">
              <a:buNone/>
            </a:pPr>
            <a:r>
              <a:rPr lang="en-US" sz="3600" dirty="0" smtClean="0"/>
              <a:t>If the primary oncologist was contacted by the ED and wants the patient admitted to medicine then admit the patient.</a:t>
            </a:r>
            <a:endParaRPr lang="en-US" sz="3600" dirty="0"/>
          </a:p>
        </p:txBody>
      </p:sp>
    </p:spTree>
    <p:extLst>
      <p:ext uri="{BB962C8B-B14F-4D97-AF65-F5344CB8AC3E}">
        <p14:creationId xmlns:p14="http://schemas.microsoft.com/office/powerpoint/2010/main" val="349265397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Admissions</a:t>
            </a:r>
            <a:endParaRPr lang="en-US" dirty="0"/>
          </a:p>
        </p:txBody>
      </p:sp>
      <p:sp>
        <p:nvSpPr>
          <p:cNvPr id="3" name="Content Placeholder 2"/>
          <p:cNvSpPr>
            <a:spLocks noGrp="1"/>
          </p:cNvSpPr>
          <p:nvPr>
            <p:ph idx="1"/>
          </p:nvPr>
        </p:nvSpPr>
        <p:spPr/>
        <p:txBody>
          <a:bodyPr>
            <a:normAutofit/>
          </a:bodyPr>
          <a:lstStyle/>
          <a:p>
            <a:r>
              <a:rPr lang="en-US" dirty="0" smtClean="0"/>
              <a:t>If you are called about a patient being admitted for </a:t>
            </a:r>
            <a:r>
              <a:rPr lang="en-US" dirty="0" err="1"/>
              <a:t>Lutathera</a:t>
            </a:r>
            <a:r>
              <a:rPr lang="en-US" dirty="0"/>
              <a:t> </a:t>
            </a:r>
            <a:r>
              <a:rPr lang="en-US" dirty="0" smtClean="0"/>
              <a:t>therapy then contact the overflow physician</a:t>
            </a:r>
          </a:p>
          <a:p>
            <a:r>
              <a:rPr lang="en-US" dirty="0" smtClean="0"/>
              <a:t>We </a:t>
            </a:r>
            <a:r>
              <a:rPr lang="en-US" smtClean="0"/>
              <a:t>will admit </a:t>
            </a:r>
            <a:r>
              <a:rPr lang="en-US" dirty="0" smtClean="0"/>
              <a:t>most hematology chemotherapy and some solid tumor chemotherapy… but if the primary </a:t>
            </a:r>
            <a:r>
              <a:rPr lang="en-US" dirty="0" err="1" smtClean="0"/>
              <a:t>heme</a:t>
            </a:r>
            <a:r>
              <a:rPr lang="en-US" dirty="0" smtClean="0"/>
              <a:t>/</a:t>
            </a:r>
            <a:r>
              <a:rPr lang="en-US" dirty="0" err="1" smtClean="0"/>
              <a:t>onc</a:t>
            </a:r>
            <a:r>
              <a:rPr lang="en-US" dirty="0" smtClean="0"/>
              <a:t> was contacted and wants it under medicine then admit regardless.</a:t>
            </a:r>
          </a:p>
          <a:p>
            <a:endParaRPr lang="en-US" dirty="0"/>
          </a:p>
          <a:p>
            <a:endParaRPr lang="en-US" dirty="0"/>
          </a:p>
          <a:p>
            <a:endParaRPr lang="en-US" dirty="0" smtClean="0"/>
          </a:p>
          <a:p>
            <a:endParaRPr lang="en-US" dirty="0"/>
          </a:p>
        </p:txBody>
      </p:sp>
    </p:spTree>
    <p:extLst>
      <p:ext uri="{BB962C8B-B14F-4D97-AF65-F5344CB8AC3E}">
        <p14:creationId xmlns:p14="http://schemas.microsoft.com/office/powerpoint/2010/main" val="232043309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Call</a:t>
            </a:r>
            <a:endParaRPr lang="en-US" dirty="0"/>
          </a:p>
        </p:txBody>
      </p:sp>
      <p:sp>
        <p:nvSpPr>
          <p:cNvPr id="3" name="Content Placeholder 2"/>
          <p:cNvSpPr>
            <a:spLocks noGrp="1"/>
          </p:cNvSpPr>
          <p:nvPr>
            <p:ph idx="1"/>
          </p:nvPr>
        </p:nvSpPr>
        <p:spPr/>
        <p:txBody>
          <a:bodyPr>
            <a:normAutofit fontScale="92500"/>
          </a:bodyPr>
          <a:lstStyle/>
          <a:p>
            <a:r>
              <a:rPr lang="en-US" dirty="0"/>
              <a:t>Call team is responsible for all patients that are admitted from 5am of call day to 5am of non-call </a:t>
            </a:r>
            <a:r>
              <a:rPr lang="en-US" dirty="0" smtClean="0"/>
              <a:t>day</a:t>
            </a:r>
          </a:p>
          <a:p>
            <a:r>
              <a:rPr lang="en-US" dirty="0" smtClean="0"/>
              <a:t>Full H&amp;P and orders for all patients admitted from 5am-6pm</a:t>
            </a:r>
          </a:p>
          <a:p>
            <a:r>
              <a:rPr lang="en-US" dirty="0" smtClean="0"/>
              <a:t>5am-7am: </a:t>
            </a:r>
            <a:r>
              <a:rPr lang="en-US" dirty="0" err="1"/>
              <a:t>n</a:t>
            </a:r>
            <a:r>
              <a:rPr lang="en-US" dirty="0" err="1" smtClean="0"/>
              <a:t>octurnist</a:t>
            </a:r>
            <a:r>
              <a:rPr lang="en-US" dirty="0" smtClean="0"/>
              <a:t> places basic orders and gives verbal </a:t>
            </a:r>
            <a:r>
              <a:rPr lang="en-US" dirty="0" err="1" smtClean="0"/>
              <a:t>signout</a:t>
            </a:r>
            <a:r>
              <a:rPr lang="en-US" dirty="0" smtClean="0"/>
              <a:t> to call team</a:t>
            </a:r>
          </a:p>
          <a:p>
            <a:r>
              <a:rPr lang="en-US" dirty="0" smtClean="0"/>
              <a:t>6pm-7pm: resident places basic orders</a:t>
            </a:r>
          </a:p>
          <a:p>
            <a:r>
              <a:rPr lang="en-US" dirty="0" smtClean="0"/>
              <a:t>7pm: sign out to NP for cross coverage and for any admissions from 6pm-7pm</a:t>
            </a:r>
          </a:p>
          <a:p>
            <a:endParaRPr lang="en-US" dirty="0"/>
          </a:p>
        </p:txBody>
      </p:sp>
    </p:spTree>
    <p:extLst>
      <p:ext uri="{BB962C8B-B14F-4D97-AF65-F5344CB8AC3E}">
        <p14:creationId xmlns:p14="http://schemas.microsoft.com/office/powerpoint/2010/main" val="186254729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 Day</a:t>
            </a:r>
            <a:endParaRPr lang="en-US" dirty="0"/>
          </a:p>
        </p:txBody>
      </p:sp>
      <p:sp>
        <p:nvSpPr>
          <p:cNvPr id="3" name="Content Placeholder 2"/>
          <p:cNvSpPr>
            <a:spLocks noGrp="1"/>
          </p:cNvSpPr>
          <p:nvPr>
            <p:ph idx="1"/>
          </p:nvPr>
        </p:nvSpPr>
        <p:spPr/>
        <p:txBody>
          <a:bodyPr/>
          <a:lstStyle/>
          <a:p>
            <a:r>
              <a:rPr lang="en-US" dirty="0" smtClean="0"/>
              <a:t>Both seniors and both interns on the call team stay until 7PM.</a:t>
            </a:r>
          </a:p>
          <a:p>
            <a:r>
              <a:rPr lang="en-US" dirty="0" smtClean="0"/>
              <a:t>Alternate taking new admissions (5a-7p)</a:t>
            </a:r>
          </a:p>
          <a:p>
            <a:endParaRPr lang="en-US" dirty="0" smtClean="0"/>
          </a:p>
          <a:p>
            <a:pPr marL="0" indent="0">
              <a:buNone/>
            </a:pPr>
            <a:endParaRPr lang="en-US" dirty="0"/>
          </a:p>
        </p:txBody>
      </p:sp>
    </p:spTree>
    <p:extLst>
      <p:ext uri="{BB962C8B-B14F-4D97-AF65-F5344CB8AC3E}">
        <p14:creationId xmlns:p14="http://schemas.microsoft.com/office/powerpoint/2010/main" val="7353387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5279</TotalTime>
  <Words>1176</Words>
  <Application>Microsoft Macintosh PowerPoint</Application>
  <PresentationFormat>On-screen Show (4:3)</PresentationFormat>
  <Paragraphs>111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Breeze</vt:lpstr>
      <vt:lpstr>Karmanos Cancer Institute</vt:lpstr>
      <vt:lpstr>Teams</vt:lpstr>
      <vt:lpstr>Admissions</vt:lpstr>
      <vt:lpstr>Admissions</vt:lpstr>
      <vt:lpstr>Admissions</vt:lpstr>
      <vt:lpstr>What to admit</vt:lpstr>
      <vt:lpstr>Admissions</vt:lpstr>
      <vt:lpstr>On Call</vt:lpstr>
      <vt:lpstr>Call Day</vt:lpstr>
      <vt:lpstr>Off days</vt:lpstr>
      <vt:lpstr>Non-Call (i.e. post-call)</vt:lpstr>
      <vt:lpstr>Daily signouts and handoffs</vt:lpstr>
      <vt:lpstr>Work station</vt:lpstr>
      <vt:lpstr>Caps</vt:lpstr>
      <vt:lpstr>Bounce backs</vt:lpstr>
      <vt:lpstr>Overnight overflows &amp; Overnight bounce backs</vt:lpstr>
      <vt:lpstr>Discharges and Departs</vt:lpstr>
      <vt:lpstr>Discharges and Departs</vt:lpstr>
      <vt:lpstr>Collaborative team</vt:lpstr>
      <vt:lpstr>Code Blue &amp; Deaths in KCI</vt:lpstr>
      <vt:lpstr>Education</vt:lpstr>
      <vt:lpstr>Acute Care Clinic (ACC)</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Karmanos Cancer Institute</dc:title>
  <dc:creator>Eugene Verkhovsky</dc:creator>
  <cp:lastModifiedBy>Eugene Verkhovsky</cp:lastModifiedBy>
  <cp:revision>51</cp:revision>
  <dcterms:created xsi:type="dcterms:W3CDTF">2018-02-27T20:07:01Z</dcterms:created>
  <dcterms:modified xsi:type="dcterms:W3CDTF">2018-04-01T04:51:11Z</dcterms:modified>
</cp:coreProperties>
</file>