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0" r:id="rId1"/>
  </p:sldMasterIdLst>
  <p:notesMasterIdLst>
    <p:notesMasterId r:id="rId75"/>
  </p:notesMasterIdLst>
  <p:handoutMasterIdLst>
    <p:handoutMasterId r:id="rId76"/>
  </p:handoutMasterIdLst>
  <p:sldIdLst>
    <p:sldId id="289" r:id="rId2"/>
    <p:sldId id="577" r:id="rId3"/>
    <p:sldId id="578" r:id="rId4"/>
    <p:sldId id="585" r:id="rId5"/>
    <p:sldId id="593" r:id="rId6"/>
    <p:sldId id="588" r:id="rId7"/>
    <p:sldId id="583" r:id="rId8"/>
    <p:sldId id="607" r:id="rId9"/>
    <p:sldId id="608" r:id="rId10"/>
    <p:sldId id="599" r:id="rId11"/>
    <p:sldId id="511" r:id="rId12"/>
    <p:sldId id="598" r:id="rId13"/>
    <p:sldId id="584" r:id="rId14"/>
    <p:sldId id="402" r:id="rId15"/>
    <p:sldId id="572" r:id="rId16"/>
    <p:sldId id="576" r:id="rId17"/>
    <p:sldId id="401" r:id="rId18"/>
    <p:sldId id="535" r:id="rId19"/>
    <p:sldId id="537" r:id="rId20"/>
    <p:sldId id="357" r:id="rId21"/>
    <p:sldId id="358" r:id="rId22"/>
    <p:sldId id="442" r:id="rId23"/>
    <p:sldId id="590" r:id="rId24"/>
    <p:sldId id="360" r:id="rId25"/>
    <p:sldId id="366" r:id="rId26"/>
    <p:sldId id="483" r:id="rId27"/>
    <p:sldId id="558" r:id="rId28"/>
    <p:sldId id="604" r:id="rId29"/>
    <p:sldId id="482" r:id="rId30"/>
    <p:sldId id="412" r:id="rId31"/>
    <p:sldId id="368" r:id="rId32"/>
    <p:sldId id="451" r:id="rId33"/>
    <p:sldId id="359" r:id="rId34"/>
    <p:sldId id="581" r:id="rId35"/>
    <p:sldId id="452" r:id="rId36"/>
    <p:sldId id="423" r:id="rId37"/>
    <p:sldId id="459" r:id="rId38"/>
    <p:sldId id="485" r:id="rId39"/>
    <p:sldId id="539" r:id="rId40"/>
    <p:sldId id="540" r:id="rId41"/>
    <p:sldId id="391" r:id="rId42"/>
    <p:sldId id="463" r:id="rId43"/>
    <p:sldId id="592" r:id="rId44"/>
    <p:sldId id="393" r:id="rId45"/>
    <p:sldId id="395" r:id="rId46"/>
    <p:sldId id="475" r:id="rId47"/>
    <p:sldId id="596" r:id="rId48"/>
    <p:sldId id="398" r:id="rId49"/>
    <p:sldId id="489" r:id="rId50"/>
    <p:sldId id="594" r:id="rId51"/>
    <p:sldId id="491" r:id="rId52"/>
    <p:sldId id="492" r:id="rId53"/>
    <p:sldId id="494" r:id="rId54"/>
    <p:sldId id="589" r:id="rId55"/>
    <p:sldId id="566" r:id="rId56"/>
    <p:sldId id="567" r:id="rId57"/>
    <p:sldId id="568" r:id="rId58"/>
    <p:sldId id="498" r:id="rId59"/>
    <p:sldId id="501" r:id="rId60"/>
    <p:sldId id="502" r:id="rId61"/>
    <p:sldId id="503" r:id="rId62"/>
    <p:sldId id="510" r:id="rId63"/>
    <p:sldId id="513" r:id="rId64"/>
    <p:sldId id="515" r:id="rId65"/>
    <p:sldId id="517" r:id="rId66"/>
    <p:sldId id="518" r:id="rId67"/>
    <p:sldId id="519" r:id="rId68"/>
    <p:sldId id="520" r:id="rId69"/>
    <p:sldId id="556" r:id="rId70"/>
    <p:sldId id="521" r:id="rId71"/>
    <p:sldId id="522" r:id="rId72"/>
    <p:sldId id="525" r:id="rId73"/>
    <p:sldId id="534" r:id="rId7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36" autoAdjust="0"/>
  </p:normalViewPr>
  <p:slideViewPr>
    <p:cSldViewPr>
      <p:cViewPr varScale="1">
        <p:scale>
          <a:sx n="90" d="100"/>
          <a:sy n="90" d="100"/>
        </p:scale>
        <p:origin x="1026" y="78"/>
      </p:cViewPr>
      <p:guideLst>
        <p:guide orient="horz" pos="2160"/>
        <p:guide pos="2880"/>
      </p:guideLst>
    </p:cSldViewPr>
  </p:slideViewPr>
  <p:outlineViewPr>
    <p:cViewPr>
      <p:scale>
        <a:sx n="33" d="100"/>
        <a:sy n="33" d="100"/>
      </p:scale>
      <p:origin x="0" y="4030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21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40" y="0"/>
            <a:ext cx="3038475" cy="462120"/>
          </a:xfrm>
          <a:prstGeom prst="rect">
            <a:avLst/>
          </a:prstGeom>
        </p:spPr>
        <p:txBody>
          <a:bodyPr vert="horz" lIns="93177" tIns="46589" rIns="93177" bIns="46589" rtlCol="0"/>
          <a:lstStyle>
            <a:lvl1pPr algn="r">
              <a:defRPr sz="1200"/>
            </a:lvl1pPr>
          </a:lstStyle>
          <a:p>
            <a:pPr>
              <a:defRPr/>
            </a:pPr>
            <a:fld id="{5B0E5A93-C0F9-40AE-891F-5446B7A98B54}" type="datetimeFigureOut">
              <a:rPr lang="en-US"/>
              <a:pPr>
                <a:defRPr/>
              </a:pPr>
              <a:t>12/26/2018</a:t>
            </a:fld>
            <a:endParaRPr lang="en-US" dirty="0"/>
          </a:p>
        </p:txBody>
      </p:sp>
      <p:sp>
        <p:nvSpPr>
          <p:cNvPr id="4" name="Footer Placeholder 3"/>
          <p:cNvSpPr>
            <a:spLocks noGrp="1"/>
          </p:cNvSpPr>
          <p:nvPr>
            <p:ph type="ftr" sz="quarter" idx="2"/>
          </p:nvPr>
        </p:nvSpPr>
        <p:spPr>
          <a:xfrm>
            <a:off x="2" y="8772378"/>
            <a:ext cx="3038475" cy="462120"/>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40" y="8772378"/>
            <a:ext cx="3038475" cy="462120"/>
          </a:xfrm>
          <a:prstGeom prst="rect">
            <a:avLst/>
          </a:prstGeom>
        </p:spPr>
        <p:txBody>
          <a:bodyPr vert="horz" lIns="93177" tIns="46589" rIns="93177" bIns="46589" rtlCol="0" anchor="b"/>
          <a:lstStyle>
            <a:lvl1pPr algn="r">
              <a:defRPr sz="1200"/>
            </a:lvl1pPr>
          </a:lstStyle>
          <a:p>
            <a:pPr>
              <a:defRPr/>
            </a:pPr>
            <a:fld id="{2CBD42AB-F1E4-4E9B-83A2-1D2197BF601E}" type="slidenum">
              <a:rPr lang="en-US"/>
              <a:pPr>
                <a:defRPr/>
              </a:pPr>
              <a:t>‹#›</a:t>
            </a:fld>
            <a:endParaRPr lang="en-US" dirty="0"/>
          </a:p>
        </p:txBody>
      </p:sp>
    </p:spTree>
    <p:extLst>
      <p:ext uri="{BB962C8B-B14F-4D97-AF65-F5344CB8AC3E}">
        <p14:creationId xmlns:p14="http://schemas.microsoft.com/office/powerpoint/2010/main" val="5352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21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340" y="0"/>
            <a:ext cx="3038475" cy="462120"/>
          </a:xfrm>
          <a:prstGeom prst="rect">
            <a:avLst/>
          </a:prstGeom>
        </p:spPr>
        <p:txBody>
          <a:bodyPr vert="horz" lIns="93177" tIns="46589" rIns="93177" bIns="46589" rtlCol="0"/>
          <a:lstStyle>
            <a:lvl1pPr algn="r">
              <a:defRPr sz="1200"/>
            </a:lvl1pPr>
          </a:lstStyle>
          <a:p>
            <a:pPr>
              <a:defRPr/>
            </a:pPr>
            <a:fld id="{8CC51133-43AA-47AA-BD0F-D5F142224B05}" type="datetimeFigureOut">
              <a:rPr lang="en-US"/>
              <a:pPr>
                <a:defRPr/>
              </a:pPr>
              <a:t>12/26/2018</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387768"/>
            <a:ext cx="5607050" cy="4155919"/>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772378"/>
            <a:ext cx="3038475" cy="462120"/>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40" y="8772378"/>
            <a:ext cx="3038475" cy="462120"/>
          </a:xfrm>
          <a:prstGeom prst="rect">
            <a:avLst/>
          </a:prstGeom>
        </p:spPr>
        <p:txBody>
          <a:bodyPr vert="horz" lIns="93177" tIns="46589" rIns="93177" bIns="46589" rtlCol="0" anchor="b"/>
          <a:lstStyle>
            <a:lvl1pPr algn="r">
              <a:defRPr sz="1200"/>
            </a:lvl1pPr>
          </a:lstStyle>
          <a:p>
            <a:pPr>
              <a:defRPr/>
            </a:pPr>
            <a:fld id="{3AF8B520-740F-4BC2-B086-E71688972DA4}" type="slidenum">
              <a:rPr lang="en-US"/>
              <a:pPr>
                <a:defRPr/>
              </a:pPr>
              <a:t>‹#›</a:t>
            </a:fld>
            <a:endParaRPr lang="en-US" dirty="0"/>
          </a:p>
        </p:txBody>
      </p:sp>
    </p:spTree>
    <p:extLst>
      <p:ext uri="{BB962C8B-B14F-4D97-AF65-F5344CB8AC3E}">
        <p14:creationId xmlns:p14="http://schemas.microsoft.com/office/powerpoint/2010/main" val="680548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F8B520-740F-4BC2-B086-E71688972DA4}" type="slidenum">
              <a:rPr lang="en-US" smtClean="0"/>
              <a:pPr>
                <a:defRPr/>
              </a:pPr>
              <a:t>3</a:t>
            </a:fld>
            <a:endParaRPr lang="en-US" dirty="0"/>
          </a:p>
        </p:txBody>
      </p:sp>
    </p:spTree>
    <p:extLst>
      <p:ext uri="{BB962C8B-B14F-4D97-AF65-F5344CB8AC3E}">
        <p14:creationId xmlns:p14="http://schemas.microsoft.com/office/powerpoint/2010/main" val="196844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46AF27-97FC-4C31-9B5F-3E7D86CD8B2A}" type="slidenum">
              <a:rPr lang="en-US" altLang="en-US" smtClean="0">
                <a:latin typeface="Arial" charset="0"/>
              </a:rPr>
              <a:pPr eaLnBrk="1" hangingPunct="1">
                <a:spcBef>
                  <a:spcPct val="0"/>
                </a:spcBef>
              </a:pPr>
              <a:t>67</a:t>
            </a:fld>
            <a:endParaRPr lang="en-US" alt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556176F0-4C6E-498F-B22B-AE3A2861B65C}" type="datetime1">
              <a:rPr lang="en-US"/>
              <a:pPr>
                <a:defRPr/>
              </a:pPr>
              <a:t>12/26/2018</a:t>
            </a:fld>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a:defRPr/>
            </a:pPr>
            <a:fld id="{808E277B-F73B-4266-97C4-222A93E3D0E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dirty="0"/>
          </a:p>
        </p:txBody>
      </p:sp>
    </p:spTree>
    <p:extLst>
      <p:ext uri="{BB962C8B-B14F-4D97-AF65-F5344CB8AC3E}">
        <p14:creationId xmlns:p14="http://schemas.microsoft.com/office/powerpoint/2010/main" val="377452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300B93-A91B-4C55-94C7-3A7C0F3AC475}" type="datetime1">
              <a:rPr lang="en-US"/>
              <a:pPr>
                <a:defRPr/>
              </a:pPr>
              <a:t>12/26/2018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906FD9AD-C7F5-4392-82E7-12E1E4DAF0F7}" type="slidenum">
              <a:rPr lang="en-US"/>
              <a:pPr>
                <a:defRPr/>
              </a:pPr>
              <a:t>‹#›</a:t>
            </a:fld>
            <a:endParaRPr lang="en-US" dirty="0"/>
          </a:p>
        </p:txBody>
      </p:sp>
    </p:spTree>
    <p:extLst>
      <p:ext uri="{BB962C8B-B14F-4D97-AF65-F5344CB8AC3E}">
        <p14:creationId xmlns:p14="http://schemas.microsoft.com/office/powerpoint/2010/main" val="377114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44"/>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7010400" y="147644"/>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7162800" y="274644"/>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5C018A29-D40B-4C62-8DB0-92ECCB275592}" type="datetime1">
              <a:rPr lang="en-US"/>
              <a:pPr>
                <a:defRPr/>
              </a:pPr>
              <a:t>12/26/2018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7C0C52CB-B051-4C9E-BF2C-0799F158829F}" type="slidenum">
              <a:rPr lang="en-US"/>
              <a:pPr>
                <a:defRPr/>
              </a:pPr>
              <a:t>‹#›</a:t>
            </a:fld>
            <a:endParaRPr lang="en-US" dirty="0"/>
          </a:p>
        </p:txBody>
      </p:sp>
    </p:spTree>
    <p:extLst>
      <p:ext uri="{BB962C8B-B14F-4D97-AF65-F5344CB8AC3E}">
        <p14:creationId xmlns:p14="http://schemas.microsoft.com/office/powerpoint/2010/main" val="296008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CE90E467-E32C-4877-B3F2-DB8B47C73F74}" type="datetime1">
              <a:rPr lang="en-US"/>
              <a:pPr>
                <a:defRPr/>
              </a:pPr>
              <a:t>12/26/2018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609E984C-EC76-44F7-89F7-BD3E814066DE}" type="slidenum">
              <a:rPr lang="en-US"/>
              <a:pPr>
                <a:defRPr/>
              </a:pPr>
              <a:t>‹#›</a:t>
            </a:fld>
            <a:endParaRPr lang="en-US" dirty="0"/>
          </a:p>
        </p:txBody>
      </p:sp>
    </p:spTree>
    <p:extLst>
      <p:ext uri="{BB962C8B-B14F-4D97-AF65-F5344CB8AC3E}">
        <p14:creationId xmlns:p14="http://schemas.microsoft.com/office/powerpoint/2010/main" val="426231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7162802"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BD9EB197-1AA8-4975-950B-33543C8593A8}" type="datetime1">
              <a:rPr lang="en-US"/>
              <a:pPr>
                <a:defRPr/>
              </a:pPr>
              <a:t>12/26/2018</a:t>
            </a:fld>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F0AB2DAE-AA18-46F5-A45D-BB246721F85F}" type="slidenum">
              <a:rPr lang="en-US"/>
              <a:pPr>
                <a:defRPr/>
              </a:pPr>
              <a:t>‹#›</a:t>
            </a:fld>
            <a:endParaRPr lang="en-US" dirty="0"/>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dirty="0"/>
          </a:p>
        </p:txBody>
      </p:sp>
    </p:spTree>
    <p:extLst>
      <p:ext uri="{BB962C8B-B14F-4D97-AF65-F5344CB8AC3E}">
        <p14:creationId xmlns:p14="http://schemas.microsoft.com/office/powerpoint/2010/main" val="179793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32514CC2-2F77-4BFE-9782-01E55FE862D4}" type="datetime1">
              <a:rPr lang="en-US"/>
              <a:pPr>
                <a:defRPr/>
              </a:pPr>
              <a:t>12/26/2018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87102998-06F6-4C8D-8A96-497386E3723C}" type="slidenum">
              <a:rPr lang="en-US"/>
              <a:pPr>
                <a:defRPr/>
              </a:pPr>
              <a:t>‹#›</a:t>
            </a:fld>
            <a:endParaRPr lang="en-US" dirty="0"/>
          </a:p>
        </p:txBody>
      </p:sp>
    </p:spTree>
    <p:extLst>
      <p:ext uri="{BB962C8B-B14F-4D97-AF65-F5344CB8AC3E}">
        <p14:creationId xmlns:p14="http://schemas.microsoft.com/office/powerpoint/2010/main" val="39809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438405"/>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fld id="{F0E35C54-A38F-4669-897C-45AE89D51F5A}" type="datetime1">
              <a:rPr lang="en-US"/>
              <a:pPr>
                <a:defRPr/>
              </a:pPr>
              <a:t>12/26/2018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ln/>
        </p:spPr>
        <p:txBody>
          <a:bodyPr/>
          <a:lstStyle>
            <a:lvl1pPr>
              <a:defRPr/>
            </a:lvl1pPr>
          </a:lstStyle>
          <a:p>
            <a:pPr>
              <a:defRPr/>
            </a:pPr>
            <a:fld id="{C3AC0EF8-3D0C-4270-8E67-4835D5DC74D2}" type="slidenum">
              <a:rPr lang="en-US"/>
              <a:pPr>
                <a:defRPr/>
              </a:pPr>
              <a:t>‹#›</a:t>
            </a:fld>
            <a:endParaRPr lang="en-US" dirty="0"/>
          </a:p>
        </p:txBody>
      </p:sp>
    </p:spTree>
    <p:extLst>
      <p:ext uri="{BB962C8B-B14F-4D97-AF65-F5344CB8AC3E}">
        <p14:creationId xmlns:p14="http://schemas.microsoft.com/office/powerpoint/2010/main" val="117008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18BF55C-B33F-4CA7-8B6B-9E885860B6DA}" type="datetime1">
              <a:rPr lang="en-US"/>
              <a:pPr>
                <a:defRPr/>
              </a:pPr>
              <a:t>12/26/2018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ln/>
        </p:spPr>
        <p:txBody>
          <a:bodyPr/>
          <a:lstStyle>
            <a:lvl1pPr>
              <a:defRPr/>
            </a:lvl1pPr>
          </a:lstStyle>
          <a:p>
            <a:pPr>
              <a:defRPr/>
            </a:pPr>
            <a:fld id="{9D93F785-1BA1-42FD-8055-FDD80ED7928A}" type="slidenum">
              <a:rPr lang="en-US"/>
              <a:pPr>
                <a:defRPr/>
              </a:pPr>
              <a:t>‹#›</a:t>
            </a:fld>
            <a:endParaRPr lang="en-US" dirty="0"/>
          </a:p>
        </p:txBody>
      </p:sp>
    </p:spTree>
    <p:extLst>
      <p:ext uri="{BB962C8B-B14F-4D97-AF65-F5344CB8AC3E}">
        <p14:creationId xmlns:p14="http://schemas.microsoft.com/office/powerpoint/2010/main" val="68209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3"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Date Placeholder 1"/>
          <p:cNvSpPr>
            <a:spLocks noGrp="1"/>
          </p:cNvSpPr>
          <p:nvPr>
            <p:ph type="dt" sz="half" idx="10"/>
          </p:nvPr>
        </p:nvSpPr>
        <p:spPr/>
        <p:txBody>
          <a:bodyPr/>
          <a:lstStyle>
            <a:lvl1pPr>
              <a:defRPr/>
            </a:lvl1pPr>
          </a:lstStyle>
          <a:p>
            <a:pPr>
              <a:defRPr/>
            </a:pPr>
            <a:fld id="{3E7E807E-CA43-4A48-8DF0-CC284B9A40CA}" type="datetime1">
              <a:rPr lang="en-US"/>
              <a:pPr>
                <a:defRPr/>
              </a:pPr>
              <a:t>12/26/2018</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543D7F24-FA37-4620-AC31-FA1AB339931A}" type="slidenum">
              <a:rPr lang="en-US"/>
              <a:pPr>
                <a:defRPr/>
              </a:pPr>
              <a:t>‹#›</a:t>
            </a:fld>
            <a:endParaRPr lang="en-US" dirty="0"/>
          </a:p>
        </p:txBody>
      </p:sp>
    </p:spTree>
    <p:extLst>
      <p:ext uri="{BB962C8B-B14F-4D97-AF65-F5344CB8AC3E}">
        <p14:creationId xmlns:p14="http://schemas.microsoft.com/office/powerpoint/2010/main" val="283440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7010400" y="150816"/>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609600" y="304806"/>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857C7A97-1733-4662-962B-1CF4D450E6DB}" type="datetime1">
              <a:rPr lang="en-US"/>
              <a:pPr>
                <a:defRPr/>
              </a:pPr>
              <a:t>12/26/2018</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BF9CC289-79F9-4C31-8C3F-8CCEE694A4CB}" type="slidenum">
              <a:rPr lang="en-US"/>
              <a:pPr>
                <a:defRPr/>
              </a:pPr>
              <a:t>‹#›</a:t>
            </a:fld>
            <a:endParaRPr lang="en-US" dirty="0"/>
          </a:p>
        </p:txBody>
      </p:sp>
    </p:spTree>
    <p:extLst>
      <p:ext uri="{BB962C8B-B14F-4D97-AF65-F5344CB8AC3E}">
        <p14:creationId xmlns:p14="http://schemas.microsoft.com/office/powerpoint/2010/main" val="18433049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6" name="Rectangle 5"/>
          <p:cNvSpPr/>
          <p:nvPr/>
        </p:nvSpPr>
        <p:spPr>
          <a:xfrm>
            <a:off x="7010400" y="150816"/>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10431F9C-0652-4399-894F-50AAAFDCFB85}" type="datetime1">
              <a:rPr lang="en-US"/>
              <a:pPr>
                <a:defRPr/>
              </a:pPr>
              <a:t>12/26/2018</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05CDCFFC-5355-400D-AC2A-44114572F0CD}" type="slidenum">
              <a:rPr lang="en-US"/>
              <a:pPr>
                <a:defRPr/>
              </a:pPr>
              <a:t>‹#›</a:t>
            </a:fld>
            <a:endParaRPr lang="en-US" dirty="0"/>
          </a:p>
        </p:txBody>
      </p:sp>
    </p:spTree>
    <p:extLst>
      <p:ext uri="{BB962C8B-B14F-4D97-AF65-F5344CB8AC3E}">
        <p14:creationId xmlns:p14="http://schemas.microsoft.com/office/powerpoint/2010/main" val="135668274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3"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1001" y="1719263"/>
            <a:ext cx="8407400" cy="4406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a:solidFill>
                  <a:schemeClr val="tx2"/>
                </a:solidFill>
              </a:defRPr>
            </a:lvl1pPr>
          </a:lstStyle>
          <a:p>
            <a:pPr>
              <a:defRPr/>
            </a:pPr>
            <a:fld id="{CB90425D-3D2F-4E53-A3C3-D6147033FDCD}" type="datetime1">
              <a:rPr lang="en-US"/>
              <a:pPr>
                <a:defRPr/>
              </a:pPr>
              <a:t>12/26/2018</a:t>
            </a:fld>
            <a:endParaRPr lang="en-US" dirty="0"/>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8234363" y="6354769"/>
            <a:ext cx="582612" cy="274637"/>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5628FBFE-E662-40AA-8BF2-1DC7933DD5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58" r:id="rId1"/>
    <p:sldLayoutId id="2147485117" r:id="rId2"/>
    <p:sldLayoutId id="2147485159" r:id="rId3"/>
    <p:sldLayoutId id="2147485118" r:id="rId4"/>
    <p:sldLayoutId id="2147485119" r:id="rId5"/>
    <p:sldLayoutId id="2147485120" r:id="rId6"/>
    <p:sldLayoutId id="2147485160" r:id="rId7"/>
    <p:sldLayoutId id="2147485161" r:id="rId8"/>
    <p:sldLayoutId id="2147485162" r:id="rId9"/>
    <p:sldLayoutId id="2147485121" r:id="rId10"/>
    <p:sldLayoutId id="2147485163" r:id="rId11"/>
  </p:sldLayoutIdLst>
  <p:hf sldNum="0" hdr="0" ftr="0"/>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477000" cy="5181600"/>
          </a:xfrm>
          <a:ln>
            <a:miter lim="800000"/>
            <a:headEnd/>
            <a:tailEnd/>
          </a:ln>
        </p:spPr>
        <p:txBody>
          <a:bodyPr>
            <a:normAutofit/>
          </a:bodyPr>
          <a:lstStyle/>
          <a:p>
            <a:pPr algn="ctr" eaLnBrk="1" fontAlgn="auto" hangingPunct="1">
              <a:spcAft>
                <a:spcPts val="0"/>
              </a:spcAft>
              <a:defRPr/>
            </a:pPr>
            <a:r>
              <a:rPr lang="en-US" sz="2800" dirty="0"/>
              <a:t>Detroit VA Medical Center</a:t>
            </a:r>
            <a:br>
              <a:rPr lang="en-US" sz="2800" dirty="0"/>
            </a:br>
            <a:r>
              <a:rPr lang="en-US" sz="2800" dirty="0"/>
              <a:t>Department of Medicine</a:t>
            </a:r>
            <a:br>
              <a:rPr lang="en-US" sz="2800" dirty="0"/>
            </a:br>
            <a:br>
              <a:rPr lang="en-US" sz="2800" dirty="0"/>
            </a:br>
            <a:r>
              <a:rPr lang="en-US" sz="3600" dirty="0"/>
              <a:t>Pearls for </a:t>
            </a:r>
            <a:br>
              <a:rPr lang="en-US" sz="3600" dirty="0"/>
            </a:br>
            <a:r>
              <a:rPr lang="en-US" sz="3600" dirty="0"/>
              <a:t>Patient care processes</a:t>
            </a:r>
            <a:endParaRPr lang="en-US" sz="2800" dirty="0"/>
          </a:p>
        </p:txBody>
      </p:sp>
      <p:sp>
        <p:nvSpPr>
          <p:cNvPr id="1126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A2E3A33-0120-4E96-98F6-BDCC5F63EE82}" type="datetime1">
              <a:rPr lang="en-US" altLang="en-US" sz="1100" smtClean="0">
                <a:solidFill>
                  <a:schemeClr val="bg2"/>
                </a:solidFill>
                <a:latin typeface="Arial" charset="0"/>
              </a:rPr>
              <a:pPr eaLnBrk="1" hangingPunct="1">
                <a:spcBef>
                  <a:spcPct val="0"/>
                </a:spcBef>
                <a:buClrTx/>
                <a:buFontTx/>
                <a:buNone/>
              </a:pPr>
              <a:t>12/26/2018</a:t>
            </a:fld>
            <a:endParaRPr lang="en-US" altLang="en-US" sz="1100" dirty="0">
              <a:solidFill>
                <a:schemeClr val="bg2"/>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Admissions up until 7am from ED need to be seen and evaluated either by the night-float or MOD. </a:t>
            </a:r>
          </a:p>
          <a:p>
            <a:r>
              <a:rPr lang="en-US" dirty="0"/>
              <a:t>Initial basic orders can be written and pt. handed-of to on-call team at 7am</a:t>
            </a:r>
          </a:p>
          <a:p>
            <a:r>
              <a:rPr lang="en-US" dirty="0"/>
              <a:t>It is the responsibility of the on-call team to give pt. to pre-call or post-post call team before 8am</a:t>
            </a:r>
          </a:p>
          <a:p>
            <a:r>
              <a:rPr lang="en-US" dirty="0"/>
              <a:t>NP will start taking patients at 8am. </a:t>
            </a:r>
          </a:p>
          <a:p>
            <a:r>
              <a:rPr lang="en-US" dirty="0"/>
              <a:t>These early admissions are not common but they should not be waiting two hours before admission… for the NP team to arrive. </a:t>
            </a:r>
          </a:p>
        </p:txBody>
      </p:sp>
      <p:sp>
        <p:nvSpPr>
          <p:cNvPr id="3" name="Title 2"/>
          <p:cNvSpPr>
            <a:spLocks noGrp="1"/>
          </p:cNvSpPr>
          <p:nvPr>
            <p:ph type="title"/>
          </p:nvPr>
        </p:nvSpPr>
        <p:spPr/>
        <p:txBody>
          <a:bodyPr/>
          <a:lstStyle/>
          <a:p>
            <a:r>
              <a:rPr lang="en-US" dirty="0"/>
              <a:t>Early morning admissions</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286285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274320" eaLnBrk="1" fontAlgn="auto" hangingPunct="1">
              <a:spcAft>
                <a:spcPts val="0"/>
              </a:spcAft>
              <a:defRPr/>
            </a:pPr>
            <a:r>
              <a:rPr lang="en-US" dirty="0"/>
              <a:t>Requirements: call pre-cert bed control first 62730</a:t>
            </a:r>
          </a:p>
          <a:p>
            <a:pPr marL="548958" lvl="1" eaLnBrk="1" fontAlgn="auto" hangingPunct="1">
              <a:spcAft>
                <a:spcPts val="0"/>
              </a:spcAft>
              <a:defRPr/>
            </a:pPr>
            <a:r>
              <a:rPr lang="en-US" dirty="0"/>
              <a:t>DISCHARGE from observation note/ and discharge order ; this is done first</a:t>
            </a:r>
          </a:p>
          <a:p>
            <a:pPr marL="548958" lvl="1" eaLnBrk="1" fontAlgn="auto" hangingPunct="1">
              <a:spcAft>
                <a:spcPts val="0"/>
              </a:spcAft>
              <a:defRPr/>
            </a:pPr>
            <a:r>
              <a:rPr lang="en-US" dirty="0"/>
              <a:t>*** use discharge menu to write your d/c order </a:t>
            </a:r>
            <a:r>
              <a:rPr lang="en-US" dirty="0">
                <a:solidFill>
                  <a:srgbClr val="FF0000"/>
                </a:solidFill>
              </a:rPr>
              <a:t>ALWAYS</a:t>
            </a:r>
          </a:p>
          <a:p>
            <a:pPr marL="548958" lvl="1" eaLnBrk="1" fontAlgn="auto" hangingPunct="1">
              <a:spcAft>
                <a:spcPts val="0"/>
              </a:spcAft>
              <a:defRPr/>
            </a:pPr>
            <a:r>
              <a:rPr lang="en-US" dirty="0"/>
              <a:t>“discharge from observation status; to be readmitted as full admit”</a:t>
            </a:r>
          </a:p>
          <a:p>
            <a:pPr marL="548958" lvl="1" eaLnBrk="1" fontAlgn="auto" hangingPunct="1">
              <a:spcAft>
                <a:spcPts val="0"/>
              </a:spcAft>
              <a:defRPr/>
            </a:pPr>
            <a:r>
              <a:rPr lang="en-US" dirty="0"/>
              <a:t> DO NOT USE DISCHARGE NAVAGATOR… but DISCHARGE NOTE FROM OBSERVATION</a:t>
            </a:r>
          </a:p>
          <a:p>
            <a:pPr marL="823595" lvl="2" eaLnBrk="1" fontAlgn="auto" hangingPunct="1">
              <a:spcAft>
                <a:spcPts val="0"/>
              </a:spcAft>
              <a:defRPr/>
            </a:pPr>
            <a:r>
              <a:rPr lang="en-US" b="1" i="1" dirty="0"/>
              <a:t>Brief note </a:t>
            </a:r>
            <a:r>
              <a:rPr lang="en-US" dirty="0"/>
              <a:t>indicating the disposition of the patient and the reason for conversion to full admission on your discharge note and progress note for the day.</a:t>
            </a:r>
          </a:p>
          <a:p>
            <a:pPr marL="823595" lvl="2" eaLnBrk="1" fontAlgn="auto" hangingPunct="1">
              <a:spcAft>
                <a:spcPts val="0"/>
              </a:spcAft>
              <a:defRPr/>
            </a:pPr>
            <a:r>
              <a:rPr lang="en-US" i="1" dirty="0">
                <a:solidFill>
                  <a:srgbClr val="FF0000"/>
                </a:solidFill>
              </a:rPr>
              <a:t>TO AVOID NEEDING TO CLICK THROUGH WHOLE TEMPLATE</a:t>
            </a:r>
            <a:r>
              <a:rPr lang="en-US" dirty="0"/>
              <a:t>:</a:t>
            </a:r>
          </a:p>
          <a:p>
            <a:pPr marL="1098233" lvl="3" eaLnBrk="1" fontAlgn="auto" hangingPunct="1">
              <a:spcAft>
                <a:spcPts val="0"/>
              </a:spcAft>
              <a:defRPr/>
            </a:pPr>
            <a:r>
              <a:rPr lang="en-US" dirty="0"/>
              <a:t>After opening up Discharge Note template, when asked if note is Deceased vs Live Pt, CLICK CANCEL and then YES to create a BLANK NOTE</a:t>
            </a:r>
          </a:p>
          <a:p>
            <a:pPr marL="1098233" lvl="3" eaLnBrk="1" fontAlgn="auto" hangingPunct="1">
              <a:spcAft>
                <a:spcPts val="0"/>
              </a:spcAft>
              <a:defRPr/>
            </a:pPr>
            <a:r>
              <a:rPr lang="en-US" dirty="0"/>
              <a:t>On BLANK NOTE: place a brief note with required documentation</a:t>
            </a:r>
          </a:p>
          <a:p>
            <a:pPr marL="548958" lvl="1" eaLnBrk="1" fontAlgn="auto" hangingPunct="1">
              <a:spcAft>
                <a:spcPts val="0"/>
              </a:spcAft>
              <a:defRPr/>
            </a:pPr>
            <a:r>
              <a:rPr lang="en-US" dirty="0"/>
              <a:t>NO need for admission note; use medicine Progress note for that day</a:t>
            </a:r>
          </a:p>
          <a:p>
            <a:pPr marL="823595" lvl="2" eaLnBrk="1" fontAlgn="auto" hangingPunct="1">
              <a:spcAft>
                <a:spcPts val="0"/>
              </a:spcAft>
              <a:defRPr/>
            </a:pPr>
            <a:r>
              <a:rPr lang="en-US" i="1" dirty="0">
                <a:solidFill>
                  <a:srgbClr val="FF0000"/>
                </a:solidFill>
              </a:rPr>
              <a:t>Then  </a:t>
            </a:r>
            <a:r>
              <a:rPr lang="en-US" dirty="0"/>
              <a:t>New Delayed Admission Orders; old orders will pop up and choose what you want.</a:t>
            </a:r>
          </a:p>
          <a:p>
            <a:pPr marL="548958" lvl="1" eaLnBrk="1" fontAlgn="auto" hangingPunct="1">
              <a:spcAft>
                <a:spcPts val="0"/>
              </a:spcAft>
              <a:defRPr/>
            </a:pPr>
            <a:endParaRPr lang="en-US" dirty="0"/>
          </a:p>
          <a:p>
            <a:pPr marL="274320" eaLnBrk="1" fontAlgn="auto" hangingPunct="1">
              <a:spcAft>
                <a:spcPts val="0"/>
              </a:spcAft>
              <a:defRPr/>
            </a:pPr>
            <a:r>
              <a:rPr lang="en-US" dirty="0">
                <a:solidFill>
                  <a:srgbClr val="FF0000"/>
                </a:solidFill>
              </a:rPr>
              <a:t>NOTE:  If pt. requires hospitalization longer than 48 hrs.:</a:t>
            </a:r>
          </a:p>
          <a:p>
            <a:pPr marL="548958" lvl="1" eaLnBrk="1" fontAlgn="auto" hangingPunct="1">
              <a:spcAft>
                <a:spcPts val="0"/>
              </a:spcAft>
              <a:defRPr/>
            </a:pPr>
            <a:r>
              <a:rPr lang="en-US" dirty="0">
                <a:solidFill>
                  <a:srgbClr val="FF0000"/>
                </a:solidFill>
              </a:rPr>
              <a:t>Pt must be discharged from Observation and readmitted to inpatient status; if discharge is pending within a few hours (no doubts) no need to readmit.</a:t>
            </a:r>
          </a:p>
          <a:p>
            <a:pPr marL="366395" lvl="1" indent="0" eaLnBrk="1" fontAlgn="auto" hangingPunct="1">
              <a:spcAft>
                <a:spcPts val="0"/>
              </a:spcAft>
              <a:buNone/>
              <a:defRPr/>
            </a:pPr>
            <a:endParaRPr lang="en-US" dirty="0"/>
          </a:p>
          <a:p>
            <a:pPr marL="274320" eaLnBrk="1" fontAlgn="auto" hangingPunct="1">
              <a:spcAft>
                <a:spcPts val="0"/>
              </a:spcAft>
              <a:defRPr/>
            </a:pPr>
            <a:endParaRPr lang="en-US" dirty="0">
              <a:solidFill>
                <a:srgbClr val="FF0000"/>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a:t>Converting Observation pt </a:t>
            </a:r>
            <a:br>
              <a:rPr lang="en-US" dirty="0"/>
            </a:br>
            <a:r>
              <a:rPr lang="en-US" dirty="0"/>
              <a:t>to full admission</a:t>
            </a:r>
          </a:p>
        </p:txBody>
      </p:sp>
      <p:sp>
        <p:nvSpPr>
          <p:cNvPr id="368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DFA9B92-04A0-438B-8D30-26D39044BC2C}"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31480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399" y="1752599"/>
            <a:ext cx="8255001" cy="4373563"/>
          </a:xfrm>
        </p:spPr>
        <p:txBody>
          <a:bodyPr/>
          <a:lstStyle/>
          <a:p>
            <a:r>
              <a:rPr lang="en-US" dirty="0"/>
              <a:t>the provider will go to new note and select the note title “conversion- then inpatient to observation conversion progress note will appear; select finish</a:t>
            </a:r>
          </a:p>
          <a:p>
            <a:r>
              <a:rPr lang="en-US" dirty="0"/>
              <a:t>. The order set box will appear with two orders attached. There is nothing for the provider to complete that will not appear automatically. </a:t>
            </a:r>
          </a:p>
          <a:p>
            <a:r>
              <a:rPr lang="en-US" dirty="0"/>
              <a:t>This can be done during the first 24 hours of hospitalization only; This will be a decision; initiated by or signed off on by your attending.</a:t>
            </a:r>
          </a:p>
          <a:p>
            <a:r>
              <a:rPr lang="en-US" dirty="0"/>
              <a:t>Make sure to call bed control nurse 62730 and tell your unit secretary when ordering this. </a:t>
            </a:r>
          </a:p>
          <a:p>
            <a:r>
              <a:rPr lang="en-US" dirty="0"/>
              <a:t>Check back and make sure the pre-cert was done and the patient status was changed. </a:t>
            </a:r>
          </a:p>
          <a:p>
            <a:pPr marL="44450" indent="0">
              <a:buNone/>
            </a:pPr>
            <a:endParaRPr lang="en-US" dirty="0"/>
          </a:p>
        </p:txBody>
      </p:sp>
      <p:sp>
        <p:nvSpPr>
          <p:cNvPr id="3" name="Title 2"/>
          <p:cNvSpPr>
            <a:spLocks noGrp="1"/>
          </p:cNvSpPr>
          <p:nvPr>
            <p:ph type="title"/>
          </p:nvPr>
        </p:nvSpPr>
        <p:spPr/>
        <p:txBody>
          <a:bodyPr/>
          <a:lstStyle/>
          <a:p>
            <a:r>
              <a:rPr lang="en-US" dirty="0"/>
              <a:t>Convert full admission to observation patient	</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185211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Moving a pt. From VA nursing home: this is a special set of orders; you do write these!</a:t>
            </a:r>
          </a:p>
          <a:p>
            <a:r>
              <a:rPr lang="en-US" sz="2400" dirty="0"/>
              <a:t>In order tab; select write Delayed orders</a:t>
            </a:r>
          </a:p>
          <a:p>
            <a:r>
              <a:rPr lang="en-US" sz="2400" dirty="0"/>
              <a:t>Select; Transfer to ASIH from CLC(absent; sick in hospital)</a:t>
            </a:r>
          </a:p>
          <a:p>
            <a:r>
              <a:rPr lang="en-US" sz="2400" dirty="0"/>
              <a:t>Enter instructions in field provided; ex. Admit to</a:t>
            </a:r>
          </a:p>
          <a:p>
            <a:pPr marL="44450" indent="0">
              <a:buNone/>
            </a:pPr>
            <a:r>
              <a:rPr lang="en-US" sz="2400" dirty="0"/>
              <a:t>   to medicine etc.</a:t>
            </a:r>
          </a:p>
          <a:p>
            <a:pPr>
              <a:buFont typeface="Wingdings" panose="05000000000000000000" pitchFamily="2" charset="2"/>
              <a:buChar char="§"/>
            </a:pPr>
            <a:r>
              <a:rPr lang="en-US" sz="2400" dirty="0"/>
              <a:t>Screen will come up selects meds and orders you want to continue; select other applicable order from transfer menu; click; done ; review and sign. </a:t>
            </a:r>
          </a:p>
          <a:p>
            <a:pPr marL="44450" indent="0">
              <a:buNone/>
            </a:pPr>
            <a:endParaRPr lang="en-US" sz="2400" dirty="0"/>
          </a:p>
          <a:p>
            <a:endParaRPr lang="en-US" sz="2400" dirty="0"/>
          </a:p>
          <a:p>
            <a:pPr>
              <a:buFont typeface="Wingdings" panose="05000000000000000000" pitchFamily="2" charset="2"/>
              <a:buChar char="§"/>
            </a:pPr>
            <a:endParaRPr lang="en-US" sz="2400" dirty="0"/>
          </a:p>
          <a:p>
            <a:pPr marL="44450" indent="0">
              <a:buNone/>
            </a:pPr>
            <a:endParaRPr lang="en-US" sz="2400" dirty="0"/>
          </a:p>
          <a:p>
            <a:pPr marL="44450" indent="0">
              <a:buNone/>
            </a:pPr>
            <a:endParaRPr lang="en-US" sz="2400" dirty="0"/>
          </a:p>
          <a:p>
            <a:pPr marL="44450" indent="0">
              <a:buNone/>
            </a:pPr>
            <a:endParaRPr lang="en-US" sz="2400" dirty="0"/>
          </a:p>
          <a:p>
            <a:endParaRPr lang="en-US" sz="2400" dirty="0"/>
          </a:p>
        </p:txBody>
      </p:sp>
      <p:sp>
        <p:nvSpPr>
          <p:cNvPr id="3" name="Title 2"/>
          <p:cNvSpPr>
            <a:spLocks noGrp="1"/>
          </p:cNvSpPr>
          <p:nvPr>
            <p:ph type="title"/>
          </p:nvPr>
        </p:nvSpPr>
        <p:spPr/>
        <p:txBody>
          <a:bodyPr/>
          <a:lstStyle/>
          <a:p>
            <a:r>
              <a:rPr lang="en-US" dirty="0"/>
              <a:t>Admission from VA CLC	</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342836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274320" eaLnBrk="1" fontAlgn="auto" hangingPunct="1">
              <a:spcAft>
                <a:spcPts val="0"/>
              </a:spcAft>
              <a:defRPr/>
            </a:pPr>
            <a:r>
              <a:rPr lang="en-US" dirty="0"/>
              <a:t>Seek help for resolving any barriers to discharge</a:t>
            </a:r>
          </a:p>
          <a:p>
            <a:pPr marL="548640" lvl="1" indent="-182880" eaLnBrk="1" fontAlgn="auto" hangingPunct="1">
              <a:spcAft>
                <a:spcPts val="0"/>
              </a:spcAft>
              <a:defRPr/>
            </a:pPr>
            <a:r>
              <a:rPr lang="en-US" dirty="0"/>
              <a:t>i.e. Diagnostic tests or labs not done</a:t>
            </a:r>
          </a:p>
          <a:p>
            <a:pPr marL="548640" lvl="1" indent="-182880" eaLnBrk="1" fontAlgn="auto" hangingPunct="1">
              <a:spcAft>
                <a:spcPts val="0"/>
              </a:spcAft>
              <a:defRPr/>
            </a:pPr>
            <a:r>
              <a:rPr lang="en-US" dirty="0"/>
              <a:t>i.e. Waiting for consultant recommendations</a:t>
            </a:r>
          </a:p>
          <a:p>
            <a:pPr marL="274320" eaLnBrk="1" fontAlgn="auto" hangingPunct="1">
              <a:spcAft>
                <a:spcPts val="0"/>
              </a:spcAft>
              <a:defRPr/>
            </a:pPr>
            <a:r>
              <a:rPr lang="en-US" dirty="0"/>
              <a:t>Transportation</a:t>
            </a:r>
          </a:p>
          <a:p>
            <a:pPr marL="548640" lvl="1" indent="-182880" eaLnBrk="1" fontAlgn="auto" hangingPunct="1">
              <a:spcAft>
                <a:spcPts val="0"/>
              </a:spcAft>
              <a:defRPr/>
            </a:pPr>
            <a:r>
              <a:rPr lang="en-US" dirty="0"/>
              <a:t>Who is taking pt home?</a:t>
            </a:r>
          </a:p>
          <a:p>
            <a:pPr marL="548640" lvl="1" indent="-182880" eaLnBrk="1" fontAlgn="auto" hangingPunct="1">
              <a:spcAft>
                <a:spcPts val="0"/>
              </a:spcAft>
              <a:defRPr/>
            </a:pPr>
            <a:r>
              <a:rPr lang="en-US" dirty="0"/>
              <a:t>If Travel needs to be arranged, start travel request early; don’t</a:t>
            </a:r>
          </a:p>
          <a:p>
            <a:pPr marL="365760" lvl="1" indent="0" eaLnBrk="1" fontAlgn="auto" hangingPunct="1">
              <a:spcAft>
                <a:spcPts val="0"/>
              </a:spcAft>
              <a:buNone/>
              <a:defRPr/>
            </a:pPr>
            <a:r>
              <a:rPr lang="en-US" dirty="0"/>
              <a:t>   depend on it being approved, most requests are not. </a:t>
            </a:r>
          </a:p>
          <a:p>
            <a:pPr marL="548640" lvl="1" indent="-182880" eaLnBrk="1" fontAlgn="auto" hangingPunct="1">
              <a:spcAft>
                <a:spcPts val="0"/>
              </a:spcAft>
              <a:defRPr/>
            </a:pPr>
            <a:r>
              <a:rPr lang="en-US" dirty="0"/>
              <a:t>If you have to place a consult you have to complete a “Beneficiary travel   progress  note”  first to bring up consult order.”</a:t>
            </a:r>
          </a:p>
          <a:p>
            <a:pPr marL="548640" lvl="1" indent="-182880" eaLnBrk="1" fontAlgn="auto" hangingPunct="1">
              <a:spcAft>
                <a:spcPts val="0"/>
              </a:spcAft>
              <a:defRPr/>
            </a:pPr>
            <a:r>
              <a:rPr lang="en-US" dirty="0"/>
              <a:t>If patient already has travel fill out appropriate form and give to secretary</a:t>
            </a:r>
          </a:p>
          <a:p>
            <a:pPr marL="274320" eaLnBrk="1" fontAlgn="auto" hangingPunct="1">
              <a:spcAft>
                <a:spcPts val="0"/>
              </a:spcAft>
              <a:defRPr/>
            </a:pPr>
            <a:r>
              <a:rPr lang="en-US" dirty="0"/>
              <a:t>If pt not assigned a PCP, start process to assign one</a:t>
            </a:r>
          </a:p>
          <a:p>
            <a:pPr marL="274320" eaLnBrk="1" fontAlgn="auto" hangingPunct="1">
              <a:spcAft>
                <a:spcPts val="0"/>
              </a:spcAft>
              <a:defRPr/>
            </a:pPr>
            <a:r>
              <a:rPr lang="en-US" dirty="0"/>
              <a:t>Order equipment and supplies needed</a:t>
            </a:r>
          </a:p>
          <a:p>
            <a:pPr marL="274320" eaLnBrk="1" fontAlgn="auto" hangingPunct="1">
              <a:spcAft>
                <a:spcPts val="0"/>
              </a:spcAft>
              <a:defRPr/>
            </a:pPr>
            <a:r>
              <a:rPr lang="en-US" dirty="0"/>
              <a:t>Home O2 Evaluations(respiratory care consult)</a:t>
            </a:r>
          </a:p>
          <a:p>
            <a:pPr marL="274320" eaLnBrk="1" fontAlgn="auto" hangingPunct="1">
              <a:spcAft>
                <a:spcPts val="0"/>
              </a:spcAft>
              <a:defRPr/>
            </a:pPr>
            <a:r>
              <a:rPr lang="en-US" dirty="0"/>
              <a:t>Pt teaching needs</a:t>
            </a:r>
          </a:p>
          <a:p>
            <a:pPr marL="274320" eaLnBrk="1" fontAlgn="auto" hangingPunct="1">
              <a:spcAft>
                <a:spcPts val="0"/>
              </a:spcAft>
              <a:defRPr/>
            </a:pPr>
            <a:r>
              <a:rPr lang="en-US" dirty="0"/>
              <a:t>Restraint-free x 24 hrs prior to nursing home placement</a:t>
            </a:r>
          </a:p>
          <a:p>
            <a:pPr marL="274320" eaLnBrk="1" fontAlgn="auto" hangingPunct="1">
              <a:spcAft>
                <a:spcPts val="0"/>
              </a:spcAft>
              <a:defRPr/>
            </a:pPr>
            <a:r>
              <a:rPr lang="en-US" dirty="0"/>
              <a:t>Outpatient appointments</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Daily Discharge Planning</a:t>
            </a:r>
          </a:p>
        </p:txBody>
      </p:sp>
      <p:sp>
        <p:nvSpPr>
          <p:cNvPr id="604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077B108-57FC-4C35-A2BE-82E68FBCD391}"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45720" indent="0" eaLnBrk="1" fontAlgn="auto" hangingPunct="1">
              <a:spcAft>
                <a:spcPts val="0"/>
              </a:spcAft>
              <a:buNone/>
              <a:defRPr/>
            </a:pPr>
            <a:r>
              <a:rPr lang="en-US" dirty="0"/>
              <a:t> It is now more difficult to obtain travel. A special mode involved request must be placed. Patient must qualify </a:t>
            </a:r>
            <a:r>
              <a:rPr lang="en-US" b="1" dirty="0"/>
              <a:t>medically and financially.  Must be at risk on public transportation and be low income.</a:t>
            </a:r>
          </a:p>
          <a:p>
            <a:pPr marL="274320" eaLnBrk="1" fontAlgn="auto" hangingPunct="1">
              <a:spcAft>
                <a:spcPts val="0"/>
              </a:spcAft>
              <a:defRPr/>
            </a:pPr>
            <a:r>
              <a:rPr lang="en-US" dirty="0"/>
              <a:t>Process: place a note : notes  Beneficiary travel  progress note;  Choose  special mode transportation/ common   carrier section. After you finish this ,. Common carrier=car or van; special is BLS ambulance.   please detail/ text in why pt. is medically unstable for public  transportation. Fill in all boxes</a:t>
            </a:r>
          </a:p>
          <a:p>
            <a:pPr marL="45720" indent="0" eaLnBrk="1" fontAlgn="auto" hangingPunct="1">
              <a:spcAft>
                <a:spcPts val="0"/>
              </a:spcAft>
              <a:buNone/>
              <a:defRPr/>
            </a:pPr>
            <a:r>
              <a:rPr lang="en-US" dirty="0"/>
              <a:t>   your email/ pager etc. </a:t>
            </a:r>
          </a:p>
          <a:p>
            <a:pPr marL="45720" indent="0" eaLnBrk="1" fontAlgn="auto" hangingPunct="1">
              <a:spcAft>
                <a:spcPts val="0"/>
              </a:spcAft>
              <a:buNone/>
              <a:defRPr/>
            </a:pPr>
            <a:r>
              <a:rPr lang="en-US" dirty="0"/>
              <a:t> It is more likely approved</a:t>
            </a:r>
          </a:p>
          <a:p>
            <a:pPr marL="45720" indent="0" eaLnBrk="1" fontAlgn="auto" hangingPunct="1">
              <a:spcAft>
                <a:spcPts val="0"/>
              </a:spcAft>
              <a:buNone/>
              <a:defRPr/>
            </a:pPr>
            <a:r>
              <a:rPr lang="en-US" dirty="0"/>
              <a:t>   if it is a one time travel from VA to pt.'s home specify!</a:t>
            </a:r>
          </a:p>
          <a:p>
            <a:pPr marL="274320" eaLnBrk="1" fontAlgn="auto" hangingPunct="1">
              <a:spcAft>
                <a:spcPts val="0"/>
              </a:spcAft>
              <a:defRPr/>
            </a:pPr>
            <a:r>
              <a:rPr lang="en-US" dirty="0"/>
              <a:t>Do not click boxes saying pt. just needs ride; or is ok in car</a:t>
            </a:r>
          </a:p>
          <a:p>
            <a:pPr marL="274320" eaLnBrk="1" fontAlgn="auto" hangingPunct="1">
              <a:spcAft>
                <a:spcPts val="0"/>
              </a:spcAft>
              <a:defRPr/>
            </a:pPr>
            <a:r>
              <a:rPr lang="en-US" dirty="0"/>
              <a:t>Do not do this the day of discharge; as often it takes longer </a:t>
            </a:r>
          </a:p>
          <a:p>
            <a:pPr marL="45720" indent="0" eaLnBrk="1" fontAlgn="auto" hangingPunct="1">
              <a:spcAft>
                <a:spcPts val="0"/>
              </a:spcAft>
              <a:buNone/>
              <a:defRPr/>
            </a:pPr>
            <a:r>
              <a:rPr lang="en-US" dirty="0"/>
              <a:t>See Hospitalist menu for more; notes; </a:t>
            </a:r>
          </a:p>
          <a:p>
            <a:pPr marL="45720" indent="0" eaLnBrk="1" fontAlgn="auto" hangingPunct="1">
              <a:spcAft>
                <a:spcPts val="0"/>
              </a:spcAft>
              <a:buNone/>
              <a:defRPr/>
            </a:pPr>
            <a:r>
              <a:rPr lang="en-US" dirty="0"/>
              <a:t>NO need for travel consult for ambulance transfer to another hospital; but do need for transfer to nursing home</a:t>
            </a:r>
          </a:p>
          <a:p>
            <a:pPr marL="45720" indent="0" eaLnBrk="1" fontAlgn="auto" hangingPunct="1">
              <a:spcAft>
                <a:spcPts val="0"/>
              </a:spcAft>
              <a:buNone/>
              <a:defRPr/>
            </a:pPr>
            <a:endParaRPr lang="en-US" dirty="0"/>
          </a:p>
          <a:p>
            <a:pPr marL="45720" indent="0" eaLnBrk="1" fontAlgn="auto" hangingPunct="1">
              <a:spcAft>
                <a:spcPts val="0"/>
              </a:spcAft>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VA Travel</a:t>
            </a:r>
          </a:p>
        </p:txBody>
      </p:sp>
      <p:sp>
        <p:nvSpPr>
          <p:cNvPr id="604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077B108-57FC-4C35-A2BE-82E68FBCD391}"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115201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Example; cardiology; neurology etc./</a:t>
            </a:r>
          </a:p>
          <a:p>
            <a:r>
              <a:rPr lang="en-US" dirty="0"/>
              <a:t>Cannot be made on weekends; so try to anticipate; you can</a:t>
            </a:r>
          </a:p>
          <a:p>
            <a:pPr marL="44450" indent="0">
              <a:buNone/>
            </a:pPr>
            <a:r>
              <a:rPr lang="en-US" dirty="0"/>
              <a:t>   place a return to clinic order; discharges on the weekend, likely </a:t>
            </a:r>
          </a:p>
          <a:p>
            <a:pPr marL="44450" indent="0">
              <a:buNone/>
            </a:pPr>
            <a:r>
              <a:rPr lang="en-US" dirty="0"/>
              <a:t>   will not be done. </a:t>
            </a:r>
          </a:p>
          <a:p>
            <a:r>
              <a:rPr lang="en-US" dirty="0"/>
              <a:t>Place outpt consult for patients that have not had consults inpatient; otherwise someone  may call clinic to make apt.</a:t>
            </a:r>
          </a:p>
          <a:p>
            <a:r>
              <a:rPr lang="en-US" dirty="0"/>
              <a:t>Care coordinators and secretaries  may do with this.. But you must    give them a list and time range for apt. (per consult service) try to arrange before weekend; </a:t>
            </a:r>
          </a:p>
          <a:p>
            <a:r>
              <a:rPr lang="en-US" dirty="0"/>
              <a:t>Only provider can place consult order; Do not consult if pt. seen inpt by consult service or if already established with this; exception chf-econsults above. </a:t>
            </a:r>
          </a:p>
          <a:p>
            <a:r>
              <a:rPr lang="en-US" dirty="0"/>
              <a:t>Specialty clinics: Firm B; Cardiology, urology, Pulmonary, nephrology; neurology; Firm J: ID, GI , Liver; Firm E; oncology and rheumatology, anticoagulation clinic</a:t>
            </a:r>
          </a:p>
        </p:txBody>
      </p:sp>
      <p:sp>
        <p:nvSpPr>
          <p:cNvPr id="3" name="Title 2"/>
          <p:cNvSpPr>
            <a:spLocks noGrp="1"/>
          </p:cNvSpPr>
          <p:nvPr>
            <p:ph type="title"/>
          </p:nvPr>
        </p:nvSpPr>
        <p:spPr/>
        <p:txBody>
          <a:bodyPr/>
          <a:lstStyle/>
          <a:p>
            <a:r>
              <a:rPr lang="en-US" dirty="0"/>
              <a:t>Specialty service apts	</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138355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263"/>
            <a:ext cx="5486400" cy="4406900"/>
          </a:xfrm>
        </p:spPr>
        <p:txBody>
          <a:bodyPr>
            <a:normAutofit fontScale="92500" lnSpcReduction="10000"/>
          </a:bodyPr>
          <a:lstStyle/>
          <a:p>
            <a:pPr marL="274320" eaLnBrk="1" fontAlgn="auto" hangingPunct="1">
              <a:spcAft>
                <a:spcPts val="0"/>
              </a:spcAft>
              <a:defRPr/>
            </a:pPr>
            <a:r>
              <a:rPr lang="en-US" dirty="0"/>
              <a:t>Nurses do not receive alerts for new orders written</a:t>
            </a:r>
          </a:p>
          <a:p>
            <a:pPr marL="274320" eaLnBrk="1" fontAlgn="auto" hangingPunct="1">
              <a:spcAft>
                <a:spcPts val="0"/>
              </a:spcAft>
              <a:defRPr/>
            </a:pPr>
            <a:r>
              <a:rPr lang="en-US" dirty="0"/>
              <a:t>Communicate </a:t>
            </a:r>
            <a:r>
              <a:rPr lang="en-US" i="1" u="sng" dirty="0"/>
              <a:t>NOW</a:t>
            </a:r>
            <a:r>
              <a:rPr lang="en-US" dirty="0"/>
              <a:t> or </a:t>
            </a:r>
            <a:r>
              <a:rPr lang="en-US" i="1" u="sng" dirty="0"/>
              <a:t>STAT</a:t>
            </a:r>
            <a:r>
              <a:rPr lang="en-US" dirty="0"/>
              <a:t> orders and  plan of care with Nursing Staff</a:t>
            </a:r>
          </a:p>
          <a:p>
            <a:pPr marL="274320" eaLnBrk="1" fontAlgn="auto" hangingPunct="1">
              <a:spcAft>
                <a:spcPts val="0"/>
              </a:spcAft>
              <a:defRPr/>
            </a:pPr>
            <a:r>
              <a:rPr lang="en-US" dirty="0"/>
              <a:t>Flagging orders does not </a:t>
            </a:r>
          </a:p>
          <a:p>
            <a:pPr marL="45720" indent="0" eaLnBrk="1" fontAlgn="auto" hangingPunct="1">
              <a:spcAft>
                <a:spcPts val="0"/>
              </a:spcAft>
              <a:buNone/>
              <a:defRPr/>
            </a:pPr>
            <a:r>
              <a:rPr lang="en-US" dirty="0"/>
              <a:t>   substitute for notifying nurses</a:t>
            </a:r>
          </a:p>
          <a:p>
            <a:pPr marL="274320" eaLnBrk="1" fontAlgn="auto" hangingPunct="1">
              <a:spcAft>
                <a:spcPts val="0"/>
              </a:spcAft>
              <a:defRPr/>
            </a:pPr>
            <a:r>
              <a:rPr lang="en-US" dirty="0"/>
              <a:t>All nurses are assigned CISCO phones. </a:t>
            </a:r>
            <a:r>
              <a:rPr lang="en-US" sz="2400" dirty="0"/>
              <a:t>(See electronic board at Nsg Station for nurse CISCO phone numbers)</a:t>
            </a:r>
          </a:p>
          <a:p>
            <a:pPr marL="45720" indent="0" eaLnBrk="1" fontAlgn="auto" hangingPunct="1">
              <a:spcAft>
                <a:spcPts val="0"/>
              </a:spcAft>
              <a:buNone/>
              <a:defRPr/>
            </a:pPr>
            <a:endParaRPr lang="en-US" sz="2000" dirty="0"/>
          </a:p>
          <a:p>
            <a:pPr marL="548640" lvl="1" indent="-182880" eaLnBrk="1" fontAlgn="auto" hangingPunct="1">
              <a:spcAft>
                <a:spcPts val="0"/>
              </a:spcAft>
              <a:defRPr/>
            </a:pPr>
            <a:endParaRPr lang="en-US" dirty="0"/>
          </a:p>
        </p:txBody>
      </p:sp>
      <p:sp>
        <p:nvSpPr>
          <p:cNvPr id="6" name="Content Placeholder 5"/>
          <p:cNvSpPr>
            <a:spLocks noGrp="1"/>
          </p:cNvSpPr>
          <p:nvPr>
            <p:ph sz="half" idx="2"/>
          </p:nvPr>
        </p:nvSpPr>
        <p:spPr>
          <a:xfrm>
            <a:off x="5943600" y="1719263"/>
            <a:ext cx="2743200" cy="4406900"/>
          </a:xfrm>
        </p:spPr>
        <p:txBody>
          <a:bodyPr>
            <a:normAutofit fontScale="92500" lnSpcReduction="10000"/>
          </a:bodyPr>
          <a:lstStyle/>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Communication with nursing</a:t>
            </a:r>
          </a:p>
        </p:txBody>
      </p:sp>
      <p:pic>
        <p:nvPicPr>
          <p:cNvPr id="665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2527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72D6335F-DF20-451A-9E03-715DB9613AA2}"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defRPr/>
            </a:pPr>
            <a:r>
              <a:rPr lang="en-US" sz="2800" dirty="0"/>
              <a:t>Should be a care coordinator function; but if she is not available: below process;</a:t>
            </a:r>
          </a:p>
          <a:p>
            <a:pPr>
              <a:defRPr/>
            </a:pPr>
            <a:r>
              <a:rPr lang="en-US" sz="2800" dirty="0"/>
              <a:t>Start new note: “Ambulatory/Primary Care Administrative Note”  </a:t>
            </a:r>
          </a:p>
          <a:p>
            <a:pPr>
              <a:defRPr/>
            </a:pPr>
            <a:r>
              <a:rPr lang="en-US" sz="2800" dirty="0"/>
              <a:t>Address progress note to Dr (Chief of Ambulatory Care) requesting that he assign pt. a PCP</a:t>
            </a:r>
          </a:p>
          <a:p>
            <a:pPr>
              <a:defRPr/>
            </a:pPr>
            <a:r>
              <a:rPr lang="en-US" sz="2800" dirty="0"/>
              <a:t>Sign your note</a:t>
            </a:r>
          </a:p>
          <a:p>
            <a:pPr>
              <a:defRPr/>
            </a:pPr>
            <a:r>
              <a:rPr lang="en-US" sz="2800" dirty="0"/>
              <a:t>Make Dr Gappy an “additional signer”</a:t>
            </a:r>
          </a:p>
          <a:p>
            <a:pPr lvl="1">
              <a:defRPr/>
            </a:pPr>
            <a:r>
              <a:rPr lang="en-US" sz="2800" dirty="0"/>
              <a:t>Right-click your note</a:t>
            </a:r>
          </a:p>
          <a:p>
            <a:pPr lvl="1">
              <a:defRPr/>
            </a:pPr>
            <a:r>
              <a:rPr lang="en-US" sz="2800" dirty="0"/>
              <a:t>Click “additional signer”</a:t>
            </a:r>
          </a:p>
          <a:p>
            <a:pPr lvl="1">
              <a:defRPr/>
            </a:pPr>
            <a:r>
              <a:rPr lang="en-US" sz="2800" dirty="0"/>
              <a:t>Add name of</a:t>
            </a:r>
          </a:p>
          <a:p>
            <a:pPr>
              <a:defRPr/>
            </a:pPr>
            <a:r>
              <a:rPr lang="en-US" sz="2800" dirty="0"/>
              <a:t>Dr   Gappy will respond to your note with an addendum</a:t>
            </a:r>
          </a:p>
          <a:p>
            <a:pPr>
              <a:defRPr/>
            </a:pPr>
            <a:r>
              <a:rPr lang="en-US" sz="2800" dirty="0"/>
              <a:t> Make sure pt. not assigned a PCP in Ann Arbor, Flint etc. </a:t>
            </a:r>
          </a:p>
          <a:p>
            <a:pPr marL="44450" indent="0">
              <a:buNone/>
              <a:defRPr/>
            </a:pPr>
            <a:r>
              <a:rPr lang="en-US" sz="2800" dirty="0"/>
              <a:t>    review vista web. Secretaries can make apts. For these pts.</a:t>
            </a:r>
          </a:p>
          <a:p>
            <a:pPr marL="365125" lvl="1" indent="0">
              <a:buFont typeface="Wingdings" pitchFamily="2" charset="2"/>
              <a:buNone/>
              <a:defRPr/>
            </a:pPr>
            <a:endParaRPr lang="en-US" dirty="0"/>
          </a:p>
          <a:p>
            <a:pPr marL="90487" indent="0">
              <a:buFont typeface="Wingdings 2" pitchFamily="18" charset="2"/>
              <a:buNone/>
              <a:defRPr/>
            </a:pPr>
            <a:endParaRPr lang="en-US" sz="2300" dirty="0"/>
          </a:p>
          <a:p>
            <a:pPr marL="90487" lvl="1" indent="0">
              <a:buClr>
                <a:schemeClr val="accent1"/>
              </a:buClr>
              <a:buFont typeface="Wingdings" pitchFamily="2" charset="2"/>
              <a:buNone/>
              <a:defRPr/>
            </a:pPr>
            <a:r>
              <a:rPr lang="en-US" sz="2300" b="1" dirty="0">
                <a:solidFill>
                  <a:srgbClr val="FF0000"/>
                </a:solidFill>
              </a:rPr>
              <a:t>NOTE: If you do not create “additional signers” – those individuals will NOT be alerted to read your request</a:t>
            </a:r>
          </a:p>
          <a:p>
            <a:pPr marL="90487" indent="0">
              <a:buFont typeface="Wingdings 2" pitchFamily="18" charset="2"/>
              <a:buNone/>
              <a:defRPr/>
            </a:pPr>
            <a:endParaRPr lang="en-US" dirty="0"/>
          </a:p>
          <a:p>
            <a:pPr marL="44450" indent="0">
              <a:buFont typeface="Wingdings 2" pitchFamily="18" charset="2"/>
              <a:buNone/>
              <a:defRPr/>
            </a:pPr>
            <a:endParaRPr lang="en-US" dirty="0"/>
          </a:p>
          <a:p>
            <a:pPr>
              <a:defRPr/>
            </a:pPr>
            <a:endParaRPr lang="en-US" dirty="0"/>
          </a:p>
          <a:p>
            <a:pPr>
              <a:defRPr/>
            </a:pPr>
            <a:endParaRPr lang="en-US" dirty="0"/>
          </a:p>
        </p:txBody>
      </p:sp>
      <p:sp>
        <p:nvSpPr>
          <p:cNvPr id="3" name="Title 2"/>
          <p:cNvSpPr>
            <a:spLocks noGrp="1"/>
          </p:cNvSpPr>
          <p:nvPr>
            <p:ph type="title"/>
          </p:nvPr>
        </p:nvSpPr>
        <p:spPr/>
        <p:txBody>
          <a:bodyPr/>
          <a:lstStyle/>
          <a:p>
            <a:pPr>
              <a:defRPr/>
            </a:pPr>
            <a:r>
              <a:rPr lang="en-US" dirty="0"/>
              <a:t>No PCP assigned to Pt</a:t>
            </a:r>
          </a:p>
        </p:txBody>
      </p:sp>
      <p:sp>
        <p:nvSpPr>
          <p:cNvPr id="1167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6B0402AC-F440-4C50-A7D2-686FD517F375}"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16741"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extLst>
      <p:ext uri="{BB962C8B-B14F-4D97-AF65-F5344CB8AC3E}">
        <p14:creationId xmlns:p14="http://schemas.microsoft.com/office/powerpoint/2010/main" val="96231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4450" indent="0">
              <a:buFont typeface="Wingdings 2" pitchFamily="18" charset="2"/>
              <a:buNone/>
              <a:defRPr/>
            </a:pPr>
            <a:endParaRPr lang="en-US" dirty="0"/>
          </a:p>
          <a:p>
            <a:pPr>
              <a:defRPr/>
            </a:pPr>
            <a:endParaRPr lang="en-US" dirty="0"/>
          </a:p>
          <a:p>
            <a:pPr>
              <a:defRPr/>
            </a:pPr>
            <a:endParaRPr lang="en-US" dirty="0"/>
          </a:p>
        </p:txBody>
      </p:sp>
      <p:sp>
        <p:nvSpPr>
          <p:cNvPr id="3" name="Title 2"/>
          <p:cNvSpPr>
            <a:spLocks noGrp="1"/>
          </p:cNvSpPr>
          <p:nvPr>
            <p:ph type="title"/>
          </p:nvPr>
        </p:nvSpPr>
        <p:spPr/>
        <p:txBody>
          <a:bodyPr/>
          <a:lstStyle/>
          <a:p>
            <a:pPr>
              <a:defRPr/>
            </a:pPr>
            <a:r>
              <a:rPr lang="en-US" dirty="0"/>
              <a:t>No PCP assigned to Pt</a:t>
            </a:r>
          </a:p>
        </p:txBody>
      </p:sp>
      <p:sp>
        <p:nvSpPr>
          <p:cNvPr id="1187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43F24221-BE48-4863-8AD5-29FCFABFD8BA}"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1878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658" y="1219200"/>
            <a:ext cx="14230945" cy="800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1975757"/>
            <a:ext cx="21336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462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We  now have 3  RN care Coordinator to help you coordinating care; Medicine Care coordinators: Catherine Ramsey 62717; pager  red team  Tonya Ackles 62775  green team  : blue team Wendy Johnson ; Tammy King Yellow team 62703  Care coordinators can help with complex processes (i.e.. Setting up home antibiotics and discharges) They will round with you each day</a:t>
            </a:r>
          </a:p>
          <a:p>
            <a:r>
              <a:rPr lang="en-US" dirty="0"/>
              <a:t>Social work is also a great resource. As of now, we  have 2 full time   social worker, Matt Brown and Michelle Crossley . We are short 2  regular social workers We have a part-time weekend social worker: Chad ext. 63203; weekend pager is 61135-9667 </a:t>
            </a:r>
          </a:p>
          <a:p>
            <a:pPr marL="44450" indent="0">
              <a:buNone/>
            </a:pPr>
            <a:endParaRPr lang="en-US" dirty="0"/>
          </a:p>
          <a:p>
            <a:pPr marL="44450" indent="0">
              <a:buNone/>
            </a:pPr>
            <a:endParaRPr lang="en-US" dirty="0"/>
          </a:p>
        </p:txBody>
      </p:sp>
      <p:sp>
        <p:nvSpPr>
          <p:cNvPr id="3" name="Title 2"/>
          <p:cNvSpPr>
            <a:spLocks noGrp="1"/>
          </p:cNvSpPr>
          <p:nvPr>
            <p:ph type="title"/>
          </p:nvPr>
        </p:nvSpPr>
        <p:spPr/>
        <p:txBody>
          <a:bodyPr/>
          <a:lstStyle/>
          <a:p>
            <a:r>
              <a:rPr lang="en-US" dirty="0"/>
              <a:t>Care Coordinators	</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60358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800" dirty="0"/>
              <a:t>Consent for Blood Products   </a:t>
            </a:r>
          </a:p>
          <a:p>
            <a:pPr marL="274320" eaLnBrk="1" fontAlgn="auto" hangingPunct="1">
              <a:spcAft>
                <a:spcPts val="0"/>
              </a:spcAft>
              <a:defRPr/>
            </a:pPr>
            <a:r>
              <a:rPr lang="en-US" sz="2800" dirty="0"/>
              <a:t>Ordering Transfusion</a:t>
            </a:r>
          </a:p>
          <a:p>
            <a:pPr marL="274320" eaLnBrk="1" fontAlgn="auto" hangingPunct="1">
              <a:spcAft>
                <a:spcPts val="0"/>
              </a:spcAft>
              <a:defRPr/>
            </a:pPr>
            <a:r>
              <a:rPr lang="en-US" sz="2800" dirty="0"/>
              <a:t>Go to blood bank menu under “Write orders”</a:t>
            </a:r>
          </a:p>
          <a:p>
            <a:pPr marL="548640" lvl="1" indent="-182880" eaLnBrk="1" fontAlgn="auto" hangingPunct="1">
              <a:spcAft>
                <a:spcPts val="0"/>
              </a:spcAft>
              <a:defRPr/>
            </a:pPr>
            <a:r>
              <a:rPr lang="en-US" sz="2800" dirty="0"/>
              <a:t>2 orders are needed</a:t>
            </a:r>
          </a:p>
          <a:p>
            <a:pPr marL="822960" lvl="2" indent="-182880" eaLnBrk="1" fontAlgn="auto" hangingPunct="1">
              <a:spcAft>
                <a:spcPts val="0"/>
              </a:spcAft>
              <a:buClr>
                <a:schemeClr val="accent3"/>
              </a:buClr>
              <a:defRPr/>
            </a:pPr>
            <a:r>
              <a:rPr lang="en-US" sz="2800" dirty="0"/>
              <a:t>Blood Bank</a:t>
            </a:r>
          </a:p>
          <a:p>
            <a:pPr marL="822960" lvl="2" indent="-182880" eaLnBrk="1" fontAlgn="auto" hangingPunct="1">
              <a:spcAft>
                <a:spcPts val="0"/>
              </a:spcAft>
              <a:buClr>
                <a:schemeClr val="accent3"/>
              </a:buClr>
              <a:defRPr/>
            </a:pPr>
            <a:r>
              <a:rPr lang="en-US" sz="2800" dirty="0"/>
              <a:t>Text Order for Nursing</a:t>
            </a:r>
          </a:p>
          <a:p>
            <a:pPr marL="822960" lvl="2" indent="-182880" eaLnBrk="1" fontAlgn="auto" hangingPunct="1">
              <a:spcAft>
                <a:spcPts val="0"/>
              </a:spcAft>
              <a:buClr>
                <a:schemeClr val="accent3"/>
              </a:buClr>
              <a:defRPr/>
            </a:pPr>
            <a:endParaRPr lang="en-US" sz="2800" dirty="0"/>
          </a:p>
        </p:txBody>
      </p:sp>
      <p:sp>
        <p:nvSpPr>
          <p:cNvPr id="3" name="Title 2"/>
          <p:cNvSpPr>
            <a:spLocks noGrp="1"/>
          </p:cNvSpPr>
          <p:nvPr>
            <p:ph type="title"/>
          </p:nvPr>
        </p:nvSpPr>
        <p:spPr/>
        <p:txBody>
          <a:bodyPr/>
          <a:lstStyle/>
          <a:p>
            <a:pPr eaLnBrk="1" fontAlgn="auto" hangingPunct="1">
              <a:spcAft>
                <a:spcPts val="0"/>
              </a:spcAft>
              <a:defRPr/>
            </a:pPr>
            <a:r>
              <a:rPr lang="en-US" dirty="0"/>
              <a:t>Blood product transfusion</a:t>
            </a:r>
          </a:p>
        </p:txBody>
      </p:sp>
      <p:sp>
        <p:nvSpPr>
          <p:cNvPr id="829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88B97EC-FC17-4819-94F8-291E6DD5BB8C}"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8294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274320" eaLnBrk="1" fontAlgn="auto" hangingPunct="1">
              <a:spcAft>
                <a:spcPts val="0"/>
              </a:spcAft>
              <a:defRPr/>
            </a:pPr>
            <a:r>
              <a:rPr lang="en-US" sz="2800" dirty="0"/>
              <a:t>DNR/ DNI  can no longer be ordered via text.</a:t>
            </a:r>
          </a:p>
          <a:p>
            <a:pPr marL="45720" indent="0" eaLnBrk="1" fontAlgn="auto" hangingPunct="1">
              <a:spcAft>
                <a:spcPts val="0"/>
              </a:spcAft>
              <a:buNone/>
              <a:defRPr/>
            </a:pPr>
            <a:r>
              <a:rPr lang="en-US" sz="2800" dirty="0"/>
              <a:t>   new policy starting June 2018</a:t>
            </a:r>
          </a:p>
          <a:p>
            <a:pPr marL="365760" lvl="1" indent="0" eaLnBrk="1" fontAlgn="auto" hangingPunct="1">
              <a:spcAft>
                <a:spcPts val="0"/>
              </a:spcAft>
              <a:buNone/>
              <a:defRPr/>
            </a:pPr>
            <a:r>
              <a:rPr lang="en-US" sz="2800" dirty="0"/>
              <a:t>Should be addressed on all patients with serious  chronic illnesses; especially with multiple admissions;  this is a goals of </a:t>
            </a:r>
          </a:p>
          <a:p>
            <a:pPr marL="365760" lvl="1" indent="0" eaLnBrk="1" fontAlgn="auto" hangingPunct="1">
              <a:spcAft>
                <a:spcPts val="0"/>
              </a:spcAft>
              <a:buNone/>
              <a:defRPr/>
            </a:pPr>
            <a:r>
              <a:rPr lang="en-US" sz="2800" dirty="0"/>
              <a:t>Care discussion.</a:t>
            </a:r>
          </a:p>
          <a:p>
            <a:pPr marL="274320" eaLnBrk="1" fontAlgn="auto" hangingPunct="1">
              <a:spcAft>
                <a:spcPts val="0"/>
              </a:spcAft>
              <a:defRPr/>
            </a:pPr>
            <a:r>
              <a:rPr lang="en-US" sz="2800" dirty="0"/>
              <a:t>Rescission of DNR / DNI: Complete same note indicting change of status; d/c order on chart</a:t>
            </a:r>
          </a:p>
          <a:p>
            <a:pPr marL="274320" eaLnBrk="1" fontAlgn="auto" hangingPunct="1">
              <a:spcAft>
                <a:spcPts val="0"/>
              </a:spcAft>
              <a:defRPr/>
            </a:pPr>
            <a:r>
              <a:rPr lang="en-US" sz="2800" dirty="0"/>
              <a:t>Select new note can text in Life and above title appears. Must fill out every field. There are 8! But if you are prepared not difficult</a:t>
            </a:r>
          </a:p>
          <a:p>
            <a:pPr marL="274320" eaLnBrk="1" fontAlgn="auto" hangingPunct="1">
              <a:spcAft>
                <a:spcPts val="0"/>
              </a:spcAft>
              <a:defRPr/>
            </a:pPr>
            <a:r>
              <a:rPr lang="en-US" sz="2800" dirty="0"/>
              <a:t>Orders will auto-populate once you finish ; i.e.</a:t>
            </a:r>
          </a:p>
          <a:p>
            <a:pPr marL="502920" indent="-457200" eaLnBrk="1" fontAlgn="auto" hangingPunct="1">
              <a:spcAft>
                <a:spcPts val="0"/>
              </a:spcAft>
              <a:defRPr/>
            </a:pPr>
            <a:r>
              <a:rPr lang="en-US" sz="2800" dirty="0"/>
              <a:t>   DNR/DNI/ full code </a:t>
            </a:r>
          </a:p>
          <a:p>
            <a:pPr marL="502920" indent="-457200" eaLnBrk="1" fontAlgn="auto" hangingPunct="1">
              <a:spcAft>
                <a:spcPts val="0"/>
              </a:spcAft>
              <a:defRPr/>
            </a:pPr>
            <a:r>
              <a:rPr lang="en-US" sz="2800" dirty="0"/>
              <a:t>If no surrogate or decision making capacity you must complete consult : Ethics-Life Sustaining treatment plan</a:t>
            </a:r>
          </a:p>
          <a:p>
            <a:pPr marL="45720" indent="0" eaLnBrk="1" fontAlgn="auto" hangingPunct="1">
              <a:spcAft>
                <a:spcPts val="0"/>
              </a:spcAft>
              <a:buNone/>
              <a:defRPr/>
            </a:pPr>
            <a:endParaRPr lang="en-US" sz="2800" dirty="0"/>
          </a:p>
          <a:p>
            <a:pPr marL="45720" indent="0" eaLnBrk="1" fontAlgn="auto" hangingPunct="1">
              <a:spcAft>
                <a:spcPts val="0"/>
              </a:spcAft>
              <a:buNone/>
              <a:defRPr/>
            </a:pPr>
            <a:endParaRPr lang="en-US" sz="2800" dirty="0"/>
          </a:p>
          <a:p>
            <a:pPr marL="274320" eaLnBrk="1" fontAlgn="auto" hangingPunct="1">
              <a:spcAft>
                <a:spcPts val="0"/>
              </a:spcAft>
              <a:defRPr/>
            </a:pPr>
            <a:endParaRPr lang="en-US" sz="2800" dirty="0"/>
          </a:p>
        </p:txBody>
      </p:sp>
      <p:sp>
        <p:nvSpPr>
          <p:cNvPr id="3" name="Title 2"/>
          <p:cNvSpPr>
            <a:spLocks noGrp="1"/>
          </p:cNvSpPr>
          <p:nvPr>
            <p:ph type="title"/>
          </p:nvPr>
        </p:nvSpPr>
        <p:spPr/>
        <p:txBody>
          <a:bodyPr/>
          <a:lstStyle/>
          <a:p>
            <a:pPr eaLnBrk="1" fontAlgn="auto" hangingPunct="1">
              <a:spcAft>
                <a:spcPts val="0"/>
              </a:spcAft>
              <a:defRPr/>
            </a:pPr>
            <a:r>
              <a:rPr lang="en-US" dirty="0"/>
              <a:t>Life sustaining treatment note</a:t>
            </a:r>
          </a:p>
        </p:txBody>
      </p:sp>
      <p:sp>
        <p:nvSpPr>
          <p:cNvPr id="839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24C12420-54FD-4C43-9720-2831A4720E58}"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8397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Example of template for life sustaining TX. Note.</a:t>
            </a:r>
          </a:p>
        </p:txBody>
      </p:sp>
      <p:sp>
        <p:nvSpPr>
          <p:cNvPr id="8499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94ADCC3-34CF-4AC1-AF08-C01370B843AD}"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84997"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
        <p:nvSpPr>
          <p:cNvPr id="7" name="Rectangle 6"/>
          <p:cNvSpPr/>
          <p:nvPr/>
        </p:nvSpPr>
        <p:spPr>
          <a:xfrm>
            <a:off x="457200" y="1752600"/>
            <a:ext cx="14478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9" name="Content Placeholder 18">
            <a:extLst>
              <a:ext uri="{FF2B5EF4-FFF2-40B4-BE49-F238E27FC236}">
                <a16:creationId xmlns:a16="http://schemas.microsoft.com/office/drawing/2014/main" id="{0FF86040-70F4-4B0C-B06A-3DA8D5DA4E8C}"/>
              </a:ext>
            </a:extLst>
          </p:cNvPr>
          <p:cNvPicPr>
            <a:picLocks noGrp="1" noChangeAspect="1"/>
          </p:cNvPicPr>
          <p:nvPr>
            <p:ph idx="1"/>
          </p:nvPr>
        </p:nvPicPr>
        <p:blipFill rotWithShape="1">
          <a:blip r:embed="rId2"/>
          <a:srcRect l="54750" t="9301" r="-5360" b="-2787"/>
          <a:stretch/>
        </p:blipFill>
        <p:spPr>
          <a:xfrm>
            <a:off x="1341652" y="2057400"/>
            <a:ext cx="7777539" cy="48463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Hospice on acute care admits</a:t>
            </a:r>
          </a:p>
        </p:txBody>
      </p:sp>
      <p:sp>
        <p:nvSpPr>
          <p:cNvPr id="2" name="Content Placeholder 1"/>
          <p:cNvSpPr>
            <a:spLocks noGrp="1"/>
          </p:cNvSpPr>
          <p:nvPr>
            <p:ph idx="1"/>
          </p:nvPr>
        </p:nvSpPr>
        <p:spPr/>
        <p:txBody>
          <a:bodyPr/>
          <a:lstStyle/>
          <a:p>
            <a:r>
              <a:rPr lang="en-US" dirty="0"/>
              <a:t>Any patient that is hospice status before admission should be admitted under option “Hospice on acute care.”</a:t>
            </a:r>
          </a:p>
          <a:p>
            <a:r>
              <a:rPr lang="en-US" dirty="0"/>
              <a:t>No longer use this for patients who are not officially hospice.</a:t>
            </a:r>
          </a:p>
          <a:p>
            <a:r>
              <a:rPr lang="en-US" dirty="0"/>
              <a:t>If a patient becomes hospice status while inpatient you can change their status to hospice on acute care.</a:t>
            </a:r>
          </a:p>
          <a:p>
            <a:r>
              <a:rPr lang="en-US" dirty="0"/>
              <a:t>You still write orders and care for the patient, until discharge to home hospice or admitted to inpatient hospice bed. </a:t>
            </a:r>
          </a:p>
          <a:p>
            <a:r>
              <a:rPr lang="en-US" dirty="0"/>
              <a:t>Palliative Care service; also may write orders, when pt. on inpatient medicine; but </a:t>
            </a:r>
            <a:r>
              <a:rPr lang="en-US" b="1" dirty="0"/>
              <a:t>Medicine still is primary.</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994583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274002" indent="-182880" eaLnBrk="1" fontAlgn="auto" hangingPunct="1">
              <a:spcAft>
                <a:spcPts val="0"/>
              </a:spcAft>
              <a:defRPr/>
            </a:pPr>
            <a:r>
              <a:rPr lang="en-US" sz="2200" dirty="0"/>
              <a:t>Highlight note to be deleted  </a:t>
            </a:r>
          </a:p>
          <a:p>
            <a:pPr marL="274002" indent="-182880" eaLnBrk="1" fontAlgn="auto" hangingPunct="1">
              <a:spcAft>
                <a:spcPts val="0"/>
              </a:spcAft>
              <a:defRPr/>
            </a:pPr>
            <a:r>
              <a:rPr lang="en-US" sz="2200" dirty="0"/>
              <a:t> TOOLS &gt; FEEDBACK &gt; “head” icon</a:t>
            </a:r>
          </a:p>
          <a:p>
            <a:pPr marL="548640" lvl="1" indent="-182880" eaLnBrk="1" fontAlgn="auto" hangingPunct="1">
              <a:spcAft>
                <a:spcPts val="0"/>
              </a:spcAft>
              <a:defRPr/>
            </a:pPr>
            <a:r>
              <a:rPr lang="en-US" sz="2200" dirty="0"/>
              <a:t>Type instructions to delete note saved in error</a:t>
            </a:r>
          </a:p>
          <a:p>
            <a:pPr marL="548640" lvl="1" indent="-182880" eaLnBrk="1" fontAlgn="auto" hangingPunct="1">
              <a:spcAft>
                <a:spcPts val="0"/>
              </a:spcAft>
              <a:defRPr/>
            </a:pPr>
            <a:r>
              <a:rPr lang="en-US" sz="2200" dirty="0"/>
              <a:t>Currently you have to write patient’s name and social</a:t>
            </a:r>
          </a:p>
          <a:p>
            <a:pPr marL="548640" lvl="1" indent="-182880" eaLnBrk="1" fontAlgn="auto" hangingPunct="1">
              <a:spcAft>
                <a:spcPts val="0"/>
              </a:spcAft>
              <a:defRPr/>
            </a:pPr>
            <a:r>
              <a:rPr lang="en-US" sz="2200" dirty="0"/>
              <a:t>Security number in the box as clicking on head icon</a:t>
            </a:r>
          </a:p>
          <a:p>
            <a:pPr marL="365760" lvl="1" indent="0" eaLnBrk="1" fontAlgn="auto" hangingPunct="1">
              <a:spcAft>
                <a:spcPts val="0"/>
              </a:spcAft>
              <a:buNone/>
              <a:defRPr/>
            </a:pPr>
            <a:r>
              <a:rPr lang="en-US" sz="2200" dirty="0"/>
              <a:t>   not working.</a:t>
            </a:r>
          </a:p>
          <a:p>
            <a:pPr marL="548640" lvl="1" indent="-182880" eaLnBrk="1" fontAlgn="auto" hangingPunct="1">
              <a:spcAft>
                <a:spcPts val="0"/>
              </a:spcAft>
              <a:defRPr/>
            </a:pPr>
            <a:r>
              <a:rPr lang="en-US" sz="2200" dirty="0"/>
              <a:t>COPY/ PASTE demographic information about the note (Pt name, date, time of note, Note title, Note Author). </a:t>
            </a:r>
          </a:p>
          <a:p>
            <a:pPr marL="274002" indent="-182880" eaLnBrk="1" fontAlgn="auto" hangingPunct="1">
              <a:spcAft>
                <a:spcPts val="0"/>
              </a:spcAft>
              <a:defRPr/>
            </a:pPr>
            <a:r>
              <a:rPr lang="en-US" sz="2200" dirty="0"/>
              <a:t>SEND FEEDBACK </a:t>
            </a:r>
          </a:p>
          <a:p>
            <a:pPr marL="548640" lvl="1" indent="-182880" eaLnBrk="1" fontAlgn="auto" hangingPunct="1">
              <a:spcAft>
                <a:spcPts val="0"/>
              </a:spcAft>
              <a:defRPr/>
            </a:pPr>
            <a:r>
              <a:rPr lang="en-US" sz="2200" dirty="0"/>
              <a:t>This creates an EMAIL in VISTA to Clinical Informatics to have note deleted</a:t>
            </a:r>
            <a:endParaRPr lang="en-US" sz="2000" dirty="0"/>
          </a:p>
          <a:p>
            <a:pPr marL="274002" indent="-182880" eaLnBrk="1" fontAlgn="auto" hangingPunct="1">
              <a:spcAft>
                <a:spcPts val="0"/>
              </a:spcAft>
              <a:defRPr/>
            </a:pPr>
            <a:r>
              <a:rPr lang="en-US" sz="2200" dirty="0"/>
              <a:t>Attach an addendum to note asking readers to disregard note</a:t>
            </a:r>
          </a:p>
          <a:p>
            <a:pPr marL="274002" indent="-182880" eaLnBrk="1" fontAlgn="auto" hangingPunct="1">
              <a:spcAft>
                <a:spcPts val="0"/>
              </a:spcAft>
              <a:defRPr/>
            </a:pPr>
            <a:r>
              <a:rPr lang="en-US" sz="2200" dirty="0"/>
              <a:t>If needs to be deleted immediately; call Debra Friend (during working hours weekdays; 64559 there is also a help number</a:t>
            </a:r>
          </a:p>
          <a:p>
            <a:pPr marL="91122" indent="0" eaLnBrk="1" fontAlgn="auto" hangingPunct="1">
              <a:spcAft>
                <a:spcPts val="0"/>
              </a:spcAft>
              <a:buNone/>
              <a:defRPr/>
            </a:pPr>
            <a:r>
              <a:rPr lang="en-US" sz="2200" dirty="0"/>
              <a:t>  on the feedback instructions.</a:t>
            </a:r>
          </a:p>
        </p:txBody>
      </p:sp>
      <p:sp>
        <p:nvSpPr>
          <p:cNvPr id="3" name="Title 2"/>
          <p:cNvSpPr>
            <a:spLocks noGrp="1"/>
          </p:cNvSpPr>
          <p:nvPr>
            <p:ph type="title"/>
          </p:nvPr>
        </p:nvSpPr>
        <p:spPr/>
        <p:txBody>
          <a:bodyPr/>
          <a:lstStyle/>
          <a:p>
            <a:pPr eaLnBrk="1" fontAlgn="auto" hangingPunct="1">
              <a:spcAft>
                <a:spcPts val="0"/>
              </a:spcAft>
              <a:defRPr/>
            </a:pPr>
            <a:r>
              <a:rPr lang="en-US" dirty="0"/>
              <a:t>Deleting a CPRS Note</a:t>
            </a:r>
          </a:p>
        </p:txBody>
      </p:sp>
      <p:sp>
        <p:nvSpPr>
          <p:cNvPr id="880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70DB0610-A8AF-4EF5-A36E-35911BEDA908}"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8806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407400" cy="4406900"/>
          </a:xfrm>
        </p:spPr>
        <p:txBody>
          <a:bodyPr>
            <a:normAutofit fontScale="92500" lnSpcReduction="10000"/>
          </a:bodyPr>
          <a:lstStyle/>
          <a:p>
            <a:pPr marL="274320" eaLnBrk="1" fontAlgn="auto" hangingPunct="1">
              <a:spcAft>
                <a:spcPts val="0"/>
              </a:spcAft>
              <a:defRPr/>
            </a:pPr>
            <a:r>
              <a:rPr lang="en-US" sz="2400" dirty="0"/>
              <a:t>Referral process used to request services such as</a:t>
            </a:r>
          </a:p>
          <a:p>
            <a:pPr marL="548640" lvl="1" indent="-182880" eaLnBrk="1" fontAlgn="auto" hangingPunct="1">
              <a:spcAft>
                <a:spcPts val="0"/>
              </a:spcAft>
              <a:defRPr/>
            </a:pPr>
            <a:r>
              <a:rPr lang="en-US" sz="2400" dirty="0"/>
              <a:t>Home Care</a:t>
            </a:r>
          </a:p>
          <a:p>
            <a:pPr marL="548640" lvl="1" indent="-182880" eaLnBrk="1" fontAlgn="auto" hangingPunct="1">
              <a:spcAft>
                <a:spcPts val="0"/>
              </a:spcAft>
              <a:defRPr/>
            </a:pPr>
            <a:r>
              <a:rPr lang="en-US" sz="2400" dirty="0"/>
              <a:t>Home IV Infusion</a:t>
            </a:r>
          </a:p>
          <a:p>
            <a:pPr marL="548640" lvl="1" indent="-182880" eaLnBrk="1" fontAlgn="auto" hangingPunct="1">
              <a:spcAft>
                <a:spcPts val="0"/>
              </a:spcAft>
              <a:defRPr/>
            </a:pPr>
            <a:r>
              <a:rPr lang="en-US" sz="2400" dirty="0"/>
              <a:t>Home Based Primary Care</a:t>
            </a:r>
          </a:p>
          <a:p>
            <a:pPr marL="548640" lvl="1" indent="-182880" eaLnBrk="1" fontAlgn="auto" hangingPunct="1">
              <a:spcAft>
                <a:spcPts val="0"/>
              </a:spcAft>
              <a:defRPr/>
            </a:pPr>
            <a:r>
              <a:rPr lang="en-US" sz="2400" dirty="0"/>
              <a:t>Subacute Rehab</a:t>
            </a:r>
          </a:p>
          <a:p>
            <a:pPr marL="548640" lvl="1" indent="-182880" eaLnBrk="1" fontAlgn="auto" hangingPunct="1">
              <a:spcAft>
                <a:spcPts val="0"/>
              </a:spcAft>
              <a:defRPr/>
            </a:pPr>
            <a:r>
              <a:rPr lang="en-US" sz="2400" dirty="0"/>
              <a:t>Skilled Nursing</a:t>
            </a:r>
          </a:p>
          <a:p>
            <a:pPr marL="548640" lvl="1" indent="-182880" eaLnBrk="1" fontAlgn="auto" hangingPunct="1">
              <a:spcAft>
                <a:spcPts val="0"/>
              </a:spcAft>
              <a:defRPr/>
            </a:pPr>
            <a:r>
              <a:rPr lang="en-US" sz="2400" dirty="0"/>
              <a:t>Nursing Home Placement</a:t>
            </a:r>
          </a:p>
          <a:p>
            <a:pPr marL="548640" lvl="1" indent="-182880" eaLnBrk="1" fontAlgn="auto" hangingPunct="1">
              <a:spcAft>
                <a:spcPts val="0"/>
              </a:spcAft>
              <a:defRPr/>
            </a:pPr>
            <a:r>
              <a:rPr lang="en-US" sz="2400" dirty="0"/>
              <a:t>Hospice</a:t>
            </a:r>
          </a:p>
          <a:p>
            <a:pPr marL="548640" lvl="1" indent="-182880" eaLnBrk="1" fontAlgn="auto" hangingPunct="1">
              <a:spcAft>
                <a:spcPts val="0"/>
              </a:spcAft>
              <a:defRPr/>
            </a:pPr>
            <a:r>
              <a:rPr lang="en-US" sz="2400" dirty="0"/>
              <a:t>Respite Care</a:t>
            </a:r>
          </a:p>
          <a:p>
            <a:pPr marL="548640" lvl="1" indent="-182880" eaLnBrk="1" fontAlgn="auto" hangingPunct="1">
              <a:spcAft>
                <a:spcPts val="0"/>
              </a:spcAft>
              <a:defRPr/>
            </a:pPr>
            <a:r>
              <a:rPr lang="en-US" sz="2400" dirty="0"/>
              <a:t>Care coordinators should be a big help with these</a:t>
            </a:r>
          </a:p>
          <a:p>
            <a:pPr marL="548640" lvl="1" indent="-182880" eaLnBrk="1" fontAlgn="auto" hangingPunct="1">
              <a:spcAft>
                <a:spcPts val="0"/>
              </a:spcAft>
              <a:defRPr/>
            </a:pPr>
            <a:r>
              <a:rPr lang="en-US" sz="2400" dirty="0"/>
              <a:t>THERE IS A JOB INSTRUCITON SHEET THAT CAN HELP WITH THIS. CARE COORDINATORS HAVE THEM</a:t>
            </a:r>
          </a:p>
        </p:txBody>
      </p:sp>
      <p:sp>
        <p:nvSpPr>
          <p:cNvPr id="3" name="Title 2"/>
          <p:cNvSpPr>
            <a:spLocks noGrp="1"/>
          </p:cNvSpPr>
          <p:nvPr>
            <p:ph type="title"/>
          </p:nvPr>
        </p:nvSpPr>
        <p:spPr/>
        <p:txBody>
          <a:bodyPr/>
          <a:lstStyle/>
          <a:p>
            <a:pPr eaLnBrk="1" fontAlgn="auto" hangingPunct="1">
              <a:spcAft>
                <a:spcPts val="0"/>
              </a:spcAft>
              <a:defRPr/>
            </a:pPr>
            <a:r>
              <a:rPr lang="en-US" dirty="0"/>
              <a:t>Discharge planning: gec Referrals</a:t>
            </a:r>
          </a:p>
        </p:txBody>
      </p:sp>
      <p:sp>
        <p:nvSpPr>
          <p:cNvPr id="972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4D06E00-FA63-4588-B58C-25A0A4681DDA}"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5062537"/>
          </a:xfrm>
        </p:spPr>
        <p:txBody>
          <a:bodyPr>
            <a:normAutofit/>
          </a:bodyPr>
          <a:lstStyle/>
          <a:p>
            <a:pPr marL="274320" eaLnBrk="1" fontAlgn="auto" hangingPunct="1">
              <a:spcAft>
                <a:spcPts val="0"/>
              </a:spcAft>
              <a:defRPr/>
            </a:pPr>
            <a:r>
              <a:rPr lang="en-US" sz="2200" b="1" dirty="0"/>
              <a:t>HBPC (Home Based Primary Care) Referrals</a:t>
            </a:r>
            <a:endParaRPr lang="en-US" sz="2200" dirty="0"/>
          </a:p>
          <a:p>
            <a:pPr marL="548958" lvl="1" eaLnBrk="1" fontAlgn="auto" hangingPunct="1">
              <a:spcAft>
                <a:spcPts val="0"/>
              </a:spcAft>
              <a:defRPr/>
            </a:pPr>
            <a:r>
              <a:rPr lang="en-US" sz="2200" dirty="0"/>
              <a:t>Community Skilled Home Care</a:t>
            </a:r>
          </a:p>
          <a:p>
            <a:pPr marL="823595" lvl="2" eaLnBrk="1" fontAlgn="auto" hangingPunct="1">
              <a:spcAft>
                <a:spcPts val="0"/>
              </a:spcAft>
              <a:defRPr/>
            </a:pPr>
            <a:r>
              <a:rPr lang="en-US" sz="2200" dirty="0"/>
              <a:t>Medication Management, </a:t>
            </a:r>
          </a:p>
          <a:p>
            <a:pPr marL="823595" lvl="2" eaLnBrk="1" fontAlgn="auto" hangingPunct="1">
              <a:spcAft>
                <a:spcPts val="0"/>
              </a:spcAft>
              <a:defRPr/>
            </a:pPr>
            <a:r>
              <a:rPr lang="en-US" sz="2200" dirty="0"/>
              <a:t>Vital Sign Management, </a:t>
            </a:r>
          </a:p>
          <a:p>
            <a:pPr marL="823595" lvl="2" eaLnBrk="1" fontAlgn="auto" hangingPunct="1">
              <a:spcAft>
                <a:spcPts val="0"/>
              </a:spcAft>
              <a:defRPr/>
            </a:pPr>
            <a:r>
              <a:rPr lang="en-US" sz="2200" dirty="0"/>
              <a:t>Disease Management </a:t>
            </a:r>
          </a:p>
          <a:p>
            <a:pPr marL="823595" lvl="2" eaLnBrk="1" fontAlgn="auto" hangingPunct="1">
              <a:spcAft>
                <a:spcPts val="0"/>
              </a:spcAft>
              <a:defRPr/>
            </a:pPr>
            <a:r>
              <a:rPr lang="en-US" sz="2200" dirty="0"/>
              <a:t>Wound Care</a:t>
            </a:r>
          </a:p>
          <a:p>
            <a:pPr marL="548958" lvl="1" eaLnBrk="1" fontAlgn="auto" hangingPunct="1">
              <a:spcAft>
                <a:spcPts val="0"/>
              </a:spcAft>
              <a:defRPr/>
            </a:pPr>
            <a:r>
              <a:rPr lang="en-US" sz="2200" dirty="0"/>
              <a:t>Rehabilitation Services</a:t>
            </a:r>
          </a:p>
          <a:p>
            <a:pPr marL="823595" lvl="2" eaLnBrk="1" fontAlgn="auto" hangingPunct="1">
              <a:spcAft>
                <a:spcPts val="0"/>
              </a:spcAft>
              <a:defRPr/>
            </a:pPr>
            <a:r>
              <a:rPr lang="en-US" sz="2200" dirty="0"/>
              <a:t>Home Safety Evaluation</a:t>
            </a:r>
          </a:p>
          <a:p>
            <a:pPr marL="823595" lvl="2" eaLnBrk="1" fontAlgn="auto" hangingPunct="1">
              <a:spcAft>
                <a:spcPts val="0"/>
              </a:spcAft>
              <a:defRPr/>
            </a:pPr>
            <a:r>
              <a:rPr lang="en-US" sz="2200" dirty="0"/>
              <a:t>Physical Therapy</a:t>
            </a:r>
          </a:p>
          <a:p>
            <a:pPr marL="823595" lvl="2" eaLnBrk="1" fontAlgn="auto" hangingPunct="1">
              <a:spcAft>
                <a:spcPts val="0"/>
              </a:spcAft>
              <a:defRPr/>
            </a:pPr>
            <a:r>
              <a:rPr lang="en-US" sz="2200" dirty="0"/>
              <a:t>Occupational Therapy</a:t>
            </a:r>
          </a:p>
          <a:p>
            <a:pPr marL="548958" lvl="1" eaLnBrk="1" fontAlgn="auto" hangingPunct="1">
              <a:spcAft>
                <a:spcPts val="0"/>
              </a:spcAft>
              <a:defRPr/>
            </a:pPr>
            <a:r>
              <a:rPr lang="en-US" sz="2200" dirty="0"/>
              <a:t>Home Infusion Services</a:t>
            </a:r>
          </a:p>
          <a:p>
            <a:pPr marL="548958" lvl="1" eaLnBrk="1" fontAlgn="auto" hangingPunct="1">
              <a:spcAft>
                <a:spcPts val="0"/>
              </a:spcAft>
              <a:defRPr/>
            </a:pPr>
            <a:r>
              <a:rPr lang="en-US" sz="2200" dirty="0"/>
              <a:t>MUST HAVE MEDICARE FOR THIS REFERRAL</a:t>
            </a:r>
          </a:p>
          <a:p>
            <a:pPr marL="548958" lvl="1" eaLnBrk="1" fontAlgn="auto" hangingPunct="1">
              <a:spcAft>
                <a:spcPts val="0"/>
              </a:spcAft>
              <a:defRPr/>
            </a:pPr>
            <a:endParaRPr lang="en-US" dirty="0"/>
          </a:p>
          <a:p>
            <a:pPr marL="548958" lvl="1"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Discharge planning: gec Referrals</a:t>
            </a:r>
          </a:p>
        </p:txBody>
      </p:sp>
      <p:sp>
        <p:nvSpPr>
          <p:cNvPr id="1085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61C8DB5B-A528-49FB-99AA-1DA7E8DDCD01}"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0854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63EC36C-9BE8-4342-BD87-8088F5E4D730}"/>
              </a:ext>
            </a:extLst>
          </p:cNvPr>
          <p:cNvPicPr>
            <a:picLocks noGrp="1" noChangeAspect="1"/>
          </p:cNvPicPr>
          <p:nvPr>
            <p:ph idx="1"/>
          </p:nvPr>
        </p:nvPicPr>
        <p:blipFill>
          <a:blip r:embed="rId2"/>
          <a:stretch>
            <a:fillRect/>
          </a:stretch>
        </p:blipFill>
        <p:spPr>
          <a:xfrm>
            <a:off x="2533479" y="1719263"/>
            <a:ext cx="4102442" cy="4406900"/>
          </a:xfrm>
        </p:spPr>
      </p:pic>
      <p:sp>
        <p:nvSpPr>
          <p:cNvPr id="3" name="Title 2"/>
          <p:cNvSpPr>
            <a:spLocks noGrp="1"/>
          </p:cNvSpPr>
          <p:nvPr>
            <p:ph type="title"/>
          </p:nvPr>
        </p:nvSpPr>
        <p:spPr/>
        <p:txBody>
          <a:bodyPr/>
          <a:lstStyle/>
          <a:p>
            <a:r>
              <a:rPr lang="en-US" dirty="0"/>
              <a:t>GEC HBPC Note example</a:t>
            </a:r>
          </a:p>
        </p:txBody>
      </p:sp>
      <p:sp>
        <p:nvSpPr>
          <p:cNvPr id="100356" name="Date Placeholder 3"/>
          <p:cNvSpPr>
            <a:spLocks noGrp="1"/>
          </p:cNvSpPr>
          <p:nvPr>
            <p:ph type="dt" sz="quarter" idx="10"/>
          </p:nvPr>
        </p:nvSpPr>
        <p:spPr/>
        <p:txBody>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fld id="{58DD20C7-18C9-4302-B378-6978BF5B7072}" type="datetime1">
              <a:rPr lang="en-US" altLang="en-US" smtClean="0"/>
              <a:pPr/>
              <a:t>1/7/2019</a:t>
            </a:fld>
            <a:endParaRPr lang="en-US" altLang="en-US" dirty="0"/>
          </a:p>
        </p:txBody>
      </p:sp>
      <p:sp>
        <p:nvSpPr>
          <p:cNvPr id="5" name="Rectangle 4"/>
          <p:cNvSpPr/>
          <p:nvPr/>
        </p:nvSpPr>
        <p:spPr>
          <a:xfrm>
            <a:off x="-1905000" y="-1143000"/>
            <a:ext cx="2362200"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30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May be for skilled or non skilled (home health aide)</a:t>
            </a:r>
          </a:p>
          <a:p>
            <a:pPr marL="44450" indent="0">
              <a:buNone/>
            </a:pPr>
            <a:r>
              <a:rPr lang="en-US" dirty="0"/>
              <a:t>   will soon be added to your immediate admission menu along  </a:t>
            </a:r>
          </a:p>
          <a:p>
            <a:pPr marL="44450" indent="0">
              <a:buNone/>
            </a:pPr>
            <a:r>
              <a:rPr lang="en-US" dirty="0"/>
              <a:t>    with the HBPC consult for skilled care as above</a:t>
            </a:r>
          </a:p>
          <a:p>
            <a:pPr>
              <a:buFont typeface="Wingdings" panose="05000000000000000000" pitchFamily="2" charset="2"/>
              <a:buChar char="§"/>
            </a:pPr>
            <a:r>
              <a:rPr lang="en-US" dirty="0"/>
              <a:t>This is similar to but not exactly the same as the HBPC, this can be placed for all patients that do not have Medicare</a:t>
            </a:r>
          </a:p>
          <a:p>
            <a:pPr>
              <a:buFont typeface="Wingdings" panose="05000000000000000000" pitchFamily="2" charset="2"/>
              <a:buChar char="§"/>
            </a:pPr>
            <a:r>
              <a:rPr lang="en-US" dirty="0"/>
              <a:t>When in doubt place this one.  HOME HEALTH CARE AIDE is always placed under Community care consults</a:t>
            </a:r>
          </a:p>
          <a:p>
            <a:pPr>
              <a:buFont typeface="Wingdings" panose="05000000000000000000" pitchFamily="2" charset="2"/>
              <a:buChar char="§"/>
            </a:pPr>
            <a:r>
              <a:rPr lang="en-US" dirty="0"/>
              <a:t>You have to pick the number of visits needed otherwise cannot be processed, example 2 x a week for two months would be 16 visits. You have to pick the right authorization period (2 months, 3 month) the home health aide will be different, but will give you the formula. </a:t>
            </a:r>
          </a:p>
          <a:p>
            <a:pPr>
              <a:buFont typeface="Wingdings" panose="05000000000000000000" pitchFamily="2" charset="2"/>
              <a:buChar char="§"/>
            </a:pPr>
            <a:r>
              <a:rPr lang="en-US" dirty="0"/>
              <a:t>Specify primary care on the consult, and specific services you want done. (there soon will be a check box as above on both).</a:t>
            </a:r>
          </a:p>
          <a:p>
            <a:pPr marL="44450" indent="0">
              <a:buNone/>
            </a:pPr>
            <a:endParaRPr lang="en-US" dirty="0"/>
          </a:p>
          <a:p>
            <a:pPr marL="44450" indent="0">
              <a:buNone/>
            </a:pPr>
            <a:endParaRPr lang="en-US" dirty="0"/>
          </a:p>
        </p:txBody>
      </p:sp>
      <p:sp>
        <p:nvSpPr>
          <p:cNvPr id="3" name="Title 2"/>
          <p:cNvSpPr>
            <a:spLocks noGrp="1"/>
          </p:cNvSpPr>
          <p:nvPr>
            <p:ph type="title"/>
          </p:nvPr>
        </p:nvSpPr>
        <p:spPr/>
        <p:txBody>
          <a:bodyPr/>
          <a:lstStyle/>
          <a:p>
            <a:r>
              <a:rPr lang="en-US" dirty="0"/>
              <a:t>Community CARE Gec consults</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3550539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eaLnBrk="1" fontAlgn="auto" hangingPunct="1">
              <a:spcAft>
                <a:spcPts val="0"/>
              </a:spcAft>
              <a:defRPr/>
            </a:pPr>
            <a:r>
              <a:rPr lang="en-US" sz="2400" b="1" dirty="0"/>
              <a:t>GEC Inpatient Consult Referral Programs</a:t>
            </a:r>
          </a:p>
          <a:p>
            <a:pPr marL="45720" indent="0" eaLnBrk="1" fontAlgn="auto" hangingPunct="1">
              <a:spcAft>
                <a:spcPts val="0"/>
              </a:spcAft>
              <a:buNone/>
              <a:defRPr/>
            </a:pPr>
            <a:r>
              <a:rPr lang="en-US" sz="2400" b="1" dirty="0"/>
              <a:t>   For inpatient short stay</a:t>
            </a:r>
          </a:p>
          <a:p>
            <a:pPr marL="548958" lvl="1" eaLnBrk="1" fontAlgn="auto" hangingPunct="1">
              <a:spcAft>
                <a:spcPts val="0"/>
              </a:spcAft>
              <a:defRPr/>
            </a:pPr>
            <a:r>
              <a:rPr lang="en-US" sz="2400" dirty="0"/>
              <a:t>Inpatient Respite</a:t>
            </a:r>
          </a:p>
          <a:p>
            <a:pPr marL="548958" lvl="1" eaLnBrk="1" fontAlgn="auto" hangingPunct="1">
              <a:spcAft>
                <a:spcPts val="0"/>
              </a:spcAft>
              <a:defRPr/>
            </a:pPr>
            <a:r>
              <a:rPr lang="en-US" sz="2400" dirty="0"/>
              <a:t>Inpatient Hospice</a:t>
            </a:r>
          </a:p>
          <a:p>
            <a:pPr marL="548958" lvl="1" eaLnBrk="1" fontAlgn="auto" hangingPunct="1">
              <a:spcAft>
                <a:spcPts val="0"/>
              </a:spcAft>
              <a:defRPr/>
            </a:pPr>
            <a:r>
              <a:rPr lang="en-US" sz="2400" dirty="0"/>
              <a:t>Long Term Continuing Care</a:t>
            </a:r>
          </a:p>
          <a:p>
            <a:pPr marL="548958" lvl="1" eaLnBrk="1" fontAlgn="auto" hangingPunct="1">
              <a:spcAft>
                <a:spcPts val="0"/>
              </a:spcAft>
              <a:defRPr/>
            </a:pPr>
            <a:r>
              <a:rPr lang="en-US" sz="2400" dirty="0"/>
              <a:t>Acute Rehab</a:t>
            </a:r>
          </a:p>
          <a:p>
            <a:pPr marL="548958" lvl="1" eaLnBrk="1" fontAlgn="auto" hangingPunct="1">
              <a:spcAft>
                <a:spcPts val="0"/>
              </a:spcAft>
              <a:defRPr/>
            </a:pPr>
            <a:r>
              <a:rPr lang="en-US" sz="2400" dirty="0"/>
              <a:t>Short-Stayed Skilled</a:t>
            </a:r>
          </a:p>
          <a:p>
            <a:pPr marL="823595" lvl="2" eaLnBrk="1" fontAlgn="auto" hangingPunct="1">
              <a:spcAft>
                <a:spcPts val="0"/>
              </a:spcAft>
              <a:defRPr/>
            </a:pPr>
            <a:r>
              <a:rPr lang="en-US" sz="2400" dirty="0"/>
              <a:t>IV Antibiotics</a:t>
            </a:r>
          </a:p>
          <a:p>
            <a:pPr marL="823595" lvl="2" eaLnBrk="1" fontAlgn="auto" hangingPunct="1">
              <a:spcAft>
                <a:spcPts val="0"/>
              </a:spcAft>
              <a:defRPr/>
            </a:pPr>
            <a:r>
              <a:rPr lang="en-US" sz="2400" dirty="0"/>
              <a:t>Complex Wound Care</a:t>
            </a:r>
          </a:p>
          <a:p>
            <a:pPr marL="823595" lvl="2" eaLnBrk="1" fontAlgn="auto" hangingPunct="1">
              <a:spcAft>
                <a:spcPts val="0"/>
              </a:spcAft>
              <a:defRPr/>
            </a:pPr>
            <a:r>
              <a:rPr lang="en-US" sz="2400" dirty="0"/>
              <a:t>Radiation Treatment</a:t>
            </a:r>
          </a:p>
          <a:p>
            <a:pPr marL="823595" lvl="2" eaLnBrk="1" fontAlgn="auto" hangingPunct="1">
              <a:spcAft>
                <a:spcPts val="0"/>
              </a:spcAft>
              <a:defRPr/>
            </a:pPr>
            <a:r>
              <a:rPr lang="en-US" sz="2400" dirty="0"/>
              <a:t>Slow Rehab</a:t>
            </a:r>
          </a:p>
          <a:p>
            <a:pPr marL="823595" lvl="2" eaLnBrk="1" fontAlgn="auto" hangingPunct="1">
              <a:spcAft>
                <a:spcPts val="0"/>
              </a:spcAft>
              <a:defRPr/>
            </a:pPr>
            <a:r>
              <a:rPr lang="en-US" sz="2400" dirty="0"/>
              <a:t>Other</a:t>
            </a:r>
          </a:p>
        </p:txBody>
      </p:sp>
      <p:sp>
        <p:nvSpPr>
          <p:cNvPr id="3" name="Title 2"/>
          <p:cNvSpPr>
            <a:spLocks noGrp="1"/>
          </p:cNvSpPr>
          <p:nvPr>
            <p:ph type="title"/>
          </p:nvPr>
        </p:nvSpPr>
        <p:spPr/>
        <p:txBody>
          <a:bodyPr/>
          <a:lstStyle/>
          <a:p>
            <a:pPr eaLnBrk="1" fontAlgn="auto" hangingPunct="1">
              <a:spcAft>
                <a:spcPts val="0"/>
              </a:spcAft>
              <a:defRPr/>
            </a:pPr>
            <a:r>
              <a:rPr lang="en-US" dirty="0"/>
              <a:t>Discharge planning: gec Referrals</a:t>
            </a:r>
          </a:p>
        </p:txBody>
      </p:sp>
      <p:sp>
        <p:nvSpPr>
          <p:cNvPr id="1075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67E8C323-22D7-4827-8476-4E443C4FBD0F}"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07525"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normAutofit fontScale="92500" lnSpcReduction="20000"/>
          </a:bodyPr>
          <a:lstStyle/>
          <a:p>
            <a:r>
              <a:rPr lang="en-US" dirty="0"/>
              <a:t>To support and help medical team </a:t>
            </a:r>
          </a:p>
        </p:txBody>
      </p:sp>
      <p:sp>
        <p:nvSpPr>
          <p:cNvPr id="11" name="Content Placeholder 10"/>
          <p:cNvSpPr>
            <a:spLocks noGrp="1"/>
          </p:cNvSpPr>
          <p:nvPr>
            <p:ph sz="half" idx="2"/>
          </p:nvPr>
        </p:nvSpPr>
        <p:spPr/>
        <p:txBody>
          <a:bodyPr/>
          <a:lstStyle/>
          <a:p>
            <a:pPr marL="44450" indent="0">
              <a:buNone/>
            </a:pPr>
            <a:r>
              <a:rPr lang="en-US" dirty="0"/>
              <a:t>Currently this role in flux. There are two vacancies. With two new hires pending.</a:t>
            </a:r>
          </a:p>
        </p:txBody>
      </p:sp>
      <p:sp>
        <p:nvSpPr>
          <p:cNvPr id="12" name="Text Placeholder 11"/>
          <p:cNvSpPr>
            <a:spLocks noGrp="1"/>
          </p:cNvSpPr>
          <p:nvPr>
            <p:ph type="body" sz="quarter" idx="3"/>
          </p:nvPr>
        </p:nvSpPr>
        <p:spPr/>
        <p:txBody>
          <a:bodyPr>
            <a:normAutofit/>
          </a:bodyPr>
          <a:lstStyle/>
          <a:p>
            <a:r>
              <a:rPr lang="en-US" dirty="0"/>
              <a:t>One NP only for Jan. Feb. </a:t>
            </a:r>
          </a:p>
        </p:txBody>
      </p:sp>
      <p:sp>
        <p:nvSpPr>
          <p:cNvPr id="13" name="Content Placeholder 12"/>
          <p:cNvSpPr>
            <a:spLocks noGrp="1"/>
          </p:cNvSpPr>
          <p:nvPr>
            <p:ph sz="quarter" idx="4"/>
          </p:nvPr>
        </p:nvSpPr>
        <p:spPr/>
        <p:txBody>
          <a:bodyPr>
            <a:normAutofit/>
          </a:bodyPr>
          <a:lstStyle/>
          <a:p>
            <a:r>
              <a:rPr lang="en-US" dirty="0"/>
              <a:t>NP Lavone McCullough pager: 280-0106  Her responsibilities will be adjusted as she is only NP for now.</a:t>
            </a:r>
          </a:p>
          <a:p>
            <a:endParaRPr lang="en-US" dirty="0"/>
          </a:p>
          <a:p>
            <a:pPr marL="44450" indent="0">
              <a:buNone/>
            </a:pPr>
            <a:r>
              <a:rPr lang="en-US" dirty="0"/>
              <a:t>; </a:t>
            </a:r>
          </a:p>
          <a:p>
            <a:pPr marL="44450" indent="0">
              <a:buNone/>
            </a:pPr>
            <a:endParaRPr lang="en-US" dirty="0"/>
          </a:p>
        </p:txBody>
      </p:sp>
      <p:sp>
        <p:nvSpPr>
          <p:cNvPr id="6" name="Title 5"/>
          <p:cNvSpPr>
            <a:spLocks noGrp="1"/>
          </p:cNvSpPr>
          <p:nvPr>
            <p:ph type="title"/>
          </p:nvPr>
        </p:nvSpPr>
        <p:spPr/>
        <p:txBody>
          <a:bodyPr/>
          <a:lstStyle/>
          <a:p>
            <a:r>
              <a:rPr lang="en-US" dirty="0"/>
              <a:t>Nurse Practitioners</a:t>
            </a:r>
          </a:p>
        </p:txBody>
      </p:sp>
      <p:sp>
        <p:nvSpPr>
          <p:cNvPr id="7" name="Date Placeholder 6"/>
          <p:cNvSpPr>
            <a:spLocks noGrp="1"/>
          </p:cNvSpPr>
          <p:nvPr>
            <p:ph type="dt" sz="half" idx="10"/>
          </p:nvPr>
        </p:nvSpPr>
        <p:spPr/>
        <p:txBody>
          <a:bodyPr/>
          <a:lstStyle/>
          <a:p>
            <a:fld id="{F0E35C54-A38F-4669-897C-45AE89D51F5A}" type="datetime1">
              <a:rPr lang="en-US" smtClean="0"/>
              <a:pPr/>
              <a:t>12/26/2018</a:t>
            </a:fld>
            <a:endParaRPr lang="en-US" dirty="0"/>
          </a:p>
        </p:txBody>
      </p:sp>
    </p:spTree>
    <p:extLst>
      <p:ext uri="{BB962C8B-B14F-4D97-AF65-F5344CB8AC3E}">
        <p14:creationId xmlns:p14="http://schemas.microsoft.com/office/powerpoint/2010/main" val="111599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US" dirty="0"/>
              <a:t>Consider </a:t>
            </a:r>
            <a:r>
              <a:rPr lang="en-US" b="1" dirty="0"/>
              <a:t>Telehealth</a:t>
            </a:r>
            <a:r>
              <a:rPr lang="en-US" dirty="0"/>
              <a:t> for following diagnoses:</a:t>
            </a:r>
          </a:p>
          <a:p>
            <a:pPr lvl="1">
              <a:defRPr/>
            </a:pPr>
            <a:r>
              <a:rPr lang="en-US" dirty="0">
                <a:solidFill>
                  <a:srgbClr val="FF0000"/>
                </a:solidFill>
              </a:rPr>
              <a:t>CHF</a:t>
            </a:r>
          </a:p>
          <a:p>
            <a:pPr lvl="1">
              <a:defRPr/>
            </a:pPr>
            <a:r>
              <a:rPr lang="en-US" dirty="0">
                <a:solidFill>
                  <a:srgbClr val="FF0000"/>
                </a:solidFill>
              </a:rPr>
              <a:t>HTN</a:t>
            </a:r>
          </a:p>
          <a:p>
            <a:pPr lvl="1">
              <a:defRPr/>
            </a:pPr>
            <a:r>
              <a:rPr lang="en-US" dirty="0">
                <a:solidFill>
                  <a:srgbClr val="FF0000"/>
                </a:solidFill>
              </a:rPr>
              <a:t>DM</a:t>
            </a:r>
          </a:p>
          <a:p>
            <a:pPr lvl="1">
              <a:defRPr/>
            </a:pPr>
            <a:r>
              <a:rPr lang="en-US" dirty="0"/>
              <a:t>COPD</a:t>
            </a:r>
          </a:p>
          <a:p>
            <a:pPr lvl="1">
              <a:defRPr/>
            </a:pPr>
            <a:r>
              <a:rPr lang="en-US" dirty="0"/>
              <a:t>Palliative Care</a:t>
            </a:r>
          </a:p>
          <a:p>
            <a:pPr lvl="1">
              <a:defRPr/>
            </a:pPr>
            <a:r>
              <a:rPr lang="en-US" dirty="0"/>
              <a:t>Anticoagulation</a:t>
            </a:r>
          </a:p>
          <a:p>
            <a:pPr lvl="1">
              <a:defRPr/>
            </a:pPr>
            <a:r>
              <a:rPr lang="en-US" dirty="0"/>
              <a:t>Dementia</a:t>
            </a:r>
          </a:p>
          <a:p>
            <a:pPr lvl="1">
              <a:defRPr/>
            </a:pPr>
            <a:r>
              <a:rPr lang="en-US" dirty="0"/>
              <a:t>SCI</a:t>
            </a:r>
          </a:p>
          <a:p>
            <a:pPr lvl="1">
              <a:defRPr/>
            </a:pPr>
            <a:r>
              <a:rPr lang="en-US" dirty="0"/>
              <a:t>Obesity</a:t>
            </a:r>
          </a:p>
          <a:p>
            <a:pPr>
              <a:defRPr/>
            </a:pPr>
            <a:r>
              <a:rPr lang="en-US" dirty="0"/>
              <a:t>FU barriers:  remote areas; transportation, immobility, compliance</a:t>
            </a:r>
          </a:p>
          <a:p>
            <a:pPr>
              <a:defRPr/>
            </a:pPr>
            <a:r>
              <a:rPr lang="en-US" dirty="0"/>
              <a:t>Consult &gt;  New Consult &gt; Care Coordination Home Telehealth Screening</a:t>
            </a:r>
          </a:p>
        </p:txBody>
      </p:sp>
      <p:sp>
        <p:nvSpPr>
          <p:cNvPr id="3" name="Title 2"/>
          <p:cNvSpPr>
            <a:spLocks noGrp="1"/>
          </p:cNvSpPr>
          <p:nvPr>
            <p:ph type="title"/>
          </p:nvPr>
        </p:nvSpPr>
        <p:spPr/>
        <p:txBody>
          <a:bodyPr/>
          <a:lstStyle/>
          <a:p>
            <a:pPr>
              <a:defRPr/>
            </a:pPr>
            <a:r>
              <a:rPr lang="en-US" dirty="0"/>
              <a:t> HOME TELEHEALTH</a:t>
            </a:r>
          </a:p>
        </p:txBody>
      </p:sp>
      <p:sp>
        <p:nvSpPr>
          <p:cNvPr id="1095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F1AF284F-1785-48C5-9A42-E168C4C3F464}"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eaLnBrk="1" fontAlgn="auto" hangingPunct="1">
              <a:spcAft>
                <a:spcPts val="0"/>
              </a:spcAft>
              <a:defRPr/>
            </a:pPr>
            <a:r>
              <a:rPr lang="en-US" dirty="0"/>
              <a:t>Process used to obtain services not provided by the VA</a:t>
            </a:r>
          </a:p>
          <a:p>
            <a:pPr marL="274320" eaLnBrk="1" fontAlgn="auto" hangingPunct="1">
              <a:spcAft>
                <a:spcPts val="0"/>
              </a:spcAft>
              <a:defRPr/>
            </a:pPr>
            <a:r>
              <a:rPr lang="en-US" dirty="0"/>
              <a:t>Formerly non-VA care consults.</a:t>
            </a:r>
          </a:p>
          <a:p>
            <a:pPr marL="274320" eaLnBrk="1" fontAlgn="auto" hangingPunct="1">
              <a:spcAft>
                <a:spcPts val="0"/>
              </a:spcAft>
              <a:defRPr/>
            </a:pPr>
            <a:r>
              <a:rPr lang="en-US" dirty="0"/>
              <a:t>GEC Response may ask you to place Community Care consult to obtain needed services for pt who is not service-connected or without insurance</a:t>
            </a:r>
          </a:p>
          <a:p>
            <a:pPr marL="274320" eaLnBrk="1" fontAlgn="auto" hangingPunct="1">
              <a:spcAft>
                <a:spcPts val="0"/>
              </a:spcAft>
              <a:defRPr/>
            </a:pPr>
            <a:r>
              <a:rPr lang="en-US" dirty="0"/>
              <a:t>Examples:</a:t>
            </a:r>
          </a:p>
          <a:p>
            <a:pPr marL="548958" lvl="1" eaLnBrk="1" fontAlgn="auto" hangingPunct="1">
              <a:spcAft>
                <a:spcPts val="0"/>
              </a:spcAft>
              <a:defRPr/>
            </a:pPr>
            <a:r>
              <a:rPr lang="en-US" sz="2000" dirty="0"/>
              <a:t>Community Care GEC for Home Care; nurses, home health aids</a:t>
            </a:r>
          </a:p>
          <a:p>
            <a:pPr marL="366395" lvl="1" indent="0" eaLnBrk="1" fontAlgn="auto" hangingPunct="1">
              <a:spcAft>
                <a:spcPts val="0"/>
              </a:spcAft>
              <a:buNone/>
              <a:defRPr/>
            </a:pPr>
            <a:r>
              <a:rPr lang="en-US" sz="2000" dirty="0"/>
              <a:t>  or PT.pt does not have Medicare</a:t>
            </a:r>
          </a:p>
          <a:p>
            <a:pPr marL="548958" lvl="1" eaLnBrk="1" fontAlgn="auto" hangingPunct="1">
              <a:spcAft>
                <a:spcPts val="0"/>
              </a:spcAft>
              <a:defRPr/>
            </a:pPr>
            <a:r>
              <a:rPr lang="en-US" sz="2000" dirty="0"/>
              <a:t>Community Care for PET scan</a:t>
            </a:r>
          </a:p>
          <a:p>
            <a:pPr marL="548958" lvl="1" eaLnBrk="1" fontAlgn="auto" hangingPunct="1">
              <a:spcAft>
                <a:spcPts val="0"/>
              </a:spcAft>
              <a:defRPr/>
            </a:pPr>
            <a:r>
              <a:rPr lang="en-US" sz="2000" dirty="0"/>
              <a:t>Community Care for Non VA Facility Transfer</a:t>
            </a:r>
          </a:p>
          <a:p>
            <a:pPr marL="548958" lvl="1" eaLnBrk="1" fontAlgn="auto" hangingPunct="1">
              <a:spcAft>
                <a:spcPts val="0"/>
              </a:spcAft>
              <a:defRPr/>
            </a:pPr>
            <a:r>
              <a:rPr lang="en-US" sz="2000" dirty="0"/>
              <a:t>Community Care for Gastroenterology (pt needs Esophageal Manometry)</a:t>
            </a:r>
          </a:p>
        </p:txBody>
      </p:sp>
      <p:sp>
        <p:nvSpPr>
          <p:cNvPr id="3" name="Title 2"/>
          <p:cNvSpPr>
            <a:spLocks noGrp="1"/>
          </p:cNvSpPr>
          <p:nvPr>
            <p:ph type="title"/>
          </p:nvPr>
        </p:nvSpPr>
        <p:spPr/>
        <p:txBody>
          <a:bodyPr/>
          <a:lstStyle/>
          <a:p>
            <a:pPr eaLnBrk="1" fontAlgn="auto" hangingPunct="1">
              <a:spcAft>
                <a:spcPts val="0"/>
              </a:spcAft>
              <a:defRPr/>
            </a:pPr>
            <a:r>
              <a:rPr lang="en-US" dirty="0"/>
              <a:t>Community  Care consults</a:t>
            </a:r>
          </a:p>
        </p:txBody>
      </p:sp>
      <p:sp>
        <p:nvSpPr>
          <p:cNvPr id="1116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6CC337C-DC0A-496B-AF83-5A41DCFD34AB}"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11621"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279968D-B4DB-4F03-A66F-44549D7DF496}"/>
              </a:ext>
            </a:extLst>
          </p:cNvPr>
          <p:cNvPicPr>
            <a:picLocks noGrp="1" noChangeAspect="1"/>
          </p:cNvPicPr>
          <p:nvPr>
            <p:ph idx="1"/>
          </p:nvPr>
        </p:nvPicPr>
        <p:blipFill>
          <a:blip r:embed="rId2"/>
          <a:stretch>
            <a:fillRect/>
          </a:stretch>
        </p:blipFill>
        <p:spPr>
          <a:xfrm>
            <a:off x="1449021" y="1719263"/>
            <a:ext cx="6271357" cy="4406900"/>
          </a:xfrm>
          <a:prstGeom prst="rect">
            <a:avLst/>
          </a:prstGeom>
        </p:spPr>
      </p:pic>
      <p:sp>
        <p:nvSpPr>
          <p:cNvPr id="3" name="Title 2"/>
          <p:cNvSpPr>
            <a:spLocks noGrp="1"/>
          </p:cNvSpPr>
          <p:nvPr>
            <p:ph type="title"/>
          </p:nvPr>
        </p:nvSpPr>
        <p:spPr/>
        <p:txBody>
          <a:bodyPr/>
          <a:lstStyle/>
          <a:p>
            <a:pPr eaLnBrk="1" fontAlgn="auto" hangingPunct="1">
              <a:spcAft>
                <a:spcPts val="0"/>
              </a:spcAft>
              <a:defRPr/>
            </a:pPr>
            <a:r>
              <a:rPr lang="en-US" dirty="0"/>
              <a:t>Community Care consults</a:t>
            </a:r>
          </a:p>
        </p:txBody>
      </p:sp>
      <p:sp>
        <p:nvSpPr>
          <p:cNvPr id="1126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BB168F1-3DC8-41FF-BB40-37AFC1253285}"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12645"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
        <p:nvSpPr>
          <p:cNvPr id="7" name="Rectangle 6"/>
          <p:cNvSpPr/>
          <p:nvPr/>
        </p:nvSpPr>
        <p:spPr>
          <a:xfrm>
            <a:off x="-762000" y="1752600"/>
            <a:ext cx="2209800" cy="457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2"/>
            <a:ext cx="8407400" cy="4746625"/>
          </a:xfrm>
        </p:spPr>
        <p:txBody>
          <a:bodyPr/>
          <a:lstStyle/>
          <a:p>
            <a:pPr marL="274320" eaLnBrk="1" fontAlgn="auto" hangingPunct="1">
              <a:spcAft>
                <a:spcPts val="0"/>
              </a:spcAft>
              <a:defRPr/>
            </a:pPr>
            <a:r>
              <a:rPr lang="en-US" dirty="0"/>
              <a:t>Consents are done electronically</a:t>
            </a:r>
          </a:p>
          <a:p>
            <a:pPr marL="548640" lvl="1" indent="-182880" eaLnBrk="1" fontAlgn="auto" hangingPunct="1">
              <a:spcAft>
                <a:spcPts val="0"/>
              </a:spcAft>
              <a:defRPr/>
            </a:pPr>
            <a:r>
              <a:rPr lang="en-US" dirty="0"/>
              <a:t>Need bedside computer</a:t>
            </a:r>
          </a:p>
          <a:p>
            <a:pPr marL="548640" lvl="1" indent="-182880" eaLnBrk="1" fontAlgn="auto" hangingPunct="1">
              <a:spcAft>
                <a:spcPts val="0"/>
              </a:spcAft>
              <a:defRPr/>
            </a:pPr>
            <a:r>
              <a:rPr lang="en-US" dirty="0"/>
              <a:t>Signature pad</a:t>
            </a:r>
          </a:p>
          <a:p>
            <a:pPr marL="274320" eaLnBrk="1" fontAlgn="auto" hangingPunct="1">
              <a:spcAft>
                <a:spcPts val="0"/>
              </a:spcAft>
              <a:defRPr/>
            </a:pPr>
            <a:r>
              <a:rPr lang="en-US" dirty="0"/>
              <a:t>Consent software accessed via CPRS</a:t>
            </a:r>
          </a:p>
          <a:p>
            <a:pPr marL="274320" eaLnBrk="1" fontAlgn="auto" hangingPunct="1">
              <a:spcAft>
                <a:spcPts val="0"/>
              </a:spcAft>
              <a:defRPr/>
            </a:pPr>
            <a:r>
              <a:rPr lang="en-US" dirty="0"/>
              <a:t>Types</a:t>
            </a:r>
          </a:p>
          <a:p>
            <a:pPr marL="548640" lvl="1" indent="-182880" eaLnBrk="1" fontAlgn="auto" hangingPunct="1">
              <a:spcAft>
                <a:spcPts val="0"/>
              </a:spcAft>
              <a:defRPr/>
            </a:pPr>
            <a:r>
              <a:rPr lang="en-US" dirty="0"/>
              <a:t>Procedure </a:t>
            </a:r>
          </a:p>
          <a:p>
            <a:pPr marL="548640" lvl="1" indent="-182880" eaLnBrk="1" fontAlgn="auto" hangingPunct="1">
              <a:spcAft>
                <a:spcPts val="0"/>
              </a:spcAft>
              <a:defRPr/>
            </a:pPr>
            <a:r>
              <a:rPr lang="en-US" dirty="0"/>
              <a:t>Blood Transfusion </a:t>
            </a:r>
          </a:p>
          <a:p>
            <a:pPr marL="548640" lvl="1" indent="-182880" eaLnBrk="1" fontAlgn="auto" hangingPunct="1">
              <a:spcAft>
                <a:spcPts val="0"/>
              </a:spcAft>
              <a:defRPr/>
            </a:pPr>
            <a:r>
              <a:rPr lang="en-US" dirty="0"/>
              <a:t>Consent for transfer to outside facility</a:t>
            </a:r>
          </a:p>
          <a:p>
            <a:pPr marL="548640" lvl="1" indent="-182880" eaLnBrk="1" fontAlgn="auto" hangingPunct="1">
              <a:spcAft>
                <a:spcPts val="0"/>
              </a:spcAft>
              <a:defRPr/>
            </a:pPr>
            <a:r>
              <a:rPr lang="en-US" dirty="0"/>
              <a:t>Telephonic Consent  (needs to be witnessed)</a:t>
            </a:r>
          </a:p>
          <a:p>
            <a:pPr marL="274320" eaLnBrk="1" fontAlgn="auto" hangingPunct="1">
              <a:spcAft>
                <a:spcPts val="0"/>
              </a:spcAft>
              <a:defRPr/>
            </a:pPr>
            <a:r>
              <a:rPr lang="en-US" dirty="0"/>
              <a:t>Hardware / Software problem resolution</a:t>
            </a:r>
          </a:p>
          <a:p>
            <a:pPr marL="548640" lvl="1" indent="-182880" eaLnBrk="1" fontAlgn="auto" hangingPunct="1">
              <a:spcAft>
                <a:spcPts val="0"/>
              </a:spcAft>
              <a:defRPr/>
            </a:pPr>
            <a:r>
              <a:rPr lang="en-US" dirty="0"/>
              <a:t>Option to save is not highlighted → Print document </a:t>
            </a:r>
          </a:p>
          <a:p>
            <a:pPr marL="548640" lvl="1" indent="-182880" eaLnBrk="1" fontAlgn="auto" hangingPunct="1">
              <a:spcAft>
                <a:spcPts val="0"/>
              </a:spcAft>
              <a:defRPr/>
            </a:pPr>
            <a:r>
              <a:rPr lang="en-US" dirty="0"/>
              <a:t>Bedside computers not working → Paper consent</a:t>
            </a:r>
          </a:p>
          <a:p>
            <a:pPr marL="1280477" lvl="4" indent="-182880" eaLnBrk="1" fontAlgn="auto" hangingPunct="1">
              <a:spcAft>
                <a:spcPts val="0"/>
              </a:spcAft>
              <a:defRPr/>
            </a:pPr>
            <a:r>
              <a:rPr lang="en-US" dirty="0"/>
              <a:t>Have Unit secretary scan paper consent into CPRS</a:t>
            </a:r>
          </a:p>
          <a:p>
            <a:pPr marL="1280477" lvl="4" indent="-182880" eaLnBrk="1" fontAlgn="auto" hangingPunct="1">
              <a:spcAft>
                <a:spcPts val="0"/>
              </a:spcAft>
              <a:defRPr/>
            </a:pPr>
            <a:r>
              <a:rPr lang="en-US" dirty="0"/>
              <a:t>Alert Nursing that a paper consent was obtained</a:t>
            </a:r>
          </a:p>
          <a:p>
            <a:pPr marL="274320" eaLnBrk="1" fontAlgn="auto" hangingPunct="1">
              <a:spcAft>
                <a:spcPts val="0"/>
              </a:spcAft>
              <a:defRPr/>
            </a:pPr>
            <a:endParaRPr lang="en-US" dirty="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Consents/Imed consents</a:t>
            </a:r>
          </a:p>
        </p:txBody>
      </p:sp>
      <p:sp>
        <p:nvSpPr>
          <p:cNvPr id="1146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EF1BF89-67BA-4ECC-98B1-344650974BDC}"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1469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 consents (but one) have option to make consent a phone consent; please click box for this; and template will guide you with appropriate witnesses; </a:t>
            </a:r>
          </a:p>
          <a:p>
            <a:r>
              <a:rPr lang="en-US" dirty="0">
                <a:solidFill>
                  <a:srgbClr val="FF0000"/>
                </a:solidFill>
              </a:rPr>
              <a:t>The administrative consent for ambulance transfer does not have an option for phone consent; This consent needs to be done if patient is being transferred to other hospital; nursing home; or by ambulance anywhere; We are trying to get this fixed; but meantime; easy fix</a:t>
            </a:r>
          </a:p>
          <a:p>
            <a:r>
              <a:rPr lang="en-US" dirty="0">
                <a:solidFill>
                  <a:srgbClr val="FF0000"/>
                </a:solidFill>
              </a:rPr>
              <a:t>Choose option; patient unable to sign; </a:t>
            </a:r>
          </a:p>
          <a:p>
            <a:r>
              <a:rPr lang="en-US" dirty="0">
                <a:solidFill>
                  <a:srgbClr val="FF0000"/>
                </a:solidFill>
              </a:rPr>
              <a:t>In the signature box for patient  and surrogate write “Phone Consent”  you sign as normal; and have witness sign;</a:t>
            </a:r>
          </a:p>
          <a:p>
            <a:r>
              <a:rPr lang="en-US" dirty="0">
                <a:solidFill>
                  <a:srgbClr val="FF0000"/>
                </a:solidFill>
              </a:rPr>
              <a:t>Type name and relation of surrogate in one witness box</a:t>
            </a:r>
          </a:p>
          <a:p>
            <a:endParaRPr lang="en-US" dirty="0"/>
          </a:p>
        </p:txBody>
      </p:sp>
      <p:sp>
        <p:nvSpPr>
          <p:cNvPr id="3" name="Title 2"/>
          <p:cNvSpPr>
            <a:spLocks noGrp="1"/>
          </p:cNvSpPr>
          <p:nvPr>
            <p:ph type="title"/>
          </p:nvPr>
        </p:nvSpPr>
        <p:spPr/>
        <p:txBody>
          <a:bodyPr/>
          <a:lstStyle/>
          <a:p>
            <a:r>
              <a:rPr lang="en-US" dirty="0"/>
              <a:t>Phone Consents</a:t>
            </a:r>
          </a:p>
        </p:txBody>
      </p:sp>
      <p:sp>
        <p:nvSpPr>
          <p:cNvPr id="4" name="Date Placeholder 3"/>
          <p:cNvSpPr>
            <a:spLocks noGrp="1"/>
          </p:cNvSpPr>
          <p:nvPr>
            <p:ph type="dt" sz="half" idx="10"/>
          </p:nvPr>
        </p:nvSpPr>
        <p:spPr/>
        <p:txBody>
          <a:bodyPr/>
          <a:lstStyle/>
          <a:p>
            <a:pPr>
              <a:defRPr/>
            </a:pPr>
            <a:fld id="{CE90E467-E32C-4877-B3F2-DB8B47C73F74}" type="datetime1">
              <a:rPr lang="en-US" smtClean="0">
                <a:solidFill>
                  <a:srgbClr val="534949"/>
                </a:solidFill>
              </a:rPr>
              <a:pPr>
                <a:defRPr/>
              </a:pPr>
              <a:t>12/26/2018</a:t>
            </a:fld>
            <a:endParaRPr lang="en-US" dirty="0">
              <a:solidFill>
                <a:srgbClr val="534949"/>
              </a:solidFill>
            </a:endParaRPr>
          </a:p>
        </p:txBody>
      </p:sp>
    </p:spTree>
    <p:extLst>
      <p:ext uri="{BB962C8B-B14F-4D97-AF65-F5344CB8AC3E}">
        <p14:creationId xmlns:p14="http://schemas.microsoft.com/office/powerpoint/2010/main" val="849802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Consents/Imed consents</a:t>
            </a:r>
          </a:p>
        </p:txBody>
      </p:sp>
      <p:sp>
        <p:nvSpPr>
          <p:cNvPr id="1157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E8FD18E4-F4D2-4CC6-81E4-1FFFCE361054}"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15717"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pic>
        <p:nvPicPr>
          <p:cNvPr id="1157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8600" y="2133600"/>
            <a:ext cx="16002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a:t>Regular or special diets</a:t>
            </a:r>
          </a:p>
          <a:p>
            <a:pPr marL="274320" eaLnBrk="1" fontAlgn="auto" hangingPunct="1">
              <a:spcAft>
                <a:spcPts val="0"/>
              </a:spcAft>
              <a:defRPr/>
            </a:pPr>
            <a:r>
              <a:rPr lang="en-US" sz="2400" dirty="0"/>
              <a:t>Tube Feeding</a:t>
            </a:r>
          </a:p>
          <a:p>
            <a:pPr marL="274320" eaLnBrk="1" fontAlgn="auto" hangingPunct="1">
              <a:spcAft>
                <a:spcPts val="0"/>
              </a:spcAft>
              <a:defRPr/>
            </a:pPr>
            <a:r>
              <a:rPr lang="en-US" sz="2400" dirty="0"/>
              <a:t>Supplements</a:t>
            </a:r>
          </a:p>
          <a:p>
            <a:pPr marL="274320" eaLnBrk="1" fontAlgn="auto" hangingPunct="1">
              <a:spcAft>
                <a:spcPts val="0"/>
              </a:spcAft>
              <a:defRPr/>
            </a:pPr>
            <a:r>
              <a:rPr lang="en-US" sz="2400" dirty="0"/>
              <a:t>TPN/ PPN (consult under medicine menu) </a:t>
            </a:r>
          </a:p>
          <a:p>
            <a:pPr marL="274320" eaLnBrk="1" fontAlgn="auto" hangingPunct="1">
              <a:spcAft>
                <a:spcPts val="0"/>
              </a:spcAft>
              <a:defRPr/>
            </a:pPr>
            <a:r>
              <a:rPr lang="en-US" sz="2400" dirty="0"/>
              <a:t>Dysphagia Diets</a:t>
            </a:r>
          </a:p>
          <a:p>
            <a:pPr marL="274320" eaLnBrk="1" fontAlgn="auto" hangingPunct="1">
              <a:spcAft>
                <a:spcPts val="0"/>
              </a:spcAft>
              <a:defRPr/>
            </a:pPr>
            <a:r>
              <a:rPr lang="en-US" sz="2400" dirty="0"/>
              <a:t>Fluid Restrictions</a:t>
            </a:r>
          </a:p>
        </p:txBody>
      </p:sp>
      <p:sp>
        <p:nvSpPr>
          <p:cNvPr id="3" name="Title 2"/>
          <p:cNvSpPr>
            <a:spLocks noGrp="1"/>
          </p:cNvSpPr>
          <p:nvPr>
            <p:ph type="title"/>
          </p:nvPr>
        </p:nvSpPr>
        <p:spPr/>
        <p:txBody>
          <a:bodyPr/>
          <a:lstStyle/>
          <a:p>
            <a:pPr eaLnBrk="1" fontAlgn="auto" hangingPunct="1">
              <a:spcAft>
                <a:spcPts val="0"/>
              </a:spcAft>
              <a:defRPr/>
            </a:pPr>
            <a:r>
              <a:rPr lang="en-US" dirty="0"/>
              <a:t>Diet ordering/ Nutrition /Dietetics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eaLnBrk="1" fontAlgn="auto" hangingPunct="1">
              <a:spcAft>
                <a:spcPts val="0"/>
              </a:spcAft>
              <a:buFont typeface="Wingdings 2"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Diet ordering/ Nutrition /Dietetics</a:t>
            </a:r>
          </a:p>
        </p:txBody>
      </p:sp>
      <p:pic>
        <p:nvPicPr>
          <p:cNvPr id="1218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2057400"/>
            <a:ext cx="2286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74320" eaLnBrk="1" fontAlgn="auto" hangingPunct="1">
              <a:spcAft>
                <a:spcPts val="0"/>
              </a:spcAft>
              <a:defRPr/>
            </a:pPr>
            <a:r>
              <a:rPr lang="en-US" sz="2600" dirty="0"/>
              <a:t>Pharmacy Dosing Consult; always for vancomycin; they will follow and dose; all other meds including heparin drips; they will write a note; give a nomogram; but will not dose.</a:t>
            </a:r>
          </a:p>
          <a:p>
            <a:pPr marL="274320" eaLnBrk="1" fontAlgn="auto" hangingPunct="1">
              <a:spcAft>
                <a:spcPts val="0"/>
              </a:spcAft>
              <a:defRPr/>
            </a:pPr>
            <a:r>
              <a:rPr lang="en-US" sz="2600" dirty="0"/>
              <a:t>Pharmacy Anticoagulation Clinic (outpatient)</a:t>
            </a:r>
          </a:p>
          <a:p>
            <a:pPr marL="274320" eaLnBrk="1" fontAlgn="auto" hangingPunct="1">
              <a:spcAft>
                <a:spcPts val="0"/>
              </a:spcAft>
              <a:defRPr/>
            </a:pPr>
            <a:r>
              <a:rPr lang="en-US" sz="2600" dirty="0"/>
              <a:t>Pharmacy Nonformulary Requests</a:t>
            </a:r>
          </a:p>
          <a:p>
            <a:pPr marL="274320" eaLnBrk="1" fontAlgn="auto" hangingPunct="1">
              <a:spcAft>
                <a:spcPts val="0"/>
              </a:spcAft>
              <a:defRPr/>
            </a:pPr>
            <a:r>
              <a:rPr lang="en-US" sz="2600" dirty="0"/>
              <a:t>Help with discharge medications or questions</a:t>
            </a:r>
          </a:p>
          <a:p>
            <a:pPr marL="45720" indent="0" eaLnBrk="1" fontAlgn="auto" hangingPunct="1">
              <a:spcAft>
                <a:spcPts val="0"/>
              </a:spcAft>
              <a:buNone/>
              <a:defRPr/>
            </a:pPr>
            <a:r>
              <a:rPr lang="en-US" sz="2600" dirty="0"/>
              <a:t>  we now have a  pharmacist who  will bring meds to bedside for your pt.</a:t>
            </a:r>
          </a:p>
          <a:p>
            <a:pPr marL="45720" indent="0" eaLnBrk="1" fontAlgn="auto" hangingPunct="1">
              <a:spcAft>
                <a:spcPts val="0"/>
              </a:spcAft>
              <a:buNone/>
              <a:defRPr/>
            </a:pPr>
            <a:r>
              <a:rPr lang="en-US" sz="2600" dirty="0"/>
              <a:t>Mon-fri 9am-630pm</a:t>
            </a:r>
          </a:p>
          <a:p>
            <a:pPr marL="45720" indent="0" eaLnBrk="1" fontAlgn="auto" hangingPunct="1">
              <a:spcAft>
                <a:spcPts val="0"/>
              </a:spcAft>
              <a:buNone/>
              <a:defRPr/>
            </a:pPr>
            <a:r>
              <a:rPr lang="en-US" sz="2600" dirty="0"/>
              <a:t>   cisco phone 61478; may leave message with requested information</a:t>
            </a:r>
          </a:p>
        </p:txBody>
      </p:sp>
      <p:sp>
        <p:nvSpPr>
          <p:cNvPr id="3" name="Title 2"/>
          <p:cNvSpPr>
            <a:spLocks noGrp="1"/>
          </p:cNvSpPr>
          <p:nvPr>
            <p:ph type="title"/>
          </p:nvPr>
        </p:nvSpPr>
        <p:spPr/>
        <p:txBody>
          <a:bodyPr/>
          <a:lstStyle/>
          <a:p>
            <a:pPr eaLnBrk="1" fontAlgn="auto" hangingPunct="1">
              <a:spcAft>
                <a:spcPts val="0"/>
              </a:spcAft>
              <a:defRPr/>
            </a:pPr>
            <a:r>
              <a:rPr lang="en-US" dirty="0"/>
              <a:t>Pharmacy services</a:t>
            </a:r>
          </a:p>
        </p:txBody>
      </p:sp>
      <p:sp>
        <p:nvSpPr>
          <p:cNvPr id="1280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F0F1ACAC-5FFF-4C95-9961-8A00A02662F7}"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28005"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Prior to ordering following medications, a Pharmacy Special Medication Request NOTE must be completed</a:t>
            </a:r>
          </a:p>
          <a:p>
            <a:r>
              <a:rPr lang="en-US" dirty="0"/>
              <a:t>CPRS-&gt; notes-&gt; type in special and choice pharmacy special medication request. </a:t>
            </a:r>
          </a:p>
          <a:p>
            <a:r>
              <a:rPr lang="en-US" dirty="0"/>
              <a:t>After signing note, box to order medication pops up allowing you to prescribe the special medication</a:t>
            </a:r>
          </a:p>
          <a:p>
            <a:pPr lvl="1"/>
            <a:r>
              <a:rPr lang="en-US" dirty="0"/>
              <a:t>Amiodarone</a:t>
            </a:r>
          </a:p>
          <a:p>
            <a:pPr lvl="1"/>
            <a:r>
              <a:rPr lang="en-US" dirty="0"/>
              <a:t>Clonidine Patch</a:t>
            </a:r>
          </a:p>
          <a:p>
            <a:pPr lvl="1"/>
            <a:r>
              <a:rPr lang="en-US" dirty="0"/>
              <a:t>Colchicine</a:t>
            </a:r>
          </a:p>
          <a:p>
            <a:pPr lvl="1"/>
            <a:r>
              <a:rPr lang="en-US" dirty="0"/>
              <a:t>Darbepoetin</a:t>
            </a:r>
          </a:p>
          <a:p>
            <a:pPr lvl="1"/>
            <a:r>
              <a:rPr lang="en-US" dirty="0"/>
              <a:t>Erythropoietin</a:t>
            </a:r>
          </a:p>
          <a:p>
            <a:pPr lvl="1"/>
            <a:r>
              <a:rPr lang="en-US" dirty="0"/>
              <a:t>Fentanyl Patch</a:t>
            </a:r>
          </a:p>
          <a:p>
            <a:pPr lvl="1"/>
            <a:r>
              <a:rPr lang="en-US" dirty="0"/>
              <a:t>Fluoroquinolones</a:t>
            </a:r>
          </a:p>
          <a:p>
            <a:pPr lvl="1"/>
            <a:r>
              <a:rPr lang="en-US" dirty="0"/>
              <a:t>Atypical Antipsychotics</a:t>
            </a:r>
          </a:p>
          <a:p>
            <a:pPr lvl="1"/>
            <a:r>
              <a:rPr lang="en-US" dirty="0"/>
              <a:t>Sacubitril/valsartan</a:t>
            </a:r>
          </a:p>
          <a:p>
            <a:pPr lvl="1"/>
            <a:r>
              <a:rPr lang="en-US" dirty="0"/>
              <a:t>Daw Cellcept (macophenolate. </a:t>
            </a:r>
          </a:p>
          <a:p>
            <a:pPr lvl="1"/>
            <a:endParaRPr lang="en-US" dirty="0"/>
          </a:p>
          <a:p>
            <a:pPr lvl="1"/>
            <a:endParaRPr lang="en-US" dirty="0"/>
          </a:p>
        </p:txBody>
      </p:sp>
      <p:sp>
        <p:nvSpPr>
          <p:cNvPr id="3" name="Title 2"/>
          <p:cNvSpPr>
            <a:spLocks noGrp="1"/>
          </p:cNvSpPr>
          <p:nvPr>
            <p:ph type="title"/>
          </p:nvPr>
        </p:nvSpPr>
        <p:spPr/>
        <p:txBody>
          <a:bodyPr/>
          <a:lstStyle/>
          <a:p>
            <a:r>
              <a:rPr lang="en-US" dirty="0"/>
              <a:t>Pharmacy special Medication requests</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77504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 NP will carry the admission pager from 8am to 1pm on weekdays a week at a time: duties:  triage for level of care; see pt.; write initial orders; then distribute patients at 1pm..also takes limited overflow admissions. She also is the day person for medicine consults. However as there are two new NPs pending. Residents and attending may be assigned consults. Current NP will have limited space for overflows, depending on consult list. </a:t>
            </a:r>
          </a:p>
          <a:p>
            <a:r>
              <a:rPr lang="en-US" sz="2400" dirty="0"/>
              <a:t>NP role in flux and will likely be redesigned when two new NPs are on service. </a:t>
            </a:r>
          </a:p>
        </p:txBody>
      </p:sp>
      <p:sp>
        <p:nvSpPr>
          <p:cNvPr id="3" name="Title 2"/>
          <p:cNvSpPr>
            <a:spLocks noGrp="1"/>
          </p:cNvSpPr>
          <p:nvPr>
            <p:ph type="title"/>
          </p:nvPr>
        </p:nvSpPr>
        <p:spPr/>
        <p:txBody>
          <a:bodyPr/>
          <a:lstStyle/>
          <a:p>
            <a:r>
              <a:rPr lang="en-US" dirty="0"/>
              <a:t>Np roles on medicine teams	</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3349764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Pharmacy special Medication requests</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pic>
        <p:nvPicPr>
          <p:cNvPr id="2058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31" y="1676400"/>
            <a:ext cx="1097815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2017486"/>
            <a:ext cx="190500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385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eaLnBrk="1" fontAlgn="auto" hangingPunct="1">
              <a:spcAft>
                <a:spcPts val="0"/>
              </a:spcAft>
              <a:defRPr/>
            </a:pPr>
            <a:r>
              <a:rPr lang="en-US" dirty="0"/>
              <a:t>Needle Stick Injury</a:t>
            </a:r>
          </a:p>
          <a:p>
            <a:pPr marL="274320" eaLnBrk="1" fontAlgn="auto" hangingPunct="1">
              <a:spcAft>
                <a:spcPts val="0"/>
              </a:spcAft>
              <a:defRPr/>
            </a:pPr>
            <a:r>
              <a:rPr lang="en-US" dirty="0"/>
              <a:t>TPN/ PPN</a:t>
            </a:r>
          </a:p>
          <a:p>
            <a:pPr marL="274320" eaLnBrk="1" fontAlgn="auto" hangingPunct="1">
              <a:spcAft>
                <a:spcPts val="0"/>
              </a:spcAft>
              <a:defRPr/>
            </a:pPr>
            <a:r>
              <a:rPr lang="en-US" dirty="0"/>
              <a:t>CIWA Protocol</a:t>
            </a:r>
          </a:p>
          <a:p>
            <a:pPr marL="274320" eaLnBrk="1" fontAlgn="auto" hangingPunct="1">
              <a:spcAft>
                <a:spcPts val="0"/>
              </a:spcAft>
              <a:defRPr/>
            </a:pPr>
            <a:r>
              <a:rPr lang="en-US" dirty="0">
                <a:solidFill>
                  <a:srgbClr val="FF0000"/>
                </a:solidFill>
              </a:rPr>
              <a:t>Pneumonia </a:t>
            </a:r>
          </a:p>
          <a:p>
            <a:pPr marL="274320" eaLnBrk="1" fontAlgn="auto" hangingPunct="1">
              <a:spcAft>
                <a:spcPts val="0"/>
              </a:spcAft>
              <a:defRPr/>
            </a:pPr>
            <a:r>
              <a:rPr lang="en-US" dirty="0">
                <a:solidFill>
                  <a:srgbClr val="FF0000"/>
                </a:solidFill>
              </a:rPr>
              <a:t>VTE Proph</a:t>
            </a:r>
          </a:p>
          <a:p>
            <a:pPr marL="274320" eaLnBrk="1" fontAlgn="auto" hangingPunct="1">
              <a:spcAft>
                <a:spcPts val="0"/>
              </a:spcAft>
              <a:defRPr/>
            </a:pPr>
            <a:r>
              <a:rPr lang="en-US" dirty="0">
                <a:solidFill>
                  <a:srgbClr val="FF0000"/>
                </a:solidFill>
              </a:rPr>
              <a:t>Colonoscopy Prep (new) (under reg. inpt. Med menu.)</a:t>
            </a:r>
          </a:p>
          <a:p>
            <a:pPr marL="274320" eaLnBrk="1" fontAlgn="auto" hangingPunct="1">
              <a:spcAft>
                <a:spcPts val="0"/>
              </a:spcAft>
              <a:defRPr/>
            </a:pPr>
            <a:r>
              <a:rPr lang="en-US" dirty="0"/>
              <a:t>Paracentesis</a:t>
            </a:r>
          </a:p>
          <a:p>
            <a:pPr marL="274320" eaLnBrk="1" fontAlgn="auto" hangingPunct="1">
              <a:spcAft>
                <a:spcPts val="0"/>
              </a:spcAft>
              <a:defRPr/>
            </a:pPr>
            <a:r>
              <a:rPr lang="en-US" dirty="0"/>
              <a:t>Thoracentesis</a:t>
            </a:r>
          </a:p>
          <a:p>
            <a:pPr marL="274320" eaLnBrk="1" fontAlgn="auto" hangingPunct="1">
              <a:spcAft>
                <a:spcPts val="0"/>
              </a:spcAft>
              <a:defRPr/>
            </a:pPr>
            <a:r>
              <a:rPr lang="en-US" dirty="0"/>
              <a:t>Lumbar Puncture</a:t>
            </a:r>
          </a:p>
          <a:p>
            <a:pPr marL="274320" eaLnBrk="1" fontAlgn="auto" hangingPunct="1">
              <a:spcAft>
                <a:spcPts val="0"/>
              </a:spcAft>
              <a:defRPr/>
            </a:pPr>
            <a:r>
              <a:rPr lang="en-US" dirty="0"/>
              <a:t>Aspart Sliding Scale</a:t>
            </a:r>
          </a:p>
          <a:p>
            <a:pPr marL="274320" eaLnBrk="1" fontAlgn="auto" hangingPunct="1">
              <a:spcAft>
                <a:spcPts val="0"/>
              </a:spcAft>
              <a:defRPr/>
            </a:pPr>
            <a:r>
              <a:rPr lang="en-US" dirty="0"/>
              <a:t>Colonoscopy prep</a:t>
            </a:r>
          </a:p>
          <a:p>
            <a:pPr marL="274320" eaLnBrk="1" fontAlgn="auto" hangingPunct="1">
              <a:spcAft>
                <a:spcPts val="0"/>
              </a:spcAft>
              <a:defRPr/>
            </a:pPr>
            <a:r>
              <a:rPr lang="en-US" dirty="0">
                <a:solidFill>
                  <a:srgbClr val="FF0000"/>
                </a:solidFill>
              </a:rPr>
              <a:t>Discharge Menu</a:t>
            </a:r>
          </a:p>
          <a:p>
            <a:pPr marL="274320" eaLnBrk="1" fontAlgn="auto" hangingPunct="1">
              <a:spcAft>
                <a:spcPts val="0"/>
              </a:spcAft>
              <a:defRPr/>
            </a:pPr>
            <a:r>
              <a:rPr lang="en-US" dirty="0">
                <a:solidFill>
                  <a:srgbClr val="FF0000"/>
                </a:solidFill>
              </a:rPr>
              <a:t>ICU order set for drips; i.e. Cardizem, Lasix etc. </a:t>
            </a:r>
          </a:p>
          <a:p>
            <a:pPr marL="274320" eaLnBrk="1" fontAlgn="auto" hangingPunct="1">
              <a:spcAft>
                <a:spcPts val="0"/>
              </a:spcAft>
              <a:defRPr/>
            </a:pPr>
            <a:endParaRPr lang="en-US" dirty="0">
              <a:solidFill>
                <a:srgbClr val="FF0000"/>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a:t>Physician order sets</a:t>
            </a:r>
          </a:p>
        </p:txBody>
      </p:sp>
      <p:sp>
        <p:nvSpPr>
          <p:cNvPr id="1300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D0D5CC4A-08C5-4D15-BC3F-0FA36609C40D}"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3005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Physician order sets</a:t>
            </a:r>
          </a:p>
        </p:txBody>
      </p:sp>
      <p:sp>
        <p:nvSpPr>
          <p:cNvPr id="1321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AC38295-EF19-4A76-B12D-34AAC87D8319}"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32101"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pic>
        <p:nvPicPr>
          <p:cNvPr id="1321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3400" y="2057400"/>
            <a:ext cx="22098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4450" indent="0">
              <a:buNone/>
            </a:pPr>
            <a:r>
              <a:rPr lang="en-US" dirty="0"/>
              <a:t> Order set under specialty menu;</a:t>
            </a:r>
          </a:p>
          <a:p>
            <a:r>
              <a:rPr lang="en-US" dirty="0"/>
              <a:t>Start with this for alcoholics in danger of withdrawal</a:t>
            </a:r>
          </a:p>
          <a:p>
            <a:r>
              <a:rPr lang="en-US" dirty="0"/>
              <a:t>- Recommendations for labs and meds; if no s/s of withdrawal</a:t>
            </a:r>
          </a:p>
          <a:p>
            <a:pPr marL="44450" indent="0">
              <a:buNone/>
            </a:pPr>
            <a:r>
              <a:rPr lang="en-US" dirty="0"/>
              <a:t>     or ciwa &lt;7 just monitoring q 6h for 72hour</a:t>
            </a:r>
          </a:p>
          <a:p>
            <a:pPr>
              <a:buFont typeface="Wingdings" panose="05000000000000000000" pitchFamily="2" charset="2"/>
              <a:buChar char="q"/>
            </a:pPr>
            <a:r>
              <a:rPr lang="en-US" dirty="0"/>
              <a:t> if Ciwa &gt;7 consider transferring to stepdown ; consider telemetry for any at at high risk for withdrawal</a:t>
            </a:r>
          </a:p>
          <a:p>
            <a:pPr>
              <a:buFont typeface="Wingdings" panose="05000000000000000000" pitchFamily="2" charset="2"/>
              <a:buChar char="q"/>
            </a:pPr>
            <a:r>
              <a:rPr lang="en-US" dirty="0"/>
              <a:t>May use CIWA med orders if needs Ativan; prn on medicine menu. Do not place all Ativan orders; on the set; determine what pt. needs and choose. Likely not ATC orders. </a:t>
            </a:r>
          </a:p>
          <a:p>
            <a:pPr>
              <a:buFont typeface="Wingdings" panose="05000000000000000000" pitchFamily="2" charset="2"/>
              <a:buChar char="q"/>
            </a:pPr>
            <a:r>
              <a:rPr lang="en-US" dirty="0"/>
              <a:t>Again; you do not have to do everything on order set but consider them as recommendations. </a:t>
            </a:r>
          </a:p>
        </p:txBody>
      </p:sp>
      <p:sp>
        <p:nvSpPr>
          <p:cNvPr id="3" name="Title 2"/>
          <p:cNvSpPr>
            <a:spLocks noGrp="1"/>
          </p:cNvSpPr>
          <p:nvPr>
            <p:ph type="title"/>
          </p:nvPr>
        </p:nvSpPr>
        <p:spPr/>
        <p:txBody>
          <a:bodyPr/>
          <a:lstStyle/>
          <a:p>
            <a:r>
              <a:rPr lang="en-US" dirty="0"/>
              <a:t>Alcohol withdrawal protocol</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3184522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a:t>Medication and Text orders MAY </a:t>
            </a:r>
            <a:r>
              <a:rPr lang="en-US" sz="2400" b="1" i="1" dirty="0"/>
              <a:t>AUTO-DC</a:t>
            </a:r>
            <a:r>
              <a:rPr lang="en-US" sz="2400" dirty="0"/>
              <a:t> while pt is in OR: this does not always happen now and occasionally the surgery service will write your orders; but </a:t>
            </a:r>
            <a:r>
              <a:rPr lang="en-US" sz="2400" dirty="0">
                <a:solidFill>
                  <a:srgbClr val="FF0000"/>
                </a:solidFill>
              </a:rPr>
              <a:t>check after surgery!</a:t>
            </a:r>
          </a:p>
          <a:p>
            <a:pPr marL="274320" eaLnBrk="1" fontAlgn="auto" hangingPunct="1">
              <a:spcAft>
                <a:spcPts val="0"/>
              </a:spcAft>
              <a:defRPr/>
            </a:pPr>
            <a:r>
              <a:rPr lang="en-US" sz="2400" dirty="0">
                <a:solidFill>
                  <a:srgbClr val="FF0000"/>
                </a:solidFill>
              </a:rPr>
              <a:t>Orders can also disappear after transfer or conversion to full admit. Again check. </a:t>
            </a:r>
          </a:p>
          <a:p>
            <a:pPr marL="274320" eaLnBrk="1" fontAlgn="auto" hangingPunct="1">
              <a:spcAft>
                <a:spcPts val="0"/>
              </a:spcAft>
              <a:defRPr/>
            </a:pPr>
            <a:r>
              <a:rPr lang="en-US" sz="2400" dirty="0"/>
              <a:t>AUTO-DC’ed orders can be viewed and selected to be reordered as active orders post-operatively</a:t>
            </a:r>
          </a:p>
          <a:p>
            <a:pPr marL="274320" eaLnBrk="1" fontAlgn="auto" hangingPunct="1">
              <a:spcAft>
                <a:spcPts val="0"/>
              </a:spcAft>
              <a:defRPr/>
            </a:pPr>
            <a:r>
              <a:rPr lang="en-US" sz="2400" dirty="0"/>
              <a:t>You can also copy and paste to new order. </a:t>
            </a:r>
          </a:p>
        </p:txBody>
      </p:sp>
      <p:sp>
        <p:nvSpPr>
          <p:cNvPr id="3" name="Title 2"/>
          <p:cNvSpPr>
            <a:spLocks noGrp="1"/>
          </p:cNvSpPr>
          <p:nvPr>
            <p:ph type="title"/>
          </p:nvPr>
        </p:nvSpPr>
        <p:spPr/>
        <p:txBody>
          <a:bodyPr/>
          <a:lstStyle/>
          <a:p>
            <a:pPr eaLnBrk="1" fontAlgn="auto" hangingPunct="1">
              <a:spcAft>
                <a:spcPts val="0"/>
              </a:spcAft>
              <a:defRPr/>
            </a:pPr>
            <a:r>
              <a:rPr lang="en-US" dirty="0"/>
              <a:t>Auto/DC orders</a:t>
            </a:r>
          </a:p>
        </p:txBody>
      </p:sp>
      <p:sp>
        <p:nvSpPr>
          <p:cNvPr id="1341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D0B3A918-E77A-4491-8117-02C63AD34103}"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3414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b="1" i="1" dirty="0"/>
              <a:t>NEW </a:t>
            </a:r>
            <a:r>
              <a:rPr lang="en-US" sz="2400" b="1" i="1" u="sng" dirty="0"/>
              <a:t>Note</a:t>
            </a:r>
            <a:r>
              <a:rPr lang="en-US" sz="2400" dirty="0"/>
              <a:t>:  “Restraint or Seclusion Orders”</a:t>
            </a:r>
          </a:p>
          <a:p>
            <a:pPr marL="274320" eaLnBrk="1" fontAlgn="auto" hangingPunct="1">
              <a:spcAft>
                <a:spcPts val="0"/>
              </a:spcAft>
              <a:defRPr/>
            </a:pPr>
            <a:r>
              <a:rPr lang="en-US" sz="2400" dirty="0"/>
              <a:t>Complete the template</a:t>
            </a:r>
          </a:p>
          <a:p>
            <a:pPr marL="274320" eaLnBrk="1" fontAlgn="auto" hangingPunct="1">
              <a:spcAft>
                <a:spcPts val="0"/>
              </a:spcAft>
              <a:defRPr/>
            </a:pPr>
            <a:r>
              <a:rPr lang="en-US" sz="2400" dirty="0"/>
              <a:t>Completion of the template generates a window for text orders for type of restraints needed</a:t>
            </a:r>
          </a:p>
          <a:p>
            <a:pPr marL="274320" eaLnBrk="1" fontAlgn="auto" hangingPunct="1">
              <a:spcAft>
                <a:spcPts val="0"/>
              </a:spcAft>
              <a:defRPr/>
            </a:pPr>
            <a:r>
              <a:rPr lang="en-US" sz="2400" dirty="0"/>
              <a:t>Orders are time-limited to 24 hrs</a:t>
            </a:r>
          </a:p>
          <a:p>
            <a:pPr marL="548640" lvl="1" indent="-182880" eaLnBrk="1" fontAlgn="auto" hangingPunct="1">
              <a:spcAft>
                <a:spcPts val="0"/>
              </a:spcAft>
              <a:defRPr/>
            </a:pPr>
            <a:r>
              <a:rPr lang="en-US" sz="2400" dirty="0"/>
              <a:t>Conduct in-person re-evaluation at least once each calendar day</a:t>
            </a:r>
          </a:p>
          <a:p>
            <a:pPr marL="548640" lvl="1" indent="-182880" eaLnBrk="1" fontAlgn="auto" hangingPunct="1">
              <a:spcAft>
                <a:spcPts val="0"/>
              </a:spcAft>
              <a:defRPr/>
            </a:pPr>
            <a:r>
              <a:rPr lang="en-US" sz="2400" dirty="0"/>
              <a:t>Orders are issued no less often than once each calendar day</a:t>
            </a:r>
          </a:p>
        </p:txBody>
      </p:sp>
      <p:sp>
        <p:nvSpPr>
          <p:cNvPr id="3" name="Title 2"/>
          <p:cNvSpPr>
            <a:spLocks noGrp="1"/>
          </p:cNvSpPr>
          <p:nvPr>
            <p:ph type="title"/>
          </p:nvPr>
        </p:nvSpPr>
        <p:spPr/>
        <p:txBody>
          <a:bodyPr/>
          <a:lstStyle/>
          <a:p>
            <a:pPr eaLnBrk="1" fontAlgn="auto" hangingPunct="1">
              <a:spcAft>
                <a:spcPts val="0"/>
              </a:spcAft>
              <a:defRPr/>
            </a:pPr>
            <a:r>
              <a:rPr lang="en-US" dirty="0"/>
              <a:t>Restraints – Medical surgical</a:t>
            </a:r>
          </a:p>
        </p:txBody>
      </p:sp>
      <p:sp>
        <p:nvSpPr>
          <p:cNvPr id="1402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1F69723-AD07-47DA-9D3E-5177256AB4BC}"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4029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Restraints – Medical surgical</a:t>
            </a:r>
          </a:p>
        </p:txBody>
      </p:sp>
      <p:sp>
        <p:nvSpPr>
          <p:cNvPr id="1413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3F0BB312-4E75-443C-A5F2-8D36263958BE}"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141317"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pic>
        <p:nvPicPr>
          <p:cNvPr id="1413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2400" y="1981200"/>
            <a:ext cx="24384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Contact precautions for + MRSA swab is automatic</a:t>
            </a:r>
          </a:p>
          <a:p>
            <a:r>
              <a:rPr lang="en-US" dirty="0"/>
              <a:t>You may not d/c isolation precautions; patients have to be cleared by infection control nurses; you must contact them first and wait for a note; Virginia Nelson RN; 64736; pager</a:t>
            </a:r>
          </a:p>
          <a:p>
            <a:pPr marL="44450" indent="0">
              <a:buNone/>
            </a:pPr>
            <a:r>
              <a:rPr lang="en-US" dirty="0"/>
              <a:t>   250-0084; Jennifer Johnson 62227 ; 250-0849</a:t>
            </a:r>
          </a:p>
          <a:p>
            <a:pPr marL="44450" indent="0">
              <a:buNone/>
            </a:pPr>
            <a:r>
              <a:rPr lang="en-US" dirty="0"/>
              <a:t>On weekends you may d/c droplet on flu; if neg swab. Anything else you should consult ID if you want to d/c any precautions; including c-diff; TB; </a:t>
            </a:r>
          </a:p>
          <a:p>
            <a:pPr marL="44450" indent="0">
              <a:buNone/>
            </a:pPr>
            <a:r>
              <a:rPr lang="en-US" dirty="0"/>
              <a:t>Questions? call the above infectious disease nurses. </a:t>
            </a:r>
          </a:p>
          <a:p>
            <a:pPr marL="44450" indent="0">
              <a:buNone/>
            </a:pPr>
            <a:endParaRPr lang="en-US" dirty="0"/>
          </a:p>
          <a:p>
            <a:r>
              <a:rPr lang="en-US" dirty="0"/>
              <a:t>Please assess on admission if patient needs these precautions; droplet precautions for flu, c-diff for diarrhea (if appropriate. ) negative pressure for TB; etc..</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
        <p:nvSpPr>
          <p:cNvPr id="5" name="Title 4"/>
          <p:cNvSpPr>
            <a:spLocks noGrp="1"/>
          </p:cNvSpPr>
          <p:nvPr>
            <p:ph type="title"/>
          </p:nvPr>
        </p:nvSpPr>
        <p:spPr/>
        <p:txBody>
          <a:bodyPr/>
          <a:lstStyle/>
          <a:p>
            <a:r>
              <a:rPr lang="en-US" dirty="0"/>
              <a:t>ISOLATION PRECAUTIONS</a:t>
            </a:r>
          </a:p>
        </p:txBody>
      </p:sp>
    </p:spTree>
    <p:extLst>
      <p:ext uri="{BB962C8B-B14F-4D97-AF65-F5344CB8AC3E}">
        <p14:creationId xmlns:p14="http://schemas.microsoft.com/office/powerpoint/2010/main" val="1638534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a:t>Many tests are not intuitive when ordering in CPRS</a:t>
            </a:r>
          </a:p>
          <a:p>
            <a:pPr marL="274320" eaLnBrk="1" fontAlgn="auto" hangingPunct="1">
              <a:spcAft>
                <a:spcPts val="0"/>
              </a:spcAft>
              <a:defRPr/>
            </a:pPr>
            <a:r>
              <a:rPr lang="en-US" sz="2400" dirty="0"/>
              <a:t>IP Resource Guide gives ordering guidelines on common tests ordered</a:t>
            </a:r>
          </a:p>
          <a:p>
            <a:pPr marL="274320" eaLnBrk="1" fontAlgn="auto" hangingPunct="1">
              <a:spcAft>
                <a:spcPts val="0"/>
              </a:spcAft>
              <a:defRPr/>
            </a:pPr>
            <a:r>
              <a:rPr lang="en-US" sz="2400" dirty="0"/>
              <a:t>IR, Ultrasound, general radiology, nuclear medicine, Ct scan MRI are all under the Imaging tab  on your orders menu</a:t>
            </a:r>
          </a:p>
          <a:p>
            <a:pPr marL="274320" eaLnBrk="1" fontAlgn="auto" hangingPunct="1">
              <a:spcAft>
                <a:spcPts val="0"/>
              </a:spcAft>
              <a:defRPr/>
            </a:pPr>
            <a:r>
              <a:rPr lang="en-US" sz="2400" dirty="0"/>
              <a:t>Dopplers and ABI  Carotid dopplers are now consults</a:t>
            </a:r>
          </a:p>
          <a:p>
            <a:pPr marL="45720" indent="0" eaLnBrk="1" fontAlgn="auto" hangingPunct="1">
              <a:spcAft>
                <a:spcPts val="0"/>
              </a:spcAft>
              <a:buNone/>
              <a:defRPr/>
            </a:pPr>
            <a:r>
              <a:rPr lang="en-US" sz="2400" dirty="0"/>
              <a:t>   must place a new consult for each procedure</a:t>
            </a:r>
          </a:p>
          <a:p>
            <a:pPr marL="274320" eaLnBrk="1" fontAlgn="auto" hangingPunct="1">
              <a:spcAft>
                <a:spcPts val="0"/>
              </a:spcAft>
              <a:defRPr/>
            </a:pPr>
            <a:r>
              <a:rPr lang="en-US" sz="2400" dirty="0"/>
              <a:t> PFTS are under procedures/ but are proceeded by the letter CP PFT . ;</a:t>
            </a:r>
          </a:p>
        </p:txBody>
      </p:sp>
      <p:sp>
        <p:nvSpPr>
          <p:cNvPr id="3" name="Title 2"/>
          <p:cNvSpPr>
            <a:spLocks noGrp="1"/>
          </p:cNvSpPr>
          <p:nvPr>
            <p:ph type="title"/>
          </p:nvPr>
        </p:nvSpPr>
        <p:spPr/>
        <p:txBody>
          <a:bodyPr/>
          <a:lstStyle/>
          <a:p>
            <a:pPr eaLnBrk="1" fontAlgn="auto" hangingPunct="1">
              <a:spcAft>
                <a:spcPts val="0"/>
              </a:spcAft>
              <a:defRPr/>
            </a:pPr>
            <a:r>
              <a:rPr lang="en-US" dirty="0"/>
              <a:t>Tests or procedure ordering</a:t>
            </a:r>
          </a:p>
        </p:txBody>
      </p:sp>
      <p:sp>
        <p:nvSpPr>
          <p:cNvPr id="1464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F2BCDFBA-54F4-443C-9D84-8D97DF436136}"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274320" eaLnBrk="1" fontAlgn="auto" hangingPunct="1">
              <a:spcAft>
                <a:spcPts val="0"/>
              </a:spcAft>
              <a:defRPr/>
            </a:pPr>
            <a:r>
              <a:rPr lang="en-US" sz="2200" dirty="0"/>
              <a:t>Nurse Practitioners</a:t>
            </a:r>
          </a:p>
          <a:p>
            <a:pPr marL="548640" lvl="1" indent="-182880" eaLnBrk="1" fontAlgn="auto" hangingPunct="1">
              <a:spcAft>
                <a:spcPts val="0"/>
              </a:spcAft>
              <a:defRPr/>
            </a:pPr>
            <a:r>
              <a:rPr lang="en-US" sz="2200" dirty="0"/>
              <a:t>Megan Irwin NP</a:t>
            </a:r>
          </a:p>
          <a:p>
            <a:pPr marL="548640" lvl="1" indent="-182880" eaLnBrk="1" fontAlgn="auto" hangingPunct="1">
              <a:spcAft>
                <a:spcPts val="0"/>
              </a:spcAft>
              <a:defRPr/>
            </a:pPr>
            <a:r>
              <a:rPr lang="en-US" sz="2200" dirty="0"/>
              <a:t>Michelle Wagner-Smith</a:t>
            </a:r>
          </a:p>
          <a:p>
            <a:pPr marL="548640" lvl="1" indent="-182880" eaLnBrk="1" fontAlgn="auto" hangingPunct="1">
              <a:spcAft>
                <a:spcPts val="0"/>
              </a:spcAft>
              <a:defRPr/>
            </a:pPr>
            <a:r>
              <a:rPr lang="en-US" sz="2200" dirty="0"/>
              <a:t>Levone McCullough</a:t>
            </a:r>
          </a:p>
          <a:p>
            <a:pPr marL="274320" eaLnBrk="1" fontAlgn="auto" hangingPunct="1">
              <a:spcAft>
                <a:spcPts val="0"/>
              </a:spcAft>
              <a:defRPr/>
            </a:pPr>
            <a:r>
              <a:rPr lang="en-US" sz="2200" dirty="0"/>
              <a:t>Attending Physicians</a:t>
            </a:r>
          </a:p>
          <a:p>
            <a:pPr marL="274320" eaLnBrk="1" fontAlgn="auto" hangingPunct="1">
              <a:spcAft>
                <a:spcPts val="0"/>
              </a:spcAft>
              <a:defRPr/>
            </a:pPr>
            <a:r>
              <a:rPr lang="en-US" sz="2200" dirty="0"/>
              <a:t>Processes Guide – Paper and PDF version</a:t>
            </a:r>
          </a:p>
          <a:p>
            <a:pPr marL="274320" eaLnBrk="1" fontAlgn="auto" hangingPunct="1">
              <a:spcAft>
                <a:spcPts val="0"/>
              </a:spcAft>
              <a:defRPr/>
            </a:pPr>
            <a:r>
              <a:rPr lang="en-US" sz="2200" dirty="0"/>
              <a:t>Phone List</a:t>
            </a:r>
          </a:p>
          <a:p>
            <a:pPr marL="274320" eaLnBrk="1" fontAlgn="auto" hangingPunct="1">
              <a:spcAft>
                <a:spcPts val="0"/>
              </a:spcAft>
              <a:defRPr/>
            </a:pPr>
            <a:r>
              <a:rPr lang="en-US" sz="2200" dirty="0"/>
              <a:t>On Call Schedules (Access via VA Intranet/ Home page)</a:t>
            </a:r>
          </a:p>
          <a:p>
            <a:pPr marL="45720" indent="0" eaLnBrk="1" fontAlgn="auto" hangingPunct="1">
              <a:spcAft>
                <a:spcPts val="0"/>
              </a:spcAft>
              <a:buNone/>
              <a:defRPr/>
            </a:pPr>
            <a:r>
              <a:rPr lang="en-US" sz="2200" dirty="0"/>
              <a:t>   clinical call schedule; you can fine MOD, mental health</a:t>
            </a:r>
          </a:p>
          <a:p>
            <a:pPr marL="45720" indent="0" eaLnBrk="1" fontAlgn="auto" hangingPunct="1">
              <a:spcAft>
                <a:spcPts val="0"/>
              </a:spcAft>
              <a:buNone/>
              <a:defRPr/>
            </a:pPr>
            <a:r>
              <a:rPr lang="en-US" sz="2200" dirty="0"/>
              <a:t>   consult etc. there; along with neurology etc. </a:t>
            </a:r>
          </a:p>
          <a:p>
            <a:pPr marL="274320" eaLnBrk="1" fontAlgn="auto" hangingPunct="1">
              <a:spcAft>
                <a:spcPts val="0"/>
              </a:spcAft>
              <a:defRPr/>
            </a:pPr>
            <a:r>
              <a:rPr lang="en-US" sz="2200" dirty="0"/>
              <a:t>Medical Service Subspecialty list</a:t>
            </a:r>
          </a:p>
          <a:p>
            <a:pPr marL="274320" eaLnBrk="1" fontAlgn="auto" hangingPunct="1">
              <a:spcAft>
                <a:spcPts val="0"/>
              </a:spcAft>
              <a:defRPr/>
            </a:pPr>
            <a:r>
              <a:rPr lang="en-US" sz="2200" dirty="0"/>
              <a:t>Surgical on call list; available each day in recovery room</a:t>
            </a:r>
          </a:p>
          <a:p>
            <a:pPr marL="45720" indent="0" eaLnBrk="1" fontAlgn="auto" hangingPunct="1">
              <a:spcAft>
                <a:spcPts val="0"/>
              </a:spcAft>
              <a:buFont typeface="Wingdings 2" pitchFamily="18" charset="2"/>
              <a:buNone/>
              <a:defRPr/>
            </a:pPr>
            <a:endParaRPr lang="en-US" dirty="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resources</a:t>
            </a:r>
          </a:p>
        </p:txBody>
      </p:sp>
      <p:sp>
        <p:nvSpPr>
          <p:cNvPr id="143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0F62D7-AC6B-4ABC-9F3F-AAED699A3124}"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317798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OVERFLOWS ARE ANY PATIENT THAT IS ADMITTED AFTER THE ONCALL TEAM CAPS AT 9. THESE CAN BE MOD OR NIGHT FLOAT PATIENT: </a:t>
            </a:r>
            <a:r>
              <a:rPr lang="en-US" b="1" dirty="0"/>
              <a:t>NP may help with overflows mon-fri; however d/t there being only one NP for now; residents likely will be taking more overflows. </a:t>
            </a:r>
          </a:p>
          <a:p>
            <a:r>
              <a:rPr lang="en-US" dirty="0"/>
              <a:t>If the on call team does not cap they take MOD admissions to their cap of 9</a:t>
            </a:r>
          </a:p>
          <a:p>
            <a:r>
              <a:rPr lang="en-US" dirty="0"/>
              <a:t>Please bring admission log from prior day to NP office by 8am.tp determine if NP has room for overflows. If not they will be assigned to resident team. IF NP taking overflow/ order will be Pre-call, post- post call , on-call; If only one NP on service. Likely can absorb only 2 or 3 at max overflows.  </a:t>
            </a:r>
          </a:p>
          <a:p>
            <a:endParaRPr lang="en-US" dirty="0"/>
          </a:p>
          <a:p>
            <a:pPr marL="44450" indent="0">
              <a:buNone/>
            </a:pPr>
            <a:r>
              <a:rPr lang="en-US" dirty="0"/>
              <a:t>On weekends; the pre-call and post, post call take all the overflows. Post call and on call team does not take overflow.</a:t>
            </a:r>
          </a:p>
        </p:txBody>
      </p:sp>
      <p:sp>
        <p:nvSpPr>
          <p:cNvPr id="3" name="Title 2"/>
          <p:cNvSpPr>
            <a:spLocks noGrp="1"/>
          </p:cNvSpPr>
          <p:nvPr>
            <p:ph type="title"/>
          </p:nvPr>
        </p:nvSpPr>
        <p:spPr/>
        <p:txBody>
          <a:bodyPr/>
          <a:lstStyle/>
          <a:p>
            <a:r>
              <a:rPr lang="en-US" dirty="0"/>
              <a:t>ASSIGNMENT OF OVERFLOWS	</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2391517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 send out labs; please draw before 2pm on weekdays</a:t>
            </a:r>
          </a:p>
          <a:p>
            <a:pPr marL="44450" indent="0">
              <a:buNone/>
            </a:pPr>
            <a:r>
              <a:rPr lang="en-US" dirty="0"/>
              <a:t>   and call send-out lab number; for questions</a:t>
            </a:r>
          </a:p>
          <a:p>
            <a:pPr>
              <a:buFont typeface="Wingdings" panose="05000000000000000000" pitchFamily="2" charset="2"/>
              <a:buChar char="§"/>
            </a:pPr>
            <a:r>
              <a:rPr lang="en-US" dirty="0"/>
              <a:t>For Tylenol levels or other drug levels in possible OD</a:t>
            </a:r>
          </a:p>
          <a:p>
            <a:pPr marL="44450" indent="0">
              <a:buNone/>
            </a:pPr>
            <a:r>
              <a:rPr lang="en-US" dirty="0"/>
              <a:t>    always order STAT and call send-out</a:t>
            </a:r>
          </a:p>
          <a:p>
            <a:pPr>
              <a:buFont typeface="Wingdings" panose="05000000000000000000" pitchFamily="2" charset="2"/>
              <a:buChar char="§"/>
            </a:pPr>
            <a:r>
              <a:rPr lang="en-US" dirty="0"/>
              <a:t>For titrated dosing i.e.. Prednisone or Librium; use complex order tab option when ordering</a:t>
            </a:r>
          </a:p>
          <a:p>
            <a:pPr>
              <a:buFont typeface="Wingdings" panose="05000000000000000000" pitchFamily="2" charset="2"/>
              <a:buChar char="§"/>
            </a:pPr>
            <a:r>
              <a:rPr lang="en-US" dirty="0"/>
              <a:t>Some orders can only be entered as text; ex. Cpap orders for resp. , place pt. on telemetry; medications and diets are never entered as texted. </a:t>
            </a:r>
          </a:p>
          <a:p>
            <a:pPr>
              <a:buFont typeface="Wingdings" panose="05000000000000000000" pitchFamily="2" charset="2"/>
              <a:buChar char="§"/>
            </a:pPr>
            <a:r>
              <a:rPr lang="en-US" dirty="0"/>
              <a:t> Echo ordering ; click on CP echo under the order menu; no longer use procedure menu; TEE and stress echo are also ordered here. </a:t>
            </a:r>
          </a:p>
        </p:txBody>
      </p:sp>
      <p:sp>
        <p:nvSpPr>
          <p:cNvPr id="3" name="Title 2"/>
          <p:cNvSpPr>
            <a:spLocks noGrp="1"/>
          </p:cNvSpPr>
          <p:nvPr>
            <p:ph type="title"/>
          </p:nvPr>
        </p:nvSpPr>
        <p:spPr/>
        <p:txBody>
          <a:bodyPr/>
          <a:lstStyle/>
          <a:p>
            <a:r>
              <a:rPr lang="en-US" dirty="0"/>
              <a:t>ordering</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1775734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8"/>
            <a:ext cx="8407400" cy="4605337"/>
          </a:xfrm>
        </p:spPr>
        <p:txBody>
          <a:bodyPr>
            <a:normAutofit lnSpcReduction="10000"/>
          </a:bodyPr>
          <a:lstStyle/>
          <a:p>
            <a:pPr marL="274002" indent="-182880" eaLnBrk="1" fontAlgn="auto" hangingPunct="1">
              <a:spcAft>
                <a:spcPts val="0"/>
              </a:spcAft>
              <a:defRPr/>
            </a:pPr>
            <a:r>
              <a:rPr lang="en-US" dirty="0"/>
              <a:t>Rita Olugbile 61135-1332  surgery and helps with medicine</a:t>
            </a:r>
          </a:p>
          <a:p>
            <a:pPr marL="274002" indent="-182880" eaLnBrk="1" fontAlgn="auto" hangingPunct="1">
              <a:spcAft>
                <a:spcPts val="0"/>
              </a:spcAft>
              <a:defRPr/>
            </a:pPr>
            <a:r>
              <a:rPr lang="en-US" dirty="0"/>
              <a:t>Mathew Brown Medicine; 61135-1919 ext. 61919</a:t>
            </a:r>
          </a:p>
          <a:p>
            <a:pPr marL="274002" indent="-182880" eaLnBrk="1" fontAlgn="auto" hangingPunct="1">
              <a:spcAft>
                <a:spcPts val="0"/>
              </a:spcAft>
              <a:defRPr/>
            </a:pPr>
            <a:r>
              <a:rPr lang="en-US" dirty="0"/>
              <a:t>Michelle Crosley Medicine 61135-1926 ext. 61926</a:t>
            </a:r>
          </a:p>
          <a:p>
            <a:pPr marL="274002" indent="-182880" eaLnBrk="1" fontAlgn="auto" hangingPunct="1">
              <a:spcAft>
                <a:spcPts val="0"/>
              </a:spcAft>
              <a:defRPr/>
            </a:pPr>
            <a:r>
              <a:rPr lang="en-US" dirty="0"/>
              <a:t>Chad Bischop Medicine PT 611353203 ext 63203</a:t>
            </a:r>
          </a:p>
          <a:p>
            <a:pPr marL="91122" indent="0" eaLnBrk="1" fontAlgn="auto" hangingPunct="1">
              <a:spcAft>
                <a:spcPts val="0"/>
              </a:spcAft>
              <a:buFont typeface="Wingdings 2" pitchFamily="18" charset="2"/>
              <a:buNone/>
              <a:defRPr/>
            </a:pPr>
            <a:endParaRPr lang="en-US" dirty="0"/>
          </a:p>
          <a:p>
            <a:pPr marL="274002" indent="-182880" eaLnBrk="1" fontAlgn="auto" hangingPunct="1">
              <a:spcAft>
                <a:spcPts val="0"/>
              </a:spcAft>
              <a:defRPr/>
            </a:pPr>
            <a:r>
              <a:rPr lang="en-US" dirty="0"/>
              <a:t>Weekend Coverage:   Weekend pager  61135-9667</a:t>
            </a:r>
          </a:p>
          <a:p>
            <a:pPr marL="91122" indent="0" eaLnBrk="1" fontAlgn="auto" hangingPunct="1">
              <a:spcAft>
                <a:spcPts val="0"/>
              </a:spcAft>
              <a:buFont typeface="Wingdings 2" pitchFamily="18" charset="2"/>
              <a:buNone/>
              <a:defRPr/>
            </a:pPr>
            <a:endParaRPr lang="en-US" dirty="0"/>
          </a:p>
          <a:p>
            <a:pPr marL="91122" indent="0" eaLnBrk="1" fontAlgn="auto" hangingPunct="1">
              <a:spcAft>
                <a:spcPts val="0"/>
              </a:spcAft>
              <a:buFont typeface="Wingdings 2" pitchFamily="18" charset="2"/>
              <a:buNone/>
              <a:defRPr/>
            </a:pPr>
            <a:r>
              <a:rPr lang="en-US" dirty="0"/>
              <a:t>IP Specialty areas</a:t>
            </a:r>
          </a:p>
          <a:p>
            <a:pPr marL="274320" eaLnBrk="1" fontAlgn="auto" hangingPunct="1">
              <a:spcAft>
                <a:spcPts val="0"/>
              </a:spcAft>
              <a:defRPr/>
            </a:pPr>
            <a:r>
              <a:rPr lang="en-US" dirty="0"/>
              <a:t>DIALYSIS: Janill Deu 61135-3286</a:t>
            </a:r>
          </a:p>
          <a:p>
            <a:pPr marL="274320" eaLnBrk="1" fontAlgn="auto" hangingPunct="1">
              <a:spcAft>
                <a:spcPts val="0"/>
              </a:spcAft>
              <a:defRPr/>
            </a:pPr>
            <a:r>
              <a:rPr lang="en-US" dirty="0"/>
              <a:t>SCI:  Ann Brady 61135-3684</a:t>
            </a:r>
          </a:p>
          <a:p>
            <a:pPr marL="274320" eaLnBrk="1" fontAlgn="auto" hangingPunct="1">
              <a:spcAft>
                <a:spcPts val="0"/>
              </a:spcAft>
              <a:defRPr/>
            </a:pPr>
            <a:r>
              <a:rPr lang="en-US" dirty="0"/>
              <a:t>HIV -  Onelia Zurbruegg  61135-3498</a:t>
            </a:r>
          </a:p>
          <a:p>
            <a:pPr marL="45720" indent="0" eaLnBrk="1" fontAlgn="auto" hangingPunct="1">
              <a:spcAft>
                <a:spcPts val="0"/>
              </a:spcAft>
              <a:buFont typeface="Wingdings 2" pitchFamily="18" charset="2"/>
              <a:buNone/>
              <a:defRPr/>
            </a:pPr>
            <a:endParaRPr lang="en-US" dirty="0"/>
          </a:p>
          <a:p>
            <a:pPr marL="274320" eaLnBrk="1" fontAlgn="auto" hangingPunct="1">
              <a:spcAft>
                <a:spcPts val="0"/>
              </a:spcAft>
              <a:defRPr/>
            </a:pPr>
            <a:r>
              <a:rPr lang="en-US" dirty="0"/>
              <a:t>Darius – Secretary  64946</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Inpatient Social Work</a:t>
            </a:r>
          </a:p>
        </p:txBody>
      </p:sp>
      <p:sp>
        <p:nvSpPr>
          <p:cNvPr id="163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B8EAADB-CE1B-47D3-B44D-B439D06FE777}"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773705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4529137"/>
          </a:xfrm>
        </p:spPr>
        <p:txBody>
          <a:bodyPr/>
          <a:lstStyle/>
          <a:p>
            <a:pPr marL="274320" eaLnBrk="1" fontAlgn="auto" hangingPunct="1">
              <a:spcAft>
                <a:spcPts val="0"/>
              </a:spcAft>
              <a:defRPr/>
            </a:pPr>
            <a:r>
              <a:rPr lang="en-US" dirty="0"/>
              <a:t>VA System for VA Employees</a:t>
            </a:r>
          </a:p>
          <a:p>
            <a:pPr marL="548640" lvl="1" indent="-182880" eaLnBrk="1" fontAlgn="auto" hangingPunct="1">
              <a:spcAft>
                <a:spcPts val="0"/>
              </a:spcAft>
              <a:defRPr/>
            </a:pPr>
            <a:r>
              <a:rPr lang="en-US" dirty="0"/>
              <a:t>Access number:  61135-XXXX</a:t>
            </a:r>
          </a:p>
          <a:p>
            <a:pPr marL="548640" lvl="1" indent="-182880" eaLnBrk="1" fontAlgn="auto" hangingPunct="1">
              <a:spcAft>
                <a:spcPts val="0"/>
              </a:spcAft>
              <a:defRPr/>
            </a:pPr>
            <a:r>
              <a:rPr lang="en-US" dirty="0"/>
              <a:t>Input 6 digit VA Pager number XXXX</a:t>
            </a:r>
          </a:p>
          <a:p>
            <a:pPr marL="274320" eaLnBrk="1" fontAlgn="auto" hangingPunct="1">
              <a:spcAft>
                <a:spcPts val="0"/>
              </a:spcAft>
              <a:defRPr/>
            </a:pPr>
            <a:r>
              <a:rPr lang="en-US" dirty="0"/>
              <a:t>Other VA Pagers </a:t>
            </a:r>
          </a:p>
          <a:p>
            <a:pPr marL="548640" lvl="1" indent="-182880" eaLnBrk="1" fontAlgn="auto" hangingPunct="1">
              <a:spcAft>
                <a:spcPts val="0"/>
              </a:spcAft>
              <a:defRPr/>
            </a:pPr>
            <a:r>
              <a:rPr lang="en-US" dirty="0"/>
              <a:t>Begin with 250 or 280</a:t>
            </a:r>
          </a:p>
          <a:p>
            <a:pPr marL="548640" lvl="1" indent="-182880" eaLnBrk="1" fontAlgn="auto" hangingPunct="1">
              <a:spcAft>
                <a:spcPts val="0"/>
              </a:spcAft>
              <a:defRPr/>
            </a:pPr>
            <a:r>
              <a:rPr lang="en-US" dirty="0"/>
              <a:t>No access number needed – just dial pager #</a:t>
            </a:r>
          </a:p>
          <a:p>
            <a:pPr marL="274320" eaLnBrk="1" fontAlgn="auto" hangingPunct="1">
              <a:spcAft>
                <a:spcPts val="0"/>
              </a:spcAft>
              <a:defRPr/>
            </a:pPr>
            <a:r>
              <a:rPr lang="en-US" dirty="0"/>
              <a:t>DMC Pagers</a:t>
            </a:r>
          </a:p>
          <a:p>
            <a:pPr marL="548640" lvl="1" indent="-182880" eaLnBrk="1" fontAlgn="auto" hangingPunct="1">
              <a:spcAft>
                <a:spcPts val="0"/>
              </a:spcAft>
              <a:defRPr/>
            </a:pPr>
            <a:r>
              <a:rPr lang="en-US" dirty="0"/>
              <a:t>Access number:  313-745-0203</a:t>
            </a:r>
          </a:p>
          <a:p>
            <a:pPr marL="548640" lvl="1" indent="-182880" eaLnBrk="1" fontAlgn="auto" hangingPunct="1">
              <a:spcAft>
                <a:spcPts val="0"/>
              </a:spcAft>
              <a:defRPr/>
            </a:pPr>
            <a:r>
              <a:rPr lang="en-US" dirty="0"/>
              <a:t>4 digit numbers</a:t>
            </a:r>
          </a:p>
          <a:p>
            <a:pPr marL="274320" eaLnBrk="1" fontAlgn="auto" hangingPunct="1">
              <a:spcAft>
                <a:spcPts val="0"/>
              </a:spcAft>
              <a:defRPr/>
            </a:pPr>
            <a:r>
              <a:rPr lang="en-US" dirty="0"/>
              <a:t>Looking up pager numbers</a:t>
            </a:r>
          </a:p>
          <a:p>
            <a:pPr marL="548640" lvl="1" indent="-182880" eaLnBrk="1" fontAlgn="auto" hangingPunct="1">
              <a:spcAft>
                <a:spcPts val="0"/>
              </a:spcAft>
              <a:defRPr/>
            </a:pPr>
            <a:r>
              <a:rPr lang="en-US" dirty="0"/>
              <a:t>VISTA (from desktop)</a:t>
            </a:r>
          </a:p>
          <a:p>
            <a:pPr marL="548640" lvl="1" indent="-182880" eaLnBrk="1" fontAlgn="auto" hangingPunct="1">
              <a:spcAft>
                <a:spcPts val="0"/>
              </a:spcAft>
              <a:defRPr/>
            </a:pPr>
            <a:r>
              <a:rPr lang="en-US" dirty="0"/>
              <a:t>DUZ</a:t>
            </a:r>
          </a:p>
          <a:p>
            <a:pPr marL="548640" lvl="1" indent="-182880" eaLnBrk="1" fontAlgn="auto" hangingPunct="1">
              <a:spcAft>
                <a:spcPts val="0"/>
              </a:spcAft>
              <a:defRPr/>
            </a:pPr>
            <a:r>
              <a:rPr lang="en-US" dirty="0"/>
              <a:t>Operator</a:t>
            </a:r>
          </a:p>
        </p:txBody>
      </p:sp>
      <p:sp>
        <p:nvSpPr>
          <p:cNvPr id="3" name="Title 2"/>
          <p:cNvSpPr>
            <a:spLocks noGrp="1"/>
          </p:cNvSpPr>
          <p:nvPr>
            <p:ph type="title"/>
          </p:nvPr>
        </p:nvSpPr>
        <p:spPr/>
        <p:txBody>
          <a:bodyPr/>
          <a:lstStyle/>
          <a:p>
            <a:pPr eaLnBrk="1" fontAlgn="auto" hangingPunct="1">
              <a:spcAft>
                <a:spcPts val="0"/>
              </a:spcAft>
              <a:defRPr/>
            </a:pPr>
            <a:r>
              <a:rPr lang="en-US" dirty="0"/>
              <a:t>Paging system</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E48BF7CC-8806-4C87-85EF-06BEC34CD754}"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744385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t>Drained batteries mean unanswered pages – delaying pt care</a:t>
            </a:r>
          </a:p>
          <a:p>
            <a:pPr marL="274320" eaLnBrk="1" fontAlgn="auto" hangingPunct="1">
              <a:spcAft>
                <a:spcPts val="0"/>
              </a:spcAft>
              <a:defRPr/>
            </a:pPr>
            <a:r>
              <a:rPr lang="en-US" dirty="0"/>
              <a:t>Obtain batteries for your pagers from</a:t>
            </a:r>
          </a:p>
          <a:p>
            <a:pPr marL="548640" lvl="1" indent="-182880" eaLnBrk="1" fontAlgn="auto" hangingPunct="1">
              <a:spcAft>
                <a:spcPts val="0"/>
              </a:spcAft>
              <a:defRPr/>
            </a:pPr>
            <a:r>
              <a:rPr lang="en-US" dirty="0"/>
              <a:t> SWITCHBOARD OFFICE  in BASEMENT </a:t>
            </a:r>
          </a:p>
          <a:p>
            <a:pPr marL="548640" lvl="1" indent="-182880" eaLnBrk="1" fontAlgn="auto" hangingPunct="1">
              <a:spcAft>
                <a:spcPts val="0"/>
              </a:spcAft>
              <a:defRPr/>
            </a:pPr>
            <a:r>
              <a:rPr lang="en-US" dirty="0"/>
              <a:t>Room LL 216 / Red zone (across from IRM)</a:t>
            </a:r>
          </a:p>
          <a:p>
            <a:pPr marL="548640" lvl="1" indent="-182880" eaLnBrk="1" fontAlgn="auto" hangingPunct="1">
              <a:spcAft>
                <a:spcPts val="0"/>
              </a:spcAft>
              <a:defRPr/>
            </a:pPr>
            <a:r>
              <a:rPr lang="en-US" dirty="0"/>
              <a:t>Available after hours and during regular business hours</a:t>
            </a:r>
          </a:p>
        </p:txBody>
      </p:sp>
      <p:sp>
        <p:nvSpPr>
          <p:cNvPr id="3" name="Title 2"/>
          <p:cNvSpPr>
            <a:spLocks noGrp="1"/>
          </p:cNvSpPr>
          <p:nvPr>
            <p:ph type="title"/>
          </p:nvPr>
        </p:nvSpPr>
        <p:spPr/>
        <p:txBody>
          <a:bodyPr/>
          <a:lstStyle/>
          <a:p>
            <a:pPr eaLnBrk="1" fontAlgn="auto" hangingPunct="1">
              <a:spcAft>
                <a:spcPts val="0"/>
              </a:spcAft>
              <a:defRPr/>
            </a:pPr>
            <a:r>
              <a:rPr lang="en-US" dirty="0"/>
              <a:t>Batteries</a:t>
            </a:r>
          </a:p>
        </p:txBody>
      </p:sp>
      <p:sp>
        <p:nvSpPr>
          <p:cNvPr id="194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689543E-29BF-4E7E-A18C-F8D286FC81F3}"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2893880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number d0 you call?	</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
        <p:nvSpPr>
          <p:cNvPr id="5" name="Content Placeholder 4"/>
          <p:cNvSpPr>
            <a:spLocks noGrp="1"/>
          </p:cNvSpPr>
          <p:nvPr>
            <p:ph idx="1"/>
          </p:nvPr>
        </p:nvSpPr>
        <p:spPr/>
        <p:txBody>
          <a:bodyPr>
            <a:normAutofit fontScale="92500"/>
          </a:bodyPr>
          <a:lstStyle/>
          <a:p>
            <a:r>
              <a:rPr lang="en-US" sz="3200" dirty="0"/>
              <a:t>Medical Emergency 6333</a:t>
            </a:r>
          </a:p>
          <a:p>
            <a:pPr marL="44450" indent="0">
              <a:buNone/>
            </a:pPr>
            <a:r>
              <a:rPr lang="en-US" sz="3200" dirty="0"/>
              <a:t>   Code blue, Code Gray, Code white</a:t>
            </a:r>
          </a:p>
          <a:p>
            <a:pPr marL="44450" indent="0">
              <a:buNone/>
            </a:pPr>
            <a:r>
              <a:rPr lang="en-US" sz="3200" dirty="0"/>
              <a:t>   Code Green and Code Silver</a:t>
            </a:r>
          </a:p>
          <a:p>
            <a:r>
              <a:rPr lang="en-US" sz="3200" dirty="0"/>
              <a:t>Fire 63555: Code Red</a:t>
            </a:r>
          </a:p>
          <a:p>
            <a:pPr marL="44450" indent="0">
              <a:buNone/>
            </a:pPr>
            <a:r>
              <a:rPr lang="en-US" sz="3200" dirty="0"/>
              <a:t>  a locate the fire pull alarms</a:t>
            </a:r>
          </a:p>
          <a:p>
            <a:r>
              <a:rPr lang="en-US" sz="3200" dirty="0"/>
              <a:t>Police 63375</a:t>
            </a:r>
          </a:p>
          <a:p>
            <a:r>
              <a:rPr lang="en-US" sz="3200" dirty="0"/>
              <a:t>These extension numbers located on each telephone handset in the medical center</a:t>
            </a:r>
          </a:p>
        </p:txBody>
      </p:sp>
    </p:spTree>
    <p:extLst>
      <p:ext uri="{BB962C8B-B14F-4D97-AF65-F5344CB8AC3E}">
        <p14:creationId xmlns:p14="http://schemas.microsoft.com/office/powerpoint/2010/main" val="1894010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t>CLINICAL ACCESS</a:t>
            </a:r>
          </a:p>
          <a:p>
            <a:pPr marL="548640" lvl="1" indent="-182880" eaLnBrk="1" fontAlgn="auto" hangingPunct="1">
              <a:spcAft>
                <a:spcPts val="0"/>
              </a:spcAft>
              <a:defRPr/>
            </a:pPr>
            <a:r>
              <a:rPr lang="en-US" sz="2000" dirty="0"/>
              <a:t>Software  to access Telemetry Monitoring history and alarms </a:t>
            </a:r>
          </a:p>
          <a:p>
            <a:pPr marL="548640" lvl="1" indent="-182880" eaLnBrk="1" fontAlgn="auto" hangingPunct="1">
              <a:spcAft>
                <a:spcPts val="0"/>
              </a:spcAft>
              <a:defRPr/>
            </a:pPr>
            <a:r>
              <a:rPr lang="en-US" sz="2000" dirty="0"/>
              <a:t>Look for </a:t>
            </a:r>
            <a:r>
              <a:rPr lang="en-US" sz="2000" b="1" dirty="0"/>
              <a:t>DESKTOP ICON:  “Clinical Access”</a:t>
            </a:r>
          </a:p>
          <a:p>
            <a:pPr marL="548640" lvl="1" indent="-182880" eaLnBrk="1" fontAlgn="auto" hangingPunct="1">
              <a:spcAft>
                <a:spcPts val="0"/>
              </a:spcAft>
              <a:defRPr/>
            </a:pPr>
            <a:r>
              <a:rPr lang="en-US" sz="2000" b="1" dirty="0"/>
              <a:t>No password required, but you must be given access at the beginning of VA rotation; if not check with chief resident.</a:t>
            </a:r>
          </a:p>
          <a:p>
            <a:pPr marL="274002" indent="-182880" eaLnBrk="1" fontAlgn="auto" hangingPunct="1">
              <a:spcAft>
                <a:spcPts val="0"/>
              </a:spcAft>
              <a:defRPr/>
            </a:pPr>
            <a:r>
              <a:rPr lang="en-US" dirty="0"/>
              <a:t>ESSENTRIS</a:t>
            </a:r>
          </a:p>
          <a:p>
            <a:pPr marL="548640" lvl="1" indent="-182880" eaLnBrk="1" fontAlgn="auto" hangingPunct="1">
              <a:spcAft>
                <a:spcPts val="0"/>
              </a:spcAft>
              <a:defRPr/>
            </a:pPr>
            <a:r>
              <a:rPr lang="en-US" sz="2000" dirty="0"/>
              <a:t>Software to access STEPDOWN and ICU </a:t>
            </a:r>
            <a:r>
              <a:rPr lang="en-US" sz="2000" b="1" i="1" dirty="0"/>
              <a:t>vital signs and I&amp;Os</a:t>
            </a:r>
          </a:p>
          <a:p>
            <a:pPr marL="548640" lvl="1" indent="-182880" eaLnBrk="1" fontAlgn="auto" hangingPunct="1">
              <a:spcAft>
                <a:spcPts val="0"/>
              </a:spcAft>
              <a:defRPr/>
            </a:pPr>
            <a:r>
              <a:rPr lang="en-US" sz="2000" dirty="0"/>
              <a:t>Look for </a:t>
            </a:r>
            <a:r>
              <a:rPr lang="en-US" sz="2000" b="1" dirty="0"/>
              <a:t>DESKTOP ICON:  “ESSENTRIS”</a:t>
            </a:r>
          </a:p>
          <a:p>
            <a:pPr marL="548640" lvl="1" indent="-182880" eaLnBrk="1" fontAlgn="auto" hangingPunct="1">
              <a:spcAft>
                <a:spcPts val="0"/>
              </a:spcAft>
              <a:defRPr/>
            </a:pPr>
            <a:r>
              <a:rPr lang="en-US" sz="2000" dirty="0"/>
              <a:t>Logon access is same as your CPRS logon</a:t>
            </a:r>
          </a:p>
          <a:p>
            <a:pPr marL="365760" lvl="1" indent="0" eaLnBrk="1" fontAlgn="auto" hangingPunct="1">
              <a:spcAft>
                <a:spcPts val="0"/>
              </a:spcAft>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Important software</a:t>
            </a:r>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680B17-ECD6-4FA3-AD5F-C54C824D6E54}"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3601726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400" cy="4406900"/>
          </a:xfrm>
        </p:spPr>
        <p:txBody>
          <a:bodyPr/>
          <a:lstStyle/>
          <a:p>
            <a:pPr marL="274320" eaLnBrk="1" fontAlgn="auto" hangingPunct="1">
              <a:spcAft>
                <a:spcPts val="0"/>
              </a:spcAft>
              <a:defRPr/>
            </a:pPr>
            <a:r>
              <a:rPr lang="en-US" sz="2000" dirty="0"/>
              <a:t>View Telemetry history and alarms via CLINICAL ACCESS</a:t>
            </a:r>
          </a:p>
          <a:p>
            <a:pPr marL="274320" eaLnBrk="1" fontAlgn="auto" hangingPunct="1">
              <a:spcAft>
                <a:spcPts val="0"/>
              </a:spcAft>
              <a:defRPr/>
            </a:pPr>
            <a:r>
              <a:rPr lang="en-US" dirty="0"/>
              <a:t>Location:</a:t>
            </a:r>
          </a:p>
          <a:p>
            <a:pPr marL="548958" lvl="1" eaLnBrk="1" fontAlgn="auto" hangingPunct="1">
              <a:spcAft>
                <a:spcPts val="0"/>
              </a:spcAft>
              <a:defRPr/>
            </a:pPr>
            <a:r>
              <a:rPr lang="en-US" dirty="0"/>
              <a:t>Beds on A3N</a:t>
            </a:r>
          </a:p>
          <a:p>
            <a:pPr marL="548958" lvl="1" eaLnBrk="1" fontAlgn="auto" hangingPunct="1">
              <a:spcAft>
                <a:spcPts val="0"/>
              </a:spcAft>
              <a:defRPr/>
            </a:pPr>
            <a:r>
              <a:rPr lang="en-US" dirty="0"/>
              <a:t>C-4 telemetry ; ICU as overflow, stepdown</a:t>
            </a:r>
          </a:p>
          <a:p>
            <a:pPr marL="548958" lvl="1" eaLnBrk="1" fontAlgn="auto" hangingPunct="1">
              <a:spcAft>
                <a:spcPts val="0"/>
              </a:spcAft>
              <a:defRPr/>
            </a:pPr>
            <a:r>
              <a:rPr lang="en-US" dirty="0"/>
              <a:t>You can review your own telemetry on clinical access;</a:t>
            </a:r>
          </a:p>
          <a:p>
            <a:pPr marL="548958" lvl="1" eaLnBrk="1" fontAlgn="auto" hangingPunct="1">
              <a:spcAft>
                <a:spcPts val="0"/>
              </a:spcAft>
              <a:defRPr/>
            </a:pPr>
            <a:r>
              <a:rPr lang="en-US" dirty="0"/>
              <a:t>If you don’t know how to review in depth; refer to job instruction sheet</a:t>
            </a:r>
          </a:p>
          <a:p>
            <a:pPr marL="366395" lvl="1" indent="0" eaLnBrk="1" fontAlgn="auto" hangingPunct="1">
              <a:spcAft>
                <a:spcPts val="0"/>
              </a:spcAft>
              <a:buNone/>
              <a:defRPr/>
            </a:pPr>
            <a:r>
              <a:rPr lang="en-US" dirty="0"/>
              <a:t>  </a:t>
            </a:r>
          </a:p>
          <a:p>
            <a:pPr marL="548958" lvl="1" eaLnBrk="1" fontAlgn="auto" hangingPunct="1">
              <a:spcAft>
                <a:spcPts val="0"/>
              </a:spcAft>
              <a:defRPr/>
            </a:pPr>
            <a:endParaRPr lang="en-US" dirty="0"/>
          </a:p>
          <a:p>
            <a:pPr marL="548958" lvl="1" eaLnBrk="1" fontAlgn="auto" hangingPunct="1">
              <a:spcAft>
                <a:spcPts val="0"/>
              </a:spcAft>
              <a:defRPr/>
            </a:pPr>
            <a:endParaRPr lang="en-US" dirty="0"/>
          </a:p>
          <a:p>
            <a:pPr marL="548958" lvl="1"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Telemetry </a:t>
            </a:r>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680B17-ECD6-4FA3-AD5F-C54C824D6E54}"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957130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t>Make determination:</a:t>
            </a:r>
          </a:p>
          <a:p>
            <a:pPr marL="548958" lvl="1" eaLnBrk="1" fontAlgn="auto" hangingPunct="1">
              <a:spcAft>
                <a:spcPts val="0"/>
              </a:spcAft>
              <a:defRPr/>
            </a:pPr>
            <a:r>
              <a:rPr lang="en-US" dirty="0"/>
              <a:t>When a pt. needs continuous telemetry monitoring</a:t>
            </a:r>
          </a:p>
          <a:p>
            <a:pPr marL="548958" lvl="1" eaLnBrk="1" fontAlgn="auto" hangingPunct="1">
              <a:spcAft>
                <a:spcPts val="0"/>
              </a:spcAft>
              <a:defRPr/>
            </a:pPr>
            <a:r>
              <a:rPr lang="en-US" dirty="0"/>
              <a:t>When telemetry should be discontinued</a:t>
            </a:r>
          </a:p>
          <a:p>
            <a:pPr marL="548958" lvl="1" eaLnBrk="1" fontAlgn="auto" hangingPunct="1">
              <a:spcAft>
                <a:spcPts val="0"/>
              </a:spcAft>
              <a:defRPr/>
            </a:pPr>
            <a:r>
              <a:rPr lang="en-US" dirty="0"/>
              <a:t>Evaluate ongoing need for telemetry on a daily basis</a:t>
            </a:r>
          </a:p>
          <a:p>
            <a:pPr marL="274320" eaLnBrk="1" fontAlgn="auto" hangingPunct="1">
              <a:spcAft>
                <a:spcPts val="0"/>
              </a:spcAft>
              <a:defRPr/>
            </a:pPr>
            <a:r>
              <a:rPr lang="en-US" sz="2200" dirty="0"/>
              <a:t>Obtain 12-lead EKG initially for all pts and with any significant events/ rhythm changes</a:t>
            </a:r>
          </a:p>
          <a:p>
            <a:pPr marL="274320" eaLnBrk="1" fontAlgn="auto" hangingPunct="1">
              <a:spcAft>
                <a:spcPts val="0"/>
              </a:spcAft>
              <a:defRPr/>
            </a:pPr>
            <a:r>
              <a:rPr lang="en-US" sz="2200" dirty="0"/>
              <a:t>Initiate telemetry monitoring via written text orders</a:t>
            </a:r>
          </a:p>
          <a:p>
            <a:pPr marL="274320" eaLnBrk="1" fontAlgn="auto" hangingPunct="1">
              <a:spcAft>
                <a:spcPts val="0"/>
              </a:spcAft>
              <a:defRPr/>
            </a:pPr>
            <a:r>
              <a:rPr lang="en-US" sz="2200" dirty="0"/>
              <a:t>Review and sign:</a:t>
            </a:r>
          </a:p>
          <a:p>
            <a:pPr marL="548958" lvl="1" eaLnBrk="1" fontAlgn="auto" hangingPunct="1">
              <a:spcAft>
                <a:spcPts val="0"/>
              </a:spcAft>
              <a:defRPr/>
            </a:pPr>
            <a:r>
              <a:rPr lang="en-US" dirty="0"/>
              <a:t>24-hour Telemetry Daily Summary Report (created by MIT at 2300)</a:t>
            </a:r>
          </a:p>
          <a:p>
            <a:pPr marL="548958" lvl="1" eaLnBrk="1" fontAlgn="auto" hangingPunct="1">
              <a:spcAft>
                <a:spcPts val="0"/>
              </a:spcAft>
              <a:defRPr/>
            </a:pPr>
            <a:r>
              <a:rPr lang="en-US" dirty="0"/>
              <a:t>Any Arrhythmia/Urgent notification notes</a:t>
            </a:r>
          </a:p>
          <a:p>
            <a:pPr marL="274320" eaLnBrk="1" fontAlgn="auto" hangingPunct="1">
              <a:spcAft>
                <a:spcPts val="0"/>
              </a:spcAft>
              <a:defRPr/>
            </a:pPr>
            <a:r>
              <a:rPr lang="en-US" dirty="0"/>
              <a:t>Review telemetry strips from Clinical Access that have been uploaded into Vista Images for CPRS viewing</a:t>
            </a:r>
          </a:p>
          <a:p>
            <a:pPr marL="91757" indent="0" eaLnBrk="1" fontAlgn="auto" hangingPunct="1">
              <a:spcAft>
                <a:spcPts val="0"/>
              </a:spcAft>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Telemetry </a:t>
            </a:r>
            <a:br>
              <a:rPr lang="en-US" dirty="0"/>
            </a:br>
            <a:r>
              <a:rPr lang="en-US" dirty="0"/>
              <a:t>PROVIDER Responsibilities </a:t>
            </a:r>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680B17-ECD6-4FA3-AD5F-C54C824D6E54}"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4214380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solidFill>
                  <a:schemeClr val="tx1"/>
                </a:solidFill>
              </a:rPr>
              <a:t>Report any Incidents or Near- Misses </a:t>
            </a:r>
          </a:p>
          <a:p>
            <a:pPr marL="274320" eaLnBrk="1" fontAlgn="auto" hangingPunct="1">
              <a:spcAft>
                <a:spcPts val="0"/>
              </a:spcAft>
              <a:defRPr/>
            </a:pPr>
            <a:r>
              <a:rPr lang="en-US" dirty="0">
                <a:solidFill>
                  <a:schemeClr val="tx1"/>
                </a:solidFill>
              </a:rPr>
              <a:t>Most incidents are PROCESS ISSUES that can and should be improved</a:t>
            </a:r>
          </a:p>
          <a:p>
            <a:pPr marL="274320" eaLnBrk="1" fontAlgn="auto" hangingPunct="1">
              <a:spcAft>
                <a:spcPts val="0"/>
              </a:spcAft>
              <a:defRPr/>
            </a:pPr>
            <a:r>
              <a:rPr lang="en-US" dirty="0">
                <a:solidFill>
                  <a:schemeClr val="tx1"/>
                </a:solidFill>
              </a:rPr>
              <a:t>Organization cannot improve unless they know what their issues are!</a:t>
            </a:r>
          </a:p>
          <a:p>
            <a:pPr marL="274320" eaLnBrk="1" fontAlgn="auto" hangingPunct="1">
              <a:spcAft>
                <a:spcPts val="0"/>
              </a:spcAft>
              <a:defRPr/>
            </a:pPr>
            <a:r>
              <a:rPr lang="en-US" dirty="0">
                <a:solidFill>
                  <a:schemeClr val="tx1"/>
                </a:solidFill>
              </a:rPr>
              <a:t>PLEASE REPORT!  Incident reporting does not take a lot of time.   </a:t>
            </a:r>
          </a:p>
          <a:p>
            <a:pPr marL="274320" eaLnBrk="1" fontAlgn="auto" hangingPunct="1">
              <a:spcAft>
                <a:spcPts val="0"/>
              </a:spcAft>
              <a:defRPr/>
            </a:pPr>
            <a:r>
              <a:rPr lang="en-US" dirty="0">
                <a:solidFill>
                  <a:schemeClr val="tx1"/>
                </a:solidFill>
              </a:rPr>
              <a:t>VA Intranet    &gt;  Scroll down to “Helpful Links     &gt;  Click on “Joint pt. patient safety reporting (JPSR)    &gt;  under featured links; click and follow directions ;</a:t>
            </a:r>
          </a:p>
          <a:p>
            <a:pPr marL="274320" eaLnBrk="1" fontAlgn="auto" hangingPunct="1">
              <a:spcAft>
                <a:spcPts val="0"/>
              </a:spcAft>
              <a:defRPr/>
            </a:pPr>
            <a:r>
              <a:rPr lang="en-US" dirty="0">
                <a:solidFill>
                  <a:schemeClr val="tx1"/>
                </a:solidFill>
              </a:rPr>
              <a:t>There is a detailed instruction sheet. </a:t>
            </a:r>
          </a:p>
          <a:p>
            <a:pPr marL="274320" eaLnBrk="1" fontAlgn="auto" hangingPunct="1">
              <a:spcAft>
                <a:spcPts val="0"/>
              </a:spcAft>
              <a:defRPr/>
            </a:pPr>
            <a:endParaRPr lang="en-US" dirty="0">
              <a:solidFill>
                <a:schemeClr val="tx1"/>
              </a:solidFill>
            </a:endParaRPr>
          </a:p>
          <a:p>
            <a:pPr marL="45720" indent="0" eaLnBrk="1" fontAlgn="auto" hangingPunct="1">
              <a:spcAft>
                <a:spcPts val="0"/>
              </a:spcAft>
              <a:buFont typeface="Wingdings 2"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Incident REPORTING:  </a:t>
            </a:r>
            <a:r>
              <a:rPr lang="en-US" sz="3600" dirty="0"/>
              <a:t>JPSR</a:t>
            </a:r>
          </a:p>
        </p:txBody>
      </p:sp>
      <p:sp>
        <p:nvSpPr>
          <p:cNvPr id="235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8A7781C-5DAC-44A3-B2BF-FCE20D90B710}"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3697996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t>Outpatient Pharmacy → Medications (Outpatient)</a:t>
            </a:r>
          </a:p>
          <a:p>
            <a:pPr marL="548640" lvl="1" indent="-182880" eaLnBrk="1" fontAlgn="auto" hangingPunct="1">
              <a:spcAft>
                <a:spcPts val="0"/>
              </a:spcAft>
              <a:defRPr/>
            </a:pPr>
            <a:r>
              <a:rPr lang="en-US" dirty="0"/>
              <a:t>Dressing supplies</a:t>
            </a:r>
          </a:p>
          <a:p>
            <a:pPr marL="548640" lvl="1" indent="-182880" eaLnBrk="1" fontAlgn="auto" hangingPunct="1">
              <a:spcAft>
                <a:spcPts val="0"/>
              </a:spcAft>
              <a:defRPr/>
            </a:pPr>
            <a:r>
              <a:rPr lang="en-US" dirty="0"/>
              <a:t>Urinary Catheters </a:t>
            </a:r>
          </a:p>
          <a:p>
            <a:pPr marL="548640" lvl="1" indent="-182880" eaLnBrk="1" fontAlgn="auto" hangingPunct="1">
              <a:spcAft>
                <a:spcPts val="0"/>
              </a:spcAft>
              <a:defRPr/>
            </a:pPr>
            <a:r>
              <a:rPr lang="en-US" dirty="0"/>
              <a:t>Ostomy supplies</a:t>
            </a:r>
          </a:p>
          <a:p>
            <a:pPr marL="548640" lvl="1" indent="-182880" eaLnBrk="1" fontAlgn="auto" hangingPunct="1">
              <a:spcAft>
                <a:spcPts val="0"/>
              </a:spcAft>
              <a:defRPr/>
            </a:pPr>
            <a:r>
              <a:rPr lang="en-US" dirty="0"/>
              <a:t>Suction catheters</a:t>
            </a:r>
          </a:p>
          <a:p>
            <a:pPr marL="548640" lvl="1" indent="-182880" eaLnBrk="1" fontAlgn="auto" hangingPunct="1">
              <a:spcAft>
                <a:spcPts val="0"/>
              </a:spcAft>
              <a:defRPr/>
            </a:pPr>
            <a:r>
              <a:rPr lang="en-US" dirty="0"/>
              <a:t>PleurX catheter supplies</a:t>
            </a:r>
          </a:p>
          <a:p>
            <a:pPr marL="548640" lvl="1" indent="-182880" eaLnBrk="1" fontAlgn="auto" hangingPunct="1">
              <a:spcAft>
                <a:spcPts val="0"/>
              </a:spcAft>
              <a:defRPr/>
            </a:pPr>
            <a:r>
              <a:rPr lang="en-US" dirty="0"/>
              <a:t>Nutrition supplements (Place Dietician Consult for approval)</a:t>
            </a:r>
          </a:p>
        </p:txBody>
      </p:sp>
      <p:sp>
        <p:nvSpPr>
          <p:cNvPr id="3" name="Title 2"/>
          <p:cNvSpPr>
            <a:spLocks noGrp="1"/>
          </p:cNvSpPr>
          <p:nvPr>
            <p:ph type="title"/>
          </p:nvPr>
        </p:nvSpPr>
        <p:spPr/>
        <p:txBody>
          <a:bodyPr/>
          <a:lstStyle/>
          <a:p>
            <a:pPr eaLnBrk="1" fontAlgn="auto" hangingPunct="1">
              <a:spcAft>
                <a:spcPts val="0"/>
              </a:spcAft>
              <a:defRPr/>
            </a:pPr>
            <a:r>
              <a:rPr lang="en-US" dirty="0"/>
              <a:t>Ordering equipment or supplies</a:t>
            </a:r>
          </a:p>
        </p:txBody>
      </p:sp>
      <p:sp>
        <p:nvSpPr>
          <p:cNvPr id="266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4BB37F41-872F-4315-A24E-CE9D1E8D6A78}"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2662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extLst>
      <p:ext uri="{BB962C8B-B14F-4D97-AF65-F5344CB8AC3E}">
        <p14:creationId xmlns:p14="http://schemas.microsoft.com/office/powerpoint/2010/main" val="114587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274320" eaLnBrk="1" fontAlgn="auto" hangingPunct="1">
              <a:spcAft>
                <a:spcPts val="0"/>
              </a:spcAft>
              <a:defRPr/>
            </a:pPr>
            <a:r>
              <a:rPr lang="en-US" dirty="0"/>
              <a:t>Every patient must have a bed assigned and at least initial</a:t>
            </a:r>
          </a:p>
          <a:p>
            <a:pPr marL="45720" indent="0" eaLnBrk="1" fontAlgn="auto" hangingPunct="1">
              <a:spcAft>
                <a:spcPts val="0"/>
              </a:spcAft>
              <a:buNone/>
              <a:defRPr/>
            </a:pPr>
            <a:r>
              <a:rPr lang="en-US" dirty="0"/>
              <a:t>   orders before precert. Can occur; admitting provider; i.e..</a:t>
            </a:r>
          </a:p>
          <a:p>
            <a:pPr marL="45720" indent="0" eaLnBrk="1" fontAlgn="auto" hangingPunct="1">
              <a:spcAft>
                <a:spcPts val="0"/>
              </a:spcAft>
              <a:buNone/>
              <a:defRPr/>
            </a:pPr>
            <a:r>
              <a:rPr lang="en-US" dirty="0"/>
              <a:t>   ER, oncology, ICU,GI , etc.  must obtain bed before calling you</a:t>
            </a:r>
          </a:p>
          <a:p>
            <a:pPr marL="45720" indent="0" eaLnBrk="1" fontAlgn="auto" hangingPunct="1">
              <a:spcAft>
                <a:spcPts val="0"/>
              </a:spcAft>
              <a:buNone/>
              <a:defRPr/>
            </a:pPr>
            <a:r>
              <a:rPr lang="en-US" dirty="0"/>
              <a:t>   with and admission; they should write initial admit order; i.e..</a:t>
            </a:r>
          </a:p>
          <a:p>
            <a:pPr marL="45720" indent="0" eaLnBrk="1" fontAlgn="auto" hangingPunct="1">
              <a:spcAft>
                <a:spcPts val="0"/>
              </a:spcAft>
              <a:buNone/>
              <a:defRPr/>
            </a:pPr>
            <a:r>
              <a:rPr lang="en-US" dirty="0"/>
              <a:t>  ER bridge orders. </a:t>
            </a:r>
          </a:p>
          <a:p>
            <a:pPr marL="45720" indent="0" eaLnBrk="1" fontAlgn="auto" hangingPunct="1">
              <a:spcAft>
                <a:spcPts val="0"/>
              </a:spcAft>
              <a:buNone/>
              <a:defRPr/>
            </a:pPr>
            <a:r>
              <a:rPr lang="en-US" dirty="0"/>
              <a:t>  </a:t>
            </a:r>
          </a:p>
          <a:p>
            <a:pPr marL="45720" indent="0" eaLnBrk="1" fontAlgn="auto" hangingPunct="1">
              <a:spcAft>
                <a:spcPts val="0"/>
              </a:spcAft>
              <a:buNone/>
              <a:defRPr/>
            </a:pPr>
            <a:endParaRPr lang="en-US" dirty="0"/>
          </a:p>
          <a:p>
            <a:pPr marL="274320" eaLnBrk="1" fontAlgn="auto" hangingPunct="1">
              <a:spcAft>
                <a:spcPts val="0"/>
              </a:spcAft>
              <a:defRPr/>
            </a:pPr>
            <a:r>
              <a:rPr lang="en-US" dirty="0"/>
              <a:t>Required for:</a:t>
            </a:r>
          </a:p>
          <a:p>
            <a:pPr marL="548640" lvl="1" indent="-182880" eaLnBrk="1" fontAlgn="auto" hangingPunct="1">
              <a:spcAft>
                <a:spcPts val="0"/>
              </a:spcAft>
              <a:defRPr/>
            </a:pPr>
            <a:r>
              <a:rPr lang="en-US" dirty="0"/>
              <a:t>All acute care admissions</a:t>
            </a:r>
          </a:p>
          <a:p>
            <a:pPr marL="548640" lvl="1" indent="-182880" eaLnBrk="1" fontAlgn="auto" hangingPunct="1">
              <a:spcAft>
                <a:spcPts val="0"/>
              </a:spcAft>
              <a:defRPr/>
            </a:pPr>
            <a:r>
              <a:rPr lang="en-US" dirty="0"/>
              <a:t>Transfers to higher level of care</a:t>
            </a:r>
          </a:p>
          <a:p>
            <a:pPr marL="548640" lvl="1" indent="-182880" eaLnBrk="1" fontAlgn="auto" hangingPunct="1">
              <a:spcAft>
                <a:spcPts val="0"/>
              </a:spcAft>
              <a:defRPr/>
            </a:pPr>
            <a:r>
              <a:rPr lang="en-US" dirty="0"/>
              <a:t>Transfers to or from B2 (Inpt Psychiatry)</a:t>
            </a:r>
          </a:p>
          <a:p>
            <a:pPr marL="548640" lvl="1" indent="-182880" eaLnBrk="1" fontAlgn="auto" hangingPunct="1">
              <a:spcAft>
                <a:spcPts val="0"/>
              </a:spcAft>
              <a:defRPr/>
            </a:pPr>
            <a:r>
              <a:rPr lang="en-US" dirty="0"/>
              <a:t>Converting pt. from Observation for full admission</a:t>
            </a:r>
          </a:p>
          <a:p>
            <a:pPr marL="548640" lvl="1" indent="-182880" eaLnBrk="1" fontAlgn="auto" hangingPunct="1">
              <a:spcAft>
                <a:spcPts val="0"/>
              </a:spcAft>
              <a:defRPr/>
            </a:pPr>
            <a:r>
              <a:rPr lang="en-US" dirty="0"/>
              <a:t>Should be done by admitting provider;  We should do for transfers</a:t>
            </a:r>
          </a:p>
          <a:p>
            <a:pPr marL="365760" lvl="1" indent="0" eaLnBrk="1" fontAlgn="auto" hangingPunct="1">
              <a:spcAft>
                <a:spcPts val="0"/>
              </a:spcAft>
              <a:buNone/>
              <a:defRPr/>
            </a:pPr>
            <a:r>
              <a:rPr lang="en-US" dirty="0"/>
              <a:t>    and readmissions to full admit</a:t>
            </a:r>
          </a:p>
          <a:p>
            <a:pPr marL="274320" eaLnBrk="1" fontAlgn="auto" hangingPunct="1">
              <a:spcAft>
                <a:spcPts val="0"/>
              </a:spcAft>
              <a:defRPr/>
            </a:pPr>
            <a:r>
              <a:rPr lang="en-US" dirty="0"/>
              <a:t>Call Precertification Nurse; ext. 62730/ off tour at night 62726</a:t>
            </a:r>
          </a:p>
          <a:p>
            <a:pPr marL="548640" lvl="1" indent="-182880" eaLnBrk="1" fontAlgn="auto" hangingPunct="1">
              <a:spcAft>
                <a:spcPts val="0"/>
              </a:spcAft>
              <a:defRPr/>
            </a:pPr>
            <a:r>
              <a:rPr lang="en-US" dirty="0"/>
              <a:t>Precertification occurs AFTER admission or transfer orders are completed</a:t>
            </a:r>
          </a:p>
          <a:p>
            <a:pPr marL="548640" lvl="1" indent="-182880" eaLnBrk="1" fontAlgn="auto" hangingPunct="1">
              <a:spcAft>
                <a:spcPts val="0"/>
              </a:spcAft>
              <a:defRPr/>
            </a:pPr>
            <a:r>
              <a:rPr lang="en-US" dirty="0"/>
              <a:t>After hours, contact Nursing Supervisor </a:t>
            </a:r>
          </a:p>
          <a:p>
            <a:pPr marL="45720" indent="0" eaLnBrk="1" fontAlgn="auto" hangingPunct="1">
              <a:spcAft>
                <a:spcPts val="0"/>
              </a:spcAft>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precertification</a:t>
            </a:r>
          </a:p>
        </p:txBody>
      </p:sp>
      <p:sp>
        <p:nvSpPr>
          <p:cNvPr id="542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77C7215B-F3A9-4F6A-9BBE-7635EB0DF5EE}"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3130559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6"/>
            <a:ext cx="8407400" cy="4681537"/>
          </a:xfrm>
        </p:spPr>
        <p:txBody>
          <a:bodyPr/>
          <a:lstStyle/>
          <a:p>
            <a:pPr marL="274320" eaLnBrk="1" fontAlgn="auto" hangingPunct="1">
              <a:spcAft>
                <a:spcPts val="0"/>
              </a:spcAft>
              <a:defRPr/>
            </a:pPr>
            <a:r>
              <a:rPr lang="en-US" dirty="0"/>
              <a:t>Prosthetics Consult</a:t>
            </a:r>
          </a:p>
          <a:p>
            <a:pPr marL="548640" lvl="1" indent="-182880" eaLnBrk="1" fontAlgn="auto" hangingPunct="1">
              <a:spcAft>
                <a:spcPts val="0"/>
              </a:spcAft>
              <a:defRPr/>
            </a:pPr>
            <a:r>
              <a:rPr lang="en-US" dirty="0"/>
              <a:t>IV Poles</a:t>
            </a:r>
          </a:p>
          <a:p>
            <a:pPr marL="548640" lvl="1" indent="-182880" eaLnBrk="1" fontAlgn="auto" hangingPunct="1">
              <a:spcAft>
                <a:spcPts val="0"/>
              </a:spcAft>
              <a:defRPr/>
            </a:pPr>
            <a:r>
              <a:rPr lang="en-US" dirty="0"/>
              <a:t>Suction Machines</a:t>
            </a:r>
          </a:p>
          <a:p>
            <a:pPr marL="548640" lvl="1" indent="-182880" eaLnBrk="1" fontAlgn="auto" hangingPunct="1">
              <a:spcAft>
                <a:spcPts val="0"/>
              </a:spcAft>
              <a:defRPr/>
            </a:pPr>
            <a:r>
              <a:rPr lang="en-US" dirty="0"/>
              <a:t>Nebulizer</a:t>
            </a:r>
          </a:p>
          <a:p>
            <a:pPr marL="548640" lvl="1" indent="-182880" eaLnBrk="1" fontAlgn="auto" hangingPunct="1">
              <a:spcAft>
                <a:spcPts val="0"/>
              </a:spcAft>
              <a:defRPr/>
            </a:pPr>
            <a:r>
              <a:rPr lang="en-US" dirty="0"/>
              <a:t>Blood Pressure Monitors</a:t>
            </a:r>
          </a:p>
          <a:p>
            <a:pPr marL="548640" lvl="1" indent="-182880" eaLnBrk="1" fontAlgn="auto" hangingPunct="1">
              <a:spcAft>
                <a:spcPts val="0"/>
              </a:spcAft>
              <a:defRPr/>
            </a:pPr>
            <a:r>
              <a:rPr lang="en-US" dirty="0"/>
              <a:t>Hospital Beds</a:t>
            </a:r>
          </a:p>
          <a:p>
            <a:pPr marL="548640" lvl="1" indent="-182880" eaLnBrk="1" fontAlgn="auto" hangingPunct="1">
              <a:spcAft>
                <a:spcPts val="0"/>
              </a:spcAft>
              <a:defRPr/>
            </a:pPr>
            <a:r>
              <a:rPr lang="en-US" dirty="0"/>
              <a:t>Hoyer Lifts</a:t>
            </a:r>
          </a:p>
          <a:p>
            <a:pPr marL="548640" lvl="1" indent="-182880" eaLnBrk="1" fontAlgn="auto" hangingPunct="1">
              <a:spcAft>
                <a:spcPts val="0"/>
              </a:spcAft>
              <a:defRPr/>
            </a:pPr>
            <a:r>
              <a:rPr lang="en-US" dirty="0"/>
              <a:t>Bed Trapeze</a:t>
            </a:r>
          </a:p>
          <a:p>
            <a:pPr marL="548640" lvl="1" indent="-182880" eaLnBrk="1" fontAlgn="auto" hangingPunct="1">
              <a:spcAft>
                <a:spcPts val="0"/>
              </a:spcAft>
              <a:defRPr/>
            </a:pPr>
            <a:r>
              <a:rPr lang="en-US" dirty="0"/>
              <a:t>Compression Stockings</a:t>
            </a:r>
          </a:p>
          <a:p>
            <a:pPr marL="548640" lvl="1" indent="-182880" eaLnBrk="1" fontAlgn="auto" hangingPunct="1">
              <a:spcAft>
                <a:spcPts val="0"/>
              </a:spcAft>
              <a:defRPr/>
            </a:pPr>
            <a:r>
              <a:rPr lang="en-US" dirty="0"/>
              <a:t>Weight Scales</a:t>
            </a:r>
          </a:p>
          <a:p>
            <a:pPr marL="548640" lvl="1" indent="-182880" eaLnBrk="1" fontAlgn="auto" hangingPunct="1">
              <a:spcAft>
                <a:spcPts val="0"/>
              </a:spcAft>
              <a:defRPr/>
            </a:pPr>
            <a:r>
              <a:rPr lang="en-US" dirty="0"/>
              <a:t>Diabetic shoes</a:t>
            </a:r>
          </a:p>
          <a:p>
            <a:pPr marL="548640" lvl="1" indent="-182880" eaLnBrk="1" fontAlgn="auto" hangingPunct="1">
              <a:spcAft>
                <a:spcPts val="0"/>
              </a:spcAft>
              <a:defRPr/>
            </a:pPr>
            <a:r>
              <a:rPr lang="en-US" dirty="0"/>
              <a:t>Diabetic Socks</a:t>
            </a:r>
          </a:p>
          <a:p>
            <a:pPr marL="365760" lvl="1" indent="0" eaLnBrk="1" fontAlgn="auto" hangingPunct="1">
              <a:spcAft>
                <a:spcPts val="0"/>
              </a:spcAft>
              <a:buFont typeface="Wingdings" pitchFamily="2" charset="2"/>
              <a:buNone/>
              <a:defRPr/>
            </a:pPr>
            <a:endParaRPr lang="en-US" sz="1000" dirty="0"/>
          </a:p>
          <a:p>
            <a:pPr marL="365760" lvl="1" indent="0" eaLnBrk="1" fontAlgn="auto" hangingPunct="1">
              <a:spcAft>
                <a:spcPts val="0"/>
              </a:spcAft>
              <a:buFont typeface="Wingdings" pitchFamily="2" charset="2"/>
              <a:buNone/>
              <a:defRPr/>
            </a:pPr>
            <a:r>
              <a:rPr lang="en-US" i="1" dirty="0"/>
              <a:t>(In comments: ask for supplies to be delivered to floor)</a:t>
            </a:r>
          </a:p>
        </p:txBody>
      </p:sp>
      <p:sp>
        <p:nvSpPr>
          <p:cNvPr id="3" name="Title 2"/>
          <p:cNvSpPr>
            <a:spLocks noGrp="1"/>
          </p:cNvSpPr>
          <p:nvPr>
            <p:ph type="title"/>
          </p:nvPr>
        </p:nvSpPr>
        <p:spPr/>
        <p:txBody>
          <a:bodyPr/>
          <a:lstStyle/>
          <a:p>
            <a:pPr eaLnBrk="1" fontAlgn="auto" hangingPunct="1">
              <a:spcAft>
                <a:spcPts val="0"/>
              </a:spcAft>
              <a:defRPr/>
            </a:pPr>
            <a:r>
              <a:rPr lang="en-US" dirty="0"/>
              <a:t>Ordering equipment or supplies</a:t>
            </a:r>
          </a:p>
        </p:txBody>
      </p:sp>
      <p:sp>
        <p:nvSpPr>
          <p:cNvPr id="276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3560FC1-B87E-4039-8B7E-C2513E457FAA}"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2765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extLst>
      <p:ext uri="{BB962C8B-B14F-4D97-AF65-F5344CB8AC3E}">
        <p14:creationId xmlns:p14="http://schemas.microsoft.com/office/powerpoint/2010/main" val="459860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4986337"/>
          </a:xfrm>
        </p:spPr>
        <p:txBody>
          <a:bodyPr>
            <a:normAutofit lnSpcReduction="10000"/>
          </a:bodyPr>
          <a:lstStyle/>
          <a:p>
            <a:pPr marL="274320" eaLnBrk="1" fontAlgn="auto" hangingPunct="1">
              <a:spcAft>
                <a:spcPts val="0"/>
              </a:spcAft>
              <a:defRPr/>
            </a:pPr>
            <a:r>
              <a:rPr lang="en-US" dirty="0"/>
              <a:t>Physical Therapy Consult</a:t>
            </a:r>
          </a:p>
          <a:p>
            <a:pPr marL="548640" lvl="1" indent="-182880" eaLnBrk="1" fontAlgn="auto" hangingPunct="1">
              <a:spcAft>
                <a:spcPts val="0"/>
              </a:spcAft>
              <a:defRPr/>
            </a:pPr>
            <a:r>
              <a:rPr lang="en-US" dirty="0"/>
              <a:t>Walkers</a:t>
            </a:r>
          </a:p>
          <a:p>
            <a:pPr marL="548640" lvl="1" indent="-182880" eaLnBrk="1" fontAlgn="auto" hangingPunct="1">
              <a:spcAft>
                <a:spcPts val="0"/>
              </a:spcAft>
              <a:defRPr/>
            </a:pPr>
            <a:r>
              <a:rPr lang="en-US" dirty="0"/>
              <a:t>Manual Wheelchairs</a:t>
            </a:r>
          </a:p>
          <a:p>
            <a:pPr marL="548640" lvl="1" indent="-182880" eaLnBrk="1" fontAlgn="auto" hangingPunct="1">
              <a:spcAft>
                <a:spcPts val="0"/>
              </a:spcAft>
              <a:defRPr/>
            </a:pPr>
            <a:r>
              <a:rPr lang="en-US" dirty="0"/>
              <a:t>Canes</a:t>
            </a:r>
          </a:p>
          <a:p>
            <a:pPr marL="548640" lvl="1" indent="-182880" eaLnBrk="1" fontAlgn="auto" hangingPunct="1">
              <a:spcAft>
                <a:spcPts val="0"/>
              </a:spcAft>
              <a:defRPr/>
            </a:pPr>
            <a:r>
              <a:rPr lang="en-US" dirty="0"/>
              <a:t>Rollators</a:t>
            </a:r>
          </a:p>
          <a:p>
            <a:pPr marL="548640" lvl="1" indent="-182880" eaLnBrk="1" fontAlgn="auto" hangingPunct="1">
              <a:spcAft>
                <a:spcPts val="0"/>
              </a:spcAft>
              <a:defRPr/>
            </a:pPr>
            <a:r>
              <a:rPr lang="en-US" dirty="0"/>
              <a:t>Crutches</a:t>
            </a:r>
          </a:p>
          <a:p>
            <a:pPr marL="548640" lvl="1" indent="-182880" eaLnBrk="1" fontAlgn="auto" hangingPunct="1">
              <a:spcAft>
                <a:spcPts val="0"/>
              </a:spcAft>
              <a:defRPr/>
            </a:pPr>
            <a:r>
              <a:rPr lang="en-US" dirty="0"/>
              <a:t>TENS unit</a:t>
            </a:r>
          </a:p>
          <a:p>
            <a:pPr marL="274320" eaLnBrk="1" fontAlgn="auto" hangingPunct="1">
              <a:spcAft>
                <a:spcPts val="0"/>
              </a:spcAft>
              <a:defRPr/>
            </a:pPr>
            <a:r>
              <a:rPr lang="en-US" dirty="0"/>
              <a:t>Occupational Therapy Consult</a:t>
            </a:r>
          </a:p>
          <a:p>
            <a:pPr marL="548640" lvl="1" indent="-182880" eaLnBrk="1" fontAlgn="auto" hangingPunct="1">
              <a:spcAft>
                <a:spcPts val="0"/>
              </a:spcAft>
              <a:defRPr/>
            </a:pPr>
            <a:r>
              <a:rPr lang="en-US" dirty="0"/>
              <a:t>Shower bench</a:t>
            </a:r>
          </a:p>
          <a:p>
            <a:pPr marL="548640" lvl="1" indent="-182880" eaLnBrk="1" fontAlgn="auto" hangingPunct="1">
              <a:spcAft>
                <a:spcPts val="0"/>
              </a:spcAft>
              <a:defRPr/>
            </a:pPr>
            <a:r>
              <a:rPr lang="en-US" dirty="0"/>
              <a:t>Raised toilet seats</a:t>
            </a:r>
          </a:p>
          <a:p>
            <a:pPr marL="548640" lvl="1" indent="-182880" eaLnBrk="1" fontAlgn="auto" hangingPunct="1">
              <a:spcAft>
                <a:spcPts val="0"/>
              </a:spcAft>
              <a:defRPr/>
            </a:pPr>
            <a:r>
              <a:rPr lang="en-US" dirty="0"/>
              <a:t>Reachers</a:t>
            </a:r>
          </a:p>
          <a:p>
            <a:pPr marL="548640" lvl="1" indent="-182880" eaLnBrk="1" fontAlgn="auto" hangingPunct="1">
              <a:spcAft>
                <a:spcPts val="0"/>
              </a:spcAft>
              <a:defRPr/>
            </a:pPr>
            <a:r>
              <a:rPr lang="en-US" dirty="0"/>
              <a:t>Sock Aids</a:t>
            </a:r>
          </a:p>
          <a:p>
            <a:pPr marL="548640" lvl="1" indent="-182880" eaLnBrk="1" fontAlgn="auto" hangingPunct="1">
              <a:spcAft>
                <a:spcPts val="0"/>
              </a:spcAft>
              <a:defRPr/>
            </a:pPr>
            <a:r>
              <a:rPr lang="en-US" dirty="0"/>
              <a:t>Wrist splints</a:t>
            </a:r>
          </a:p>
          <a:p>
            <a:pPr marL="548640" lvl="1" indent="-182880" eaLnBrk="1" fontAlgn="auto" hangingPunct="1">
              <a:spcAft>
                <a:spcPts val="0"/>
              </a:spcAft>
              <a:defRPr/>
            </a:pPr>
            <a:r>
              <a:rPr lang="en-US" dirty="0"/>
              <a:t>Grab Bars</a:t>
            </a:r>
          </a:p>
          <a:p>
            <a:pPr marL="548640" lvl="1" indent="-182880" eaLnBrk="1" fontAlgn="auto" hangingPunct="1">
              <a:spcAft>
                <a:spcPts val="0"/>
              </a:spcAft>
              <a:defRPr/>
            </a:pPr>
            <a:r>
              <a:rPr lang="en-US" dirty="0"/>
              <a:t>Shoe Horns</a:t>
            </a:r>
          </a:p>
        </p:txBody>
      </p:sp>
      <p:sp>
        <p:nvSpPr>
          <p:cNvPr id="3" name="Title 2"/>
          <p:cNvSpPr>
            <a:spLocks noGrp="1"/>
          </p:cNvSpPr>
          <p:nvPr>
            <p:ph type="title"/>
          </p:nvPr>
        </p:nvSpPr>
        <p:spPr/>
        <p:txBody>
          <a:bodyPr/>
          <a:lstStyle/>
          <a:p>
            <a:pPr eaLnBrk="1" fontAlgn="auto" hangingPunct="1">
              <a:spcAft>
                <a:spcPts val="0"/>
              </a:spcAft>
              <a:defRPr/>
            </a:pPr>
            <a:r>
              <a:rPr lang="en-US" dirty="0"/>
              <a:t>Ordering equipment or supplies</a:t>
            </a:r>
          </a:p>
        </p:txBody>
      </p:sp>
      <p:sp>
        <p:nvSpPr>
          <p:cNvPr id="286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CB4C22FA-9A3A-4142-8D7D-DB5C2D5C6B62}"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
        <p:nvSpPr>
          <p:cNvPr id="28677"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rgbClr val="FF0000"/>
                </a:solidFill>
                <a:latin typeface="Arial" charset="0"/>
              </a:rPr>
              <a:t>CPRS REVIEW</a:t>
            </a:r>
          </a:p>
        </p:txBody>
      </p:sp>
    </p:spTree>
    <p:extLst>
      <p:ext uri="{BB962C8B-B14F-4D97-AF65-F5344CB8AC3E}">
        <p14:creationId xmlns:p14="http://schemas.microsoft.com/office/powerpoint/2010/main" val="564204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t>Medication Reconciliation</a:t>
            </a:r>
          </a:p>
          <a:p>
            <a:pPr marL="274320" eaLnBrk="1" fontAlgn="auto" hangingPunct="1">
              <a:spcAft>
                <a:spcPts val="0"/>
              </a:spcAft>
              <a:defRPr/>
            </a:pPr>
            <a:r>
              <a:rPr lang="en-US" dirty="0"/>
              <a:t>FU appts</a:t>
            </a:r>
          </a:p>
          <a:p>
            <a:pPr marL="274320" eaLnBrk="1" fontAlgn="auto" hangingPunct="1">
              <a:spcAft>
                <a:spcPts val="0"/>
              </a:spcAft>
              <a:defRPr/>
            </a:pPr>
            <a:r>
              <a:rPr lang="en-US" dirty="0"/>
              <a:t>Discharge Note</a:t>
            </a:r>
          </a:p>
          <a:p>
            <a:pPr marL="274320" eaLnBrk="1" fontAlgn="auto" hangingPunct="1">
              <a:spcAft>
                <a:spcPts val="0"/>
              </a:spcAft>
              <a:defRPr/>
            </a:pPr>
            <a:r>
              <a:rPr lang="en-US" dirty="0"/>
              <a:t>Discharge Order (Use Discharge Menu)</a:t>
            </a:r>
          </a:p>
          <a:p>
            <a:pPr marL="274320" eaLnBrk="1" fontAlgn="auto" hangingPunct="1">
              <a:spcAft>
                <a:spcPts val="0"/>
              </a:spcAft>
              <a:defRPr/>
            </a:pPr>
            <a:r>
              <a:rPr lang="en-US" dirty="0">
                <a:solidFill>
                  <a:srgbClr val="FF0000"/>
                </a:solidFill>
              </a:rPr>
              <a:t>Does not need Discharge Summary</a:t>
            </a:r>
          </a:p>
          <a:p>
            <a:pPr marL="274320" eaLnBrk="1" fontAlgn="auto" hangingPunct="1">
              <a:spcAft>
                <a:spcPts val="0"/>
              </a:spcAft>
              <a:defRPr/>
            </a:pPr>
            <a:endParaRPr lang="en-US" dirty="0">
              <a:solidFill>
                <a:srgbClr val="FF0000"/>
              </a:solidFill>
            </a:endParaRPr>
          </a:p>
          <a:p>
            <a:pPr marL="274320" eaLnBrk="1" fontAlgn="auto" hangingPunct="1">
              <a:spcAft>
                <a:spcPts val="0"/>
              </a:spcAft>
              <a:defRPr/>
            </a:pPr>
            <a:r>
              <a:rPr lang="en-US" dirty="0">
                <a:solidFill>
                  <a:srgbClr val="FF0000"/>
                </a:solidFill>
              </a:rPr>
              <a:t>NOTE:  If pt. requires hospitalization longer than 48 hrs.:</a:t>
            </a:r>
          </a:p>
          <a:p>
            <a:pPr marL="548958" lvl="1" eaLnBrk="1" fontAlgn="auto" hangingPunct="1">
              <a:spcAft>
                <a:spcPts val="0"/>
              </a:spcAft>
              <a:defRPr/>
            </a:pPr>
            <a:r>
              <a:rPr lang="en-US" dirty="0">
                <a:solidFill>
                  <a:srgbClr val="FF0000"/>
                </a:solidFill>
              </a:rPr>
              <a:t>Pt must be discharged from Observation and readmitted to inpatient status</a:t>
            </a:r>
          </a:p>
          <a:p>
            <a:pPr marL="366395" lvl="1" indent="0" eaLnBrk="1" fontAlgn="auto" hangingPunct="1">
              <a:spcAft>
                <a:spcPts val="0"/>
              </a:spcAft>
              <a:buFont typeface="Wingdings" pitchFamily="2" charset="2"/>
              <a:buNone/>
              <a:defRPr/>
            </a:pPr>
            <a:endParaRPr lang="en-US" dirty="0">
              <a:solidFill>
                <a:srgbClr val="FF0000"/>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a:t>48-Hour Observation</a:t>
            </a:r>
          </a:p>
        </p:txBody>
      </p:sp>
      <p:sp>
        <p:nvSpPr>
          <p:cNvPr id="358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B7CBDEEB-DAC3-4285-A9CD-EE33CC758FA2}"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281009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solidFill>
                  <a:srgbClr val="FF0000"/>
                </a:solidFill>
              </a:rPr>
              <a:t>Will be notified by CLC Providers when bed is available</a:t>
            </a:r>
          </a:p>
          <a:p>
            <a:pPr marL="274320" eaLnBrk="1" fontAlgn="auto" hangingPunct="1">
              <a:spcAft>
                <a:spcPts val="0"/>
              </a:spcAft>
              <a:defRPr/>
            </a:pPr>
            <a:r>
              <a:rPr lang="en-US" dirty="0">
                <a:solidFill>
                  <a:srgbClr val="FF0000"/>
                </a:solidFill>
              </a:rPr>
              <a:t>If requesting new admission to clc will need GEC referral</a:t>
            </a:r>
          </a:p>
          <a:p>
            <a:pPr marL="274320" eaLnBrk="1" fontAlgn="auto" hangingPunct="1">
              <a:spcAft>
                <a:spcPts val="0"/>
              </a:spcAft>
              <a:defRPr/>
            </a:pPr>
            <a:r>
              <a:rPr lang="en-US" dirty="0"/>
              <a:t>Medication Reconciliation</a:t>
            </a:r>
          </a:p>
          <a:p>
            <a:pPr marL="274320" eaLnBrk="1" fontAlgn="auto" hangingPunct="1">
              <a:spcAft>
                <a:spcPts val="0"/>
              </a:spcAft>
              <a:defRPr/>
            </a:pPr>
            <a:r>
              <a:rPr lang="en-US" dirty="0"/>
              <a:t>FU appts</a:t>
            </a:r>
          </a:p>
          <a:p>
            <a:pPr marL="274320" eaLnBrk="1" fontAlgn="auto" hangingPunct="1">
              <a:spcAft>
                <a:spcPts val="0"/>
              </a:spcAft>
              <a:defRPr/>
            </a:pPr>
            <a:r>
              <a:rPr lang="en-US" dirty="0"/>
              <a:t>Discharge Note</a:t>
            </a:r>
          </a:p>
          <a:p>
            <a:pPr marL="274320" eaLnBrk="1" fontAlgn="auto" hangingPunct="1">
              <a:spcAft>
                <a:spcPts val="0"/>
              </a:spcAft>
              <a:defRPr/>
            </a:pPr>
            <a:r>
              <a:rPr lang="en-US" dirty="0"/>
              <a:t>Discharge Order (Use Discharge Menu)</a:t>
            </a:r>
          </a:p>
          <a:p>
            <a:pPr marL="274320" eaLnBrk="1" fontAlgn="auto" hangingPunct="1">
              <a:spcAft>
                <a:spcPts val="0"/>
              </a:spcAft>
              <a:defRPr/>
            </a:pPr>
            <a:r>
              <a:rPr lang="en-US" dirty="0"/>
              <a:t>Discharge Summary </a:t>
            </a:r>
          </a:p>
          <a:p>
            <a:pPr marL="274320" eaLnBrk="1" fontAlgn="auto" hangingPunct="1">
              <a:spcAft>
                <a:spcPts val="0"/>
              </a:spcAft>
              <a:defRPr/>
            </a:pPr>
            <a:r>
              <a:rPr lang="en-US" dirty="0">
                <a:solidFill>
                  <a:srgbClr val="FF0000"/>
                </a:solidFill>
              </a:rPr>
              <a:t>Delayed Admission Orders: Transfer from ASIH to Community Living Center – will be completed by CLC providers</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DC to VA Detroit CLC (Nsg Home)</a:t>
            </a:r>
          </a:p>
        </p:txBody>
      </p:sp>
      <p:sp>
        <p:nvSpPr>
          <p:cNvPr id="389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AFD6E13-ECC9-45B5-A591-4784E028A486}"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913634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eaLnBrk="1" fontAlgn="auto" hangingPunct="1">
              <a:spcAft>
                <a:spcPts val="0"/>
              </a:spcAft>
              <a:defRPr/>
            </a:pPr>
            <a:r>
              <a:rPr lang="en-US" dirty="0">
                <a:solidFill>
                  <a:srgbClr val="FF0000"/>
                </a:solidFill>
              </a:rPr>
              <a:t>Contact Chief of Staff (Dr Gruber) for permission</a:t>
            </a:r>
          </a:p>
          <a:p>
            <a:pPr marL="274320" eaLnBrk="1" fontAlgn="auto" hangingPunct="1">
              <a:spcAft>
                <a:spcPts val="0"/>
              </a:spcAft>
              <a:defRPr/>
            </a:pPr>
            <a:r>
              <a:rPr lang="en-US" dirty="0">
                <a:solidFill>
                  <a:srgbClr val="FF0000"/>
                </a:solidFill>
              </a:rPr>
              <a:t>Accepting physician handoff</a:t>
            </a:r>
          </a:p>
          <a:p>
            <a:pPr marL="274320" eaLnBrk="1" fontAlgn="auto" hangingPunct="1">
              <a:spcAft>
                <a:spcPts val="0"/>
              </a:spcAft>
              <a:defRPr/>
            </a:pPr>
            <a:r>
              <a:rPr lang="en-US" dirty="0">
                <a:solidFill>
                  <a:srgbClr val="FF0000"/>
                </a:solidFill>
              </a:rPr>
              <a:t>Bed availability – Contact Admitting dept. of receiving hosp</a:t>
            </a:r>
          </a:p>
          <a:p>
            <a:pPr marL="274320" eaLnBrk="1" fontAlgn="auto" hangingPunct="1">
              <a:spcAft>
                <a:spcPts val="0"/>
              </a:spcAft>
              <a:defRPr/>
            </a:pPr>
            <a:r>
              <a:rPr lang="en-US" dirty="0">
                <a:solidFill>
                  <a:srgbClr val="FF0000"/>
                </a:solidFill>
              </a:rPr>
              <a:t>Community  Care Consult to NON-VA Facility</a:t>
            </a:r>
          </a:p>
          <a:p>
            <a:pPr marL="274320" eaLnBrk="1" fontAlgn="auto" hangingPunct="1">
              <a:spcAft>
                <a:spcPts val="0"/>
              </a:spcAft>
              <a:defRPr/>
            </a:pPr>
            <a:r>
              <a:rPr lang="en-US" dirty="0">
                <a:solidFill>
                  <a:srgbClr val="FF0000"/>
                </a:solidFill>
              </a:rPr>
              <a:t>Arrange for Ambulance Transportation</a:t>
            </a:r>
          </a:p>
          <a:p>
            <a:pPr marL="274320" eaLnBrk="1" fontAlgn="auto" hangingPunct="1">
              <a:spcAft>
                <a:spcPts val="0"/>
              </a:spcAft>
              <a:defRPr/>
            </a:pPr>
            <a:r>
              <a:rPr lang="en-US" dirty="0">
                <a:solidFill>
                  <a:srgbClr val="FF0000"/>
                </a:solidFill>
              </a:rPr>
              <a:t>**CONSENT for INTERFACILITY TRANSFER</a:t>
            </a:r>
          </a:p>
          <a:p>
            <a:pPr marL="274320" eaLnBrk="1" fontAlgn="auto" hangingPunct="1">
              <a:spcAft>
                <a:spcPts val="0"/>
              </a:spcAft>
              <a:defRPr/>
            </a:pPr>
            <a:r>
              <a:rPr lang="en-US" dirty="0">
                <a:solidFill>
                  <a:srgbClr val="FF0000"/>
                </a:solidFill>
              </a:rPr>
              <a:t>**INTERFACILITY TRANSFER NOTE</a:t>
            </a:r>
          </a:p>
          <a:p>
            <a:pPr marL="274320" eaLnBrk="1" fontAlgn="auto" hangingPunct="1">
              <a:spcAft>
                <a:spcPts val="0"/>
              </a:spcAft>
              <a:defRPr/>
            </a:pPr>
            <a:r>
              <a:rPr lang="en-US" dirty="0"/>
              <a:t>Medication Reconciliation</a:t>
            </a:r>
          </a:p>
          <a:p>
            <a:pPr marL="274320" eaLnBrk="1" fontAlgn="auto" hangingPunct="1">
              <a:spcAft>
                <a:spcPts val="0"/>
              </a:spcAft>
              <a:defRPr/>
            </a:pPr>
            <a:r>
              <a:rPr lang="en-US" dirty="0"/>
              <a:t>FU appts</a:t>
            </a:r>
          </a:p>
          <a:p>
            <a:pPr marL="274320" eaLnBrk="1" fontAlgn="auto" hangingPunct="1">
              <a:spcAft>
                <a:spcPts val="0"/>
              </a:spcAft>
              <a:defRPr/>
            </a:pPr>
            <a:r>
              <a:rPr lang="en-US" dirty="0"/>
              <a:t>Discharge Note</a:t>
            </a:r>
          </a:p>
          <a:p>
            <a:pPr marL="274320" eaLnBrk="1" fontAlgn="auto" hangingPunct="1">
              <a:spcAft>
                <a:spcPts val="0"/>
              </a:spcAft>
              <a:defRPr/>
            </a:pPr>
            <a:r>
              <a:rPr lang="en-US" dirty="0"/>
              <a:t>Discharge Order (Use Discharge Menu)</a:t>
            </a:r>
          </a:p>
          <a:p>
            <a:pPr marL="274320" eaLnBrk="1" fontAlgn="auto" hangingPunct="1">
              <a:spcAft>
                <a:spcPts val="0"/>
              </a:spcAft>
              <a:defRPr/>
            </a:pPr>
            <a:r>
              <a:rPr lang="en-US" dirty="0"/>
              <a:t>Discharge Summary </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Interfacility transfer to </a:t>
            </a:r>
            <a:br>
              <a:rPr lang="en-US" dirty="0"/>
            </a:br>
            <a:r>
              <a:rPr lang="en-US" dirty="0"/>
              <a:t>Non-Va facility</a:t>
            </a:r>
          </a:p>
        </p:txBody>
      </p:sp>
      <p:sp>
        <p:nvSpPr>
          <p:cNvPr id="409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C4175D1-2A93-49D3-A8B7-6659DA3EE69D}"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464783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solidFill>
                  <a:srgbClr val="FF0000"/>
                </a:solidFill>
              </a:rPr>
              <a:t>Counsel patient on risks</a:t>
            </a:r>
          </a:p>
          <a:p>
            <a:pPr marL="274320" eaLnBrk="1" fontAlgn="auto" hangingPunct="1">
              <a:spcAft>
                <a:spcPts val="0"/>
              </a:spcAft>
              <a:defRPr/>
            </a:pPr>
            <a:r>
              <a:rPr lang="en-US" dirty="0">
                <a:solidFill>
                  <a:srgbClr val="FF0000"/>
                </a:solidFill>
              </a:rPr>
              <a:t>Have pt sign AMA paperwork</a:t>
            </a:r>
          </a:p>
          <a:p>
            <a:pPr marL="274320" eaLnBrk="1" fontAlgn="auto" hangingPunct="1">
              <a:spcAft>
                <a:spcPts val="0"/>
              </a:spcAft>
              <a:defRPr/>
            </a:pPr>
            <a:r>
              <a:rPr lang="en-US" dirty="0">
                <a:solidFill>
                  <a:srgbClr val="FF0000"/>
                </a:solidFill>
              </a:rPr>
              <a:t>AMA Note</a:t>
            </a:r>
          </a:p>
          <a:p>
            <a:pPr marL="274320" eaLnBrk="1" fontAlgn="auto" hangingPunct="1">
              <a:spcAft>
                <a:spcPts val="0"/>
              </a:spcAft>
              <a:defRPr/>
            </a:pPr>
            <a:r>
              <a:rPr lang="en-US" dirty="0"/>
              <a:t>Medication Reconciliation</a:t>
            </a:r>
          </a:p>
          <a:p>
            <a:pPr marL="274320" eaLnBrk="1" fontAlgn="auto" hangingPunct="1">
              <a:spcAft>
                <a:spcPts val="0"/>
              </a:spcAft>
              <a:defRPr/>
            </a:pPr>
            <a:r>
              <a:rPr lang="en-US" dirty="0"/>
              <a:t>FU appts</a:t>
            </a:r>
          </a:p>
          <a:p>
            <a:pPr marL="274320" eaLnBrk="1" fontAlgn="auto" hangingPunct="1">
              <a:spcAft>
                <a:spcPts val="0"/>
              </a:spcAft>
              <a:defRPr/>
            </a:pPr>
            <a:r>
              <a:rPr lang="en-US" dirty="0"/>
              <a:t>Discharge Note</a:t>
            </a:r>
          </a:p>
          <a:p>
            <a:pPr marL="274320" eaLnBrk="1" fontAlgn="auto" hangingPunct="1">
              <a:spcAft>
                <a:spcPts val="0"/>
              </a:spcAft>
              <a:defRPr/>
            </a:pPr>
            <a:r>
              <a:rPr lang="en-US" dirty="0"/>
              <a:t>Discharge Order (Use Discharge Menu &gt; AMA)</a:t>
            </a:r>
          </a:p>
          <a:p>
            <a:pPr marL="274320" eaLnBrk="1" fontAlgn="auto" hangingPunct="1">
              <a:spcAft>
                <a:spcPts val="0"/>
              </a:spcAft>
              <a:defRPr/>
            </a:pPr>
            <a:r>
              <a:rPr lang="en-US" dirty="0"/>
              <a:t>Discharge Summary </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Discharge AMA</a:t>
            </a:r>
          </a:p>
        </p:txBody>
      </p:sp>
      <p:sp>
        <p:nvSpPr>
          <p:cNvPr id="430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E92BA91A-F893-4589-A143-35FF3FE55B5F}"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861229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4910137"/>
          </a:xfrm>
        </p:spPr>
        <p:txBody>
          <a:bodyPr/>
          <a:lstStyle/>
          <a:p>
            <a:pPr marL="274320" eaLnBrk="1" fontAlgn="auto" hangingPunct="1">
              <a:spcAft>
                <a:spcPts val="0"/>
              </a:spcAft>
              <a:defRPr/>
            </a:pPr>
            <a:r>
              <a:rPr lang="en-US" dirty="0">
                <a:solidFill>
                  <a:srgbClr val="FF0000"/>
                </a:solidFill>
              </a:rPr>
              <a:t>Pronounce pt</a:t>
            </a:r>
          </a:p>
          <a:p>
            <a:pPr marL="274320" eaLnBrk="1" fontAlgn="auto" hangingPunct="1">
              <a:spcAft>
                <a:spcPts val="0"/>
              </a:spcAft>
              <a:defRPr/>
            </a:pPr>
            <a:r>
              <a:rPr lang="en-US" dirty="0">
                <a:solidFill>
                  <a:srgbClr val="FF0000"/>
                </a:solidFill>
              </a:rPr>
              <a:t>Notify Family</a:t>
            </a:r>
          </a:p>
          <a:p>
            <a:pPr marL="274320" eaLnBrk="1" fontAlgn="auto" hangingPunct="1">
              <a:spcAft>
                <a:spcPts val="0"/>
              </a:spcAft>
              <a:defRPr/>
            </a:pPr>
            <a:r>
              <a:rPr lang="en-US" dirty="0">
                <a:solidFill>
                  <a:srgbClr val="FF0000"/>
                </a:solidFill>
              </a:rPr>
              <a:t>Autopsy request</a:t>
            </a:r>
          </a:p>
          <a:p>
            <a:pPr marL="274320" eaLnBrk="1" fontAlgn="auto" hangingPunct="1">
              <a:spcAft>
                <a:spcPts val="0"/>
              </a:spcAft>
              <a:defRPr/>
            </a:pPr>
            <a:r>
              <a:rPr lang="en-US" dirty="0">
                <a:solidFill>
                  <a:srgbClr val="FF0000"/>
                </a:solidFill>
              </a:rPr>
              <a:t>Medical Examiner Case?</a:t>
            </a:r>
          </a:p>
          <a:p>
            <a:pPr marL="274320" eaLnBrk="1" fontAlgn="auto" hangingPunct="1">
              <a:spcAft>
                <a:spcPts val="0"/>
              </a:spcAft>
              <a:defRPr/>
            </a:pPr>
            <a:r>
              <a:rPr lang="en-US" dirty="0">
                <a:solidFill>
                  <a:srgbClr val="FF0000"/>
                </a:solidFill>
              </a:rPr>
              <a:t>Progress note documenting above</a:t>
            </a:r>
          </a:p>
          <a:p>
            <a:pPr marL="274320" eaLnBrk="1" fontAlgn="auto" hangingPunct="1">
              <a:spcAft>
                <a:spcPts val="0"/>
              </a:spcAft>
              <a:defRPr/>
            </a:pPr>
            <a:r>
              <a:rPr lang="en-US" dirty="0">
                <a:solidFill>
                  <a:srgbClr val="FF0000"/>
                </a:solidFill>
              </a:rPr>
              <a:t>FORMS: Pt Demise Checklist/Authorization for Autopsy</a:t>
            </a:r>
          </a:p>
          <a:p>
            <a:pPr marL="274320" eaLnBrk="1" fontAlgn="auto" hangingPunct="1">
              <a:spcAft>
                <a:spcPts val="0"/>
              </a:spcAft>
              <a:defRPr/>
            </a:pPr>
            <a:r>
              <a:rPr lang="en-US" dirty="0">
                <a:solidFill>
                  <a:srgbClr val="FF0000"/>
                </a:solidFill>
              </a:rPr>
              <a:t>Gift for life</a:t>
            </a:r>
            <a:endParaRPr lang="en-US" dirty="0"/>
          </a:p>
          <a:p>
            <a:pPr marL="274320" eaLnBrk="1" fontAlgn="auto" hangingPunct="1">
              <a:spcAft>
                <a:spcPts val="0"/>
              </a:spcAft>
              <a:defRPr/>
            </a:pPr>
            <a:r>
              <a:rPr lang="en-US" dirty="0"/>
              <a:t>Discharge Note</a:t>
            </a:r>
          </a:p>
          <a:p>
            <a:pPr marL="274320" eaLnBrk="1" fontAlgn="auto" hangingPunct="1">
              <a:spcAft>
                <a:spcPts val="0"/>
              </a:spcAft>
              <a:defRPr/>
            </a:pPr>
            <a:r>
              <a:rPr lang="en-US" dirty="0"/>
              <a:t>Discharge Summary</a:t>
            </a:r>
          </a:p>
          <a:p>
            <a:pPr marL="274320" eaLnBrk="1" fontAlgn="auto" hangingPunct="1">
              <a:spcAft>
                <a:spcPts val="0"/>
              </a:spcAft>
              <a:defRPr/>
            </a:pPr>
            <a:r>
              <a:rPr lang="en-US" dirty="0">
                <a:solidFill>
                  <a:srgbClr val="FF0000"/>
                </a:solidFill>
              </a:rPr>
              <a:t>Death Certificate signed within 24 hrs (attending)</a:t>
            </a:r>
            <a:r>
              <a:rPr lang="en-US" dirty="0"/>
              <a:t> </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Death</a:t>
            </a:r>
          </a:p>
        </p:txBody>
      </p:sp>
      <p:sp>
        <p:nvSpPr>
          <p:cNvPr id="440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D9D80211-1339-4EA4-B47B-91219E4B3BA1}"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2304094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4910137"/>
          </a:xfrm>
        </p:spPr>
        <p:txBody>
          <a:bodyPr/>
          <a:lstStyle/>
          <a:p>
            <a:pPr marL="274320" eaLnBrk="1" fontAlgn="auto" hangingPunct="1">
              <a:spcAft>
                <a:spcPts val="0"/>
              </a:spcAft>
              <a:defRPr/>
            </a:pPr>
            <a:r>
              <a:rPr lang="en-US" dirty="0">
                <a:solidFill>
                  <a:srgbClr val="FF0000"/>
                </a:solidFill>
              </a:rPr>
              <a:t>**For transfer to higher level of care: Call Precertification Nurse</a:t>
            </a:r>
          </a:p>
          <a:p>
            <a:pPr marL="274320" eaLnBrk="1" fontAlgn="auto" hangingPunct="1">
              <a:spcAft>
                <a:spcPts val="0"/>
              </a:spcAft>
              <a:defRPr/>
            </a:pPr>
            <a:r>
              <a:rPr lang="en-US" dirty="0">
                <a:solidFill>
                  <a:srgbClr val="FF0000"/>
                </a:solidFill>
              </a:rPr>
              <a:t>**Call Bed Control for bed assignment/ availability</a:t>
            </a:r>
          </a:p>
          <a:p>
            <a:pPr marL="274320" eaLnBrk="1" fontAlgn="auto" hangingPunct="1">
              <a:spcAft>
                <a:spcPts val="0"/>
              </a:spcAft>
              <a:defRPr/>
            </a:pPr>
            <a:r>
              <a:rPr lang="en-US" dirty="0">
                <a:solidFill>
                  <a:schemeClr val="tx1">
                    <a:lumMod val="65000"/>
                    <a:lumOff val="35000"/>
                  </a:schemeClr>
                </a:solidFill>
              </a:rPr>
              <a:t>Consult MICU if ICU care needed</a:t>
            </a:r>
          </a:p>
          <a:p>
            <a:pPr marL="274320" eaLnBrk="1" fontAlgn="auto" hangingPunct="1">
              <a:spcAft>
                <a:spcPts val="0"/>
              </a:spcAft>
              <a:defRPr/>
            </a:pPr>
            <a:r>
              <a:rPr lang="en-US" dirty="0">
                <a:solidFill>
                  <a:schemeClr val="tx1">
                    <a:lumMod val="65000"/>
                    <a:lumOff val="35000"/>
                  </a:schemeClr>
                </a:solidFill>
              </a:rPr>
              <a:t>If transfer to another service, contact service provider for acceptance</a:t>
            </a:r>
          </a:p>
          <a:p>
            <a:pPr marL="274320" eaLnBrk="1" fontAlgn="auto" hangingPunct="1">
              <a:spcAft>
                <a:spcPts val="0"/>
              </a:spcAft>
              <a:defRPr/>
            </a:pPr>
            <a:r>
              <a:rPr lang="en-US" dirty="0">
                <a:solidFill>
                  <a:srgbClr val="FF0000"/>
                </a:solidFill>
              </a:rPr>
              <a:t>**Provider providing care on receiving floor writes DELAYED TRANSFER ORDERS  </a:t>
            </a:r>
            <a:r>
              <a:rPr lang="en-US" b="1" i="1" u="sng" dirty="0">
                <a:solidFill>
                  <a:schemeClr val="tx1">
                    <a:lumMod val="50000"/>
                    <a:lumOff val="50000"/>
                  </a:schemeClr>
                </a:solidFill>
              </a:rPr>
              <a:t>(Can only be done when bed available</a:t>
            </a:r>
            <a:r>
              <a:rPr lang="en-US" b="1" i="1" dirty="0">
                <a:solidFill>
                  <a:schemeClr val="tx1">
                    <a:lumMod val="50000"/>
                    <a:lumOff val="50000"/>
                  </a:schemeClr>
                </a:solidFill>
              </a:rPr>
              <a:t>)</a:t>
            </a:r>
          </a:p>
          <a:p>
            <a:pPr marL="274320" eaLnBrk="1" fontAlgn="auto" hangingPunct="1">
              <a:spcAft>
                <a:spcPts val="0"/>
              </a:spcAft>
              <a:defRPr/>
            </a:pPr>
            <a:r>
              <a:rPr lang="en-US" b="1" i="1" dirty="0">
                <a:solidFill>
                  <a:schemeClr val="tx1">
                    <a:lumMod val="50000"/>
                    <a:lumOff val="50000"/>
                  </a:schemeClr>
                </a:solidFill>
              </a:rPr>
              <a:t>Note; when we accept pt. from ICU/ we write orders..</a:t>
            </a:r>
          </a:p>
          <a:p>
            <a:pPr marL="274320" eaLnBrk="1" fontAlgn="auto" hangingPunct="1">
              <a:spcAft>
                <a:spcPts val="0"/>
              </a:spcAft>
              <a:defRPr/>
            </a:pPr>
            <a:r>
              <a:rPr lang="en-US" dirty="0">
                <a:solidFill>
                  <a:srgbClr val="FF0000"/>
                </a:solidFill>
              </a:rPr>
              <a:t>**Sending provider completes IDT SENDING PROVIDER NOTE</a:t>
            </a:r>
          </a:p>
          <a:p>
            <a:pPr marL="274320" eaLnBrk="1" fontAlgn="auto" hangingPunct="1">
              <a:spcAft>
                <a:spcPts val="0"/>
              </a:spcAft>
              <a:defRPr/>
            </a:pPr>
            <a:r>
              <a:rPr lang="en-US" dirty="0">
                <a:solidFill>
                  <a:srgbClr val="FF0000"/>
                </a:solidFill>
              </a:rPr>
              <a:t>**If there is a provider change, the accepting provider completes IDT RECEIVING PROVIDER NOTE </a:t>
            </a:r>
          </a:p>
          <a:p>
            <a:pPr marL="274320" eaLnBrk="1" fontAlgn="auto" hangingPunct="1">
              <a:spcAft>
                <a:spcPts val="0"/>
              </a:spcAft>
              <a:defRPr/>
            </a:pPr>
            <a:r>
              <a:rPr lang="en-US" dirty="0"/>
              <a:t>Medication Reconciliation</a:t>
            </a:r>
          </a:p>
          <a:p>
            <a:pPr marL="45720" indent="0" eaLnBrk="1" fontAlgn="auto" hangingPunct="1">
              <a:spcAft>
                <a:spcPts val="0"/>
              </a:spcAft>
              <a:buFont typeface="Wingdings 2" pitchFamily="18" charset="2"/>
              <a:buNone/>
              <a:defRPr/>
            </a:pPr>
            <a:r>
              <a:rPr lang="en-US" b="1" i="1" u="sng" dirty="0">
                <a:solidFill>
                  <a:schemeClr val="tx1">
                    <a:lumMod val="50000"/>
                    <a:lumOff val="50000"/>
                  </a:schemeClr>
                </a:solidFill>
              </a:rPr>
              <a:t>(</a:t>
            </a:r>
            <a:r>
              <a:rPr lang="en-US" b="1" i="1" u="sng" dirty="0">
                <a:solidFill>
                  <a:srgbClr val="FF0000"/>
                </a:solidFill>
              </a:rPr>
              <a:t>**</a:t>
            </a:r>
            <a:r>
              <a:rPr lang="en-US" b="1" i="1" u="sng" dirty="0"/>
              <a:t> = must be completed for Nursing to transfer pt)</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Transfer to another floor</a:t>
            </a:r>
          </a:p>
        </p:txBody>
      </p:sp>
      <p:sp>
        <p:nvSpPr>
          <p:cNvPr id="450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24B58770-FBA0-4683-A070-37B256372297}"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18961471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2200" dirty="0">
                <a:solidFill>
                  <a:srgbClr val="FF0000"/>
                </a:solidFill>
              </a:rPr>
              <a:t>Contact Inpatient Psychiatry providers for acceptance and handoff</a:t>
            </a:r>
          </a:p>
          <a:p>
            <a:pPr marL="274320" eaLnBrk="1" fontAlgn="auto" hangingPunct="1">
              <a:spcAft>
                <a:spcPts val="0"/>
              </a:spcAft>
              <a:defRPr/>
            </a:pPr>
            <a:r>
              <a:rPr lang="en-US" sz="2200" dirty="0">
                <a:solidFill>
                  <a:srgbClr val="FF0000"/>
                </a:solidFill>
              </a:rPr>
              <a:t>Call Bed Control for bed assignment/ availability</a:t>
            </a:r>
          </a:p>
          <a:p>
            <a:pPr marL="274320" eaLnBrk="1" fontAlgn="auto" hangingPunct="1">
              <a:spcAft>
                <a:spcPts val="0"/>
              </a:spcAft>
              <a:defRPr/>
            </a:pPr>
            <a:r>
              <a:rPr lang="en-US" sz="2200" dirty="0">
                <a:solidFill>
                  <a:srgbClr val="FF0000"/>
                </a:solidFill>
              </a:rPr>
              <a:t>Precertification</a:t>
            </a:r>
          </a:p>
          <a:p>
            <a:pPr marL="274320" eaLnBrk="1" fontAlgn="auto" hangingPunct="1">
              <a:spcAft>
                <a:spcPts val="0"/>
              </a:spcAft>
              <a:defRPr/>
            </a:pPr>
            <a:r>
              <a:rPr lang="en-US" sz="2200" dirty="0">
                <a:solidFill>
                  <a:srgbClr val="FF0000"/>
                </a:solidFill>
              </a:rPr>
              <a:t>IDT Sending Provider Note</a:t>
            </a:r>
          </a:p>
          <a:p>
            <a:pPr marL="274320" eaLnBrk="1" fontAlgn="auto" hangingPunct="1">
              <a:spcAft>
                <a:spcPts val="0"/>
              </a:spcAft>
              <a:defRPr/>
            </a:pPr>
            <a:r>
              <a:rPr lang="en-US" sz="2200" dirty="0"/>
              <a:t>Medication Reconciliation</a:t>
            </a:r>
          </a:p>
          <a:p>
            <a:pPr marL="274320" eaLnBrk="1" fontAlgn="auto" hangingPunct="1">
              <a:spcAft>
                <a:spcPts val="0"/>
              </a:spcAft>
              <a:defRPr/>
            </a:pPr>
            <a:r>
              <a:rPr lang="en-US" sz="2200" dirty="0"/>
              <a:t>FU appts</a:t>
            </a:r>
          </a:p>
          <a:p>
            <a:pPr marL="274320" eaLnBrk="1" fontAlgn="auto" hangingPunct="1">
              <a:spcAft>
                <a:spcPts val="0"/>
              </a:spcAft>
              <a:defRPr/>
            </a:pPr>
            <a:r>
              <a:rPr lang="en-US" sz="2200" dirty="0"/>
              <a:t>( No Discharge Note )</a:t>
            </a:r>
          </a:p>
          <a:p>
            <a:pPr marL="274320" eaLnBrk="1" fontAlgn="auto" hangingPunct="1">
              <a:spcAft>
                <a:spcPts val="0"/>
              </a:spcAft>
              <a:defRPr/>
            </a:pPr>
            <a:r>
              <a:rPr lang="en-US" sz="2200" dirty="0"/>
              <a:t>MRSA swab and vaccinations  (use Discharge Menu)</a:t>
            </a:r>
          </a:p>
          <a:p>
            <a:pPr marL="274320" eaLnBrk="1" fontAlgn="auto" hangingPunct="1">
              <a:spcAft>
                <a:spcPts val="0"/>
              </a:spcAft>
              <a:defRPr/>
            </a:pPr>
            <a:r>
              <a:rPr lang="en-US" sz="2200" dirty="0">
                <a:solidFill>
                  <a:srgbClr val="FF0000"/>
                </a:solidFill>
              </a:rPr>
              <a:t>Delayed Transfer Orders completed by Inpatient Psychiatry Providers</a:t>
            </a:r>
            <a:r>
              <a:rPr lang="en-US" sz="2200" dirty="0"/>
              <a:t> </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Transfer to B2/ Psychiatry</a:t>
            </a:r>
          </a:p>
        </p:txBody>
      </p:sp>
      <p:sp>
        <p:nvSpPr>
          <p:cNvPr id="460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13E7277F-7DCA-4291-B14F-90D93BACFAE6}"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4283416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eaLnBrk="1" fontAlgn="auto" hangingPunct="1">
              <a:spcAft>
                <a:spcPts val="0"/>
              </a:spcAft>
              <a:defRPr/>
            </a:pPr>
            <a:r>
              <a:rPr lang="en-US" sz="2200" dirty="0"/>
              <a:t>Major Trauma</a:t>
            </a:r>
          </a:p>
          <a:p>
            <a:pPr marL="274320" eaLnBrk="1" fontAlgn="auto" hangingPunct="1">
              <a:spcAft>
                <a:spcPts val="0"/>
              </a:spcAft>
              <a:defRPr/>
            </a:pPr>
            <a:r>
              <a:rPr lang="en-US" sz="2200" dirty="0"/>
              <a:t>Neurosurgery Emergencies</a:t>
            </a:r>
          </a:p>
          <a:p>
            <a:pPr marL="274320" eaLnBrk="1" fontAlgn="auto" hangingPunct="1">
              <a:spcAft>
                <a:spcPts val="0"/>
              </a:spcAft>
              <a:defRPr/>
            </a:pPr>
            <a:r>
              <a:rPr lang="en-US" sz="2200" dirty="0"/>
              <a:t>STEMI</a:t>
            </a:r>
          </a:p>
          <a:p>
            <a:pPr marL="274320" eaLnBrk="1" fontAlgn="auto" hangingPunct="1">
              <a:spcAft>
                <a:spcPts val="0"/>
              </a:spcAft>
              <a:defRPr/>
            </a:pPr>
            <a:r>
              <a:rPr lang="en-US" sz="2200" dirty="0"/>
              <a:t>Obstetric Emergencies</a:t>
            </a:r>
          </a:p>
          <a:p>
            <a:pPr marL="274320" eaLnBrk="1" fontAlgn="auto" hangingPunct="1">
              <a:spcAft>
                <a:spcPts val="0"/>
              </a:spcAft>
              <a:defRPr/>
            </a:pPr>
            <a:r>
              <a:rPr lang="en-US" sz="2200" dirty="0"/>
              <a:t>Gynecologic Emergencies (if GYN provider not available)</a:t>
            </a:r>
          </a:p>
          <a:p>
            <a:pPr marL="274320" eaLnBrk="1" fontAlgn="auto" hangingPunct="1">
              <a:spcAft>
                <a:spcPts val="0"/>
              </a:spcAft>
              <a:defRPr/>
            </a:pPr>
            <a:r>
              <a:rPr lang="en-US" sz="2200" dirty="0"/>
              <a:t>Symptomatic thoracic or abdominal aneurysms</a:t>
            </a:r>
          </a:p>
          <a:p>
            <a:pPr marL="274320" eaLnBrk="1" fontAlgn="auto" hangingPunct="1">
              <a:spcAft>
                <a:spcPts val="0"/>
              </a:spcAft>
              <a:defRPr/>
            </a:pPr>
            <a:r>
              <a:rPr lang="en-US" sz="2200" dirty="0"/>
              <a:t>Functioning Solid-Organ Transplant (kidney, liver, pancreas, heart, lung, small bowel or multivisceral) on maintenance immunosuppression requiring hospitalization </a:t>
            </a:r>
          </a:p>
          <a:p>
            <a:pPr marL="274320" eaLnBrk="1" fontAlgn="auto" hangingPunct="1">
              <a:spcAft>
                <a:spcPts val="0"/>
              </a:spcAft>
              <a:defRPr/>
            </a:pPr>
            <a:r>
              <a:rPr lang="en-US" sz="2200" dirty="0"/>
              <a:t>If any question; or ER is not screening pt. properly</a:t>
            </a:r>
          </a:p>
          <a:p>
            <a:pPr marL="45720" indent="0" eaLnBrk="1" fontAlgn="auto" hangingPunct="1">
              <a:spcAft>
                <a:spcPts val="0"/>
              </a:spcAft>
              <a:buNone/>
              <a:defRPr/>
            </a:pPr>
            <a:r>
              <a:rPr lang="en-US" sz="2200" dirty="0"/>
              <a:t>   </a:t>
            </a:r>
            <a:r>
              <a:rPr lang="en-US" sz="2200" dirty="0">
                <a:solidFill>
                  <a:srgbClr val="FF0000"/>
                </a:solidFill>
              </a:rPr>
              <a:t>CALL YOUR ATTENDING</a:t>
            </a:r>
          </a:p>
        </p:txBody>
      </p:sp>
      <p:sp>
        <p:nvSpPr>
          <p:cNvPr id="3" name="Title 2"/>
          <p:cNvSpPr>
            <a:spLocks noGrp="1"/>
          </p:cNvSpPr>
          <p:nvPr>
            <p:ph type="title"/>
          </p:nvPr>
        </p:nvSpPr>
        <p:spPr/>
        <p:txBody>
          <a:bodyPr/>
          <a:lstStyle/>
          <a:p>
            <a:pPr eaLnBrk="1" fontAlgn="auto" hangingPunct="1">
              <a:spcAft>
                <a:spcPts val="0"/>
              </a:spcAft>
              <a:defRPr/>
            </a:pPr>
            <a:r>
              <a:rPr lang="en-US" dirty="0"/>
              <a:t>Conditions  that must be transferred to outside facility</a:t>
            </a:r>
          </a:p>
        </p:txBody>
      </p:sp>
      <p:sp>
        <p:nvSpPr>
          <p:cNvPr id="348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FED75A5-88E8-4D5D-AE39-31D0E2FCD259}"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207380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9575"/>
            <a:ext cx="8407400" cy="4406900"/>
          </a:xfrm>
        </p:spPr>
        <p:txBody>
          <a:bodyPr>
            <a:normAutofit fontScale="85000" lnSpcReduction="20000"/>
          </a:bodyPr>
          <a:lstStyle/>
          <a:p>
            <a:r>
              <a:rPr lang="en-US" sz="2800" dirty="0">
                <a:solidFill>
                  <a:srgbClr val="FF0000"/>
                </a:solidFill>
              </a:rPr>
              <a:t>Do not write your  own set of  delayed orders </a:t>
            </a:r>
          </a:p>
          <a:p>
            <a:pPr marL="44450" indent="0">
              <a:buNone/>
            </a:pPr>
            <a:r>
              <a:rPr lang="en-US" sz="2800" dirty="0">
                <a:solidFill>
                  <a:srgbClr val="FF0000"/>
                </a:solidFill>
              </a:rPr>
              <a:t>   for ER </a:t>
            </a:r>
          </a:p>
          <a:p>
            <a:r>
              <a:rPr lang="en-US" sz="2800" dirty="0"/>
              <a:t>If you see patient before orders are released</a:t>
            </a:r>
          </a:p>
          <a:p>
            <a:pPr marL="44450" indent="0">
              <a:buNone/>
            </a:pPr>
            <a:r>
              <a:rPr lang="en-US" sz="2800" dirty="0"/>
              <a:t>   you may add orders to ER bridge orders but</a:t>
            </a:r>
          </a:p>
          <a:p>
            <a:pPr marL="44450" indent="0">
              <a:buNone/>
            </a:pPr>
            <a:r>
              <a:rPr lang="en-US" sz="2800" dirty="0"/>
              <a:t>   must add them one by one.    go to immediate to </a:t>
            </a:r>
          </a:p>
          <a:p>
            <a:pPr marL="44450" indent="0">
              <a:buNone/>
            </a:pPr>
            <a:r>
              <a:rPr lang="en-US" sz="2800" dirty="0"/>
              <a:t>   admission orders  and add all your patient care </a:t>
            </a:r>
          </a:p>
          <a:p>
            <a:pPr marL="44450" indent="0">
              <a:buNone/>
            </a:pPr>
            <a:r>
              <a:rPr lang="en-US" sz="2800" dirty="0"/>
              <a:t>   orders; diet etc. </a:t>
            </a:r>
          </a:p>
          <a:p>
            <a:r>
              <a:rPr lang="en-US" sz="2800" dirty="0"/>
              <a:t>Note: you may not  d/c ER bridge orders; you may not write your own set of delayed orders.</a:t>
            </a:r>
          </a:p>
          <a:p>
            <a:r>
              <a:rPr lang="en-US" sz="2800" dirty="0"/>
              <a:t>If patient is admitted in “visit selected” to a bed</a:t>
            </a:r>
          </a:p>
          <a:p>
            <a:pPr marL="44450" indent="0">
              <a:buNone/>
            </a:pPr>
            <a:r>
              <a:rPr lang="en-US" sz="2800" dirty="0"/>
              <a:t>   you can write active orders, . You can then transfer outpt. meds to inpatient orders. </a:t>
            </a:r>
          </a:p>
          <a:p>
            <a:pPr marL="44450" indent="0">
              <a:buNone/>
            </a:pPr>
            <a:endParaRPr lang="en-US" sz="2800" dirty="0"/>
          </a:p>
          <a:p>
            <a:pPr marL="44450" indent="0">
              <a:buNone/>
            </a:pPr>
            <a:endParaRPr lang="en-US" sz="2800" dirty="0"/>
          </a:p>
          <a:p>
            <a:endParaRPr lang="en-US" sz="2800" dirty="0"/>
          </a:p>
        </p:txBody>
      </p:sp>
      <p:sp>
        <p:nvSpPr>
          <p:cNvPr id="3" name="Title 2"/>
          <p:cNvSpPr>
            <a:spLocks noGrp="1"/>
          </p:cNvSpPr>
          <p:nvPr>
            <p:ph type="title"/>
          </p:nvPr>
        </p:nvSpPr>
        <p:spPr/>
        <p:txBody>
          <a:bodyPr/>
          <a:lstStyle/>
          <a:p>
            <a:r>
              <a:rPr lang="en-US" dirty="0"/>
              <a:t>Admissions; Er bridge orders	</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1401162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200" dirty="0"/>
              <a:t>Daily review the inpatient medications </a:t>
            </a:r>
          </a:p>
          <a:p>
            <a:pPr marL="548958" lvl="1" eaLnBrk="1" fontAlgn="auto" hangingPunct="1">
              <a:spcAft>
                <a:spcPts val="0"/>
              </a:spcAft>
              <a:defRPr/>
            </a:pPr>
            <a:r>
              <a:rPr lang="en-US" sz="2200" dirty="0"/>
              <a:t>Narcotics automatically expire after 72 hrs</a:t>
            </a:r>
          </a:p>
          <a:p>
            <a:pPr marL="548640" lvl="1" indent="-182880" eaLnBrk="1" fontAlgn="auto" hangingPunct="1">
              <a:spcAft>
                <a:spcPts val="0"/>
              </a:spcAft>
              <a:defRPr/>
            </a:pPr>
            <a:r>
              <a:rPr lang="en-US" sz="2200" dirty="0"/>
              <a:t>Antibiotics expire after 7 days</a:t>
            </a:r>
          </a:p>
          <a:p>
            <a:pPr marL="548640" lvl="1" indent="-182880" eaLnBrk="1" fontAlgn="auto" hangingPunct="1">
              <a:spcAft>
                <a:spcPts val="0"/>
              </a:spcAft>
              <a:defRPr/>
            </a:pPr>
            <a:r>
              <a:rPr lang="en-US" sz="2200" dirty="0"/>
              <a:t>IV Orders look at order and it will expire in 7 days if not specified</a:t>
            </a:r>
          </a:p>
        </p:txBody>
      </p:sp>
      <p:sp>
        <p:nvSpPr>
          <p:cNvPr id="3" name="Title 2"/>
          <p:cNvSpPr>
            <a:spLocks noGrp="1"/>
          </p:cNvSpPr>
          <p:nvPr>
            <p:ph type="title"/>
          </p:nvPr>
        </p:nvSpPr>
        <p:spPr/>
        <p:txBody>
          <a:bodyPr/>
          <a:lstStyle/>
          <a:p>
            <a:pPr eaLnBrk="1" fontAlgn="auto" hangingPunct="1">
              <a:spcAft>
                <a:spcPts val="0"/>
              </a:spcAft>
              <a:defRPr/>
            </a:pPr>
            <a:r>
              <a:rPr lang="en-US" dirty="0"/>
              <a:t>Expiring medications</a:t>
            </a:r>
          </a:p>
        </p:txBody>
      </p:sp>
      <p:sp>
        <p:nvSpPr>
          <p:cNvPr id="471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1014CC41-7499-4668-807E-96CC8DC5F34C}"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784876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dirty="0"/>
              <a:t>Consult Respiratory therapy detail you want home O2 eval.”</a:t>
            </a:r>
          </a:p>
          <a:p>
            <a:pPr marL="274320" eaLnBrk="1" fontAlgn="auto" hangingPunct="1">
              <a:spcAft>
                <a:spcPts val="0"/>
              </a:spcAft>
              <a:defRPr/>
            </a:pPr>
            <a:r>
              <a:rPr lang="en-US" dirty="0">
                <a:solidFill>
                  <a:srgbClr val="FF0000"/>
                </a:solidFill>
              </a:rPr>
              <a:t>Respiratory therapy consult: Not home O2 consult this is a recent change</a:t>
            </a:r>
          </a:p>
          <a:p>
            <a:pPr marL="274320" eaLnBrk="1" fontAlgn="auto" hangingPunct="1">
              <a:spcAft>
                <a:spcPts val="0"/>
              </a:spcAft>
              <a:defRPr/>
            </a:pPr>
            <a:r>
              <a:rPr lang="en-US" dirty="0"/>
              <a:t>Document why; if possible document hypoxia in request.</a:t>
            </a:r>
          </a:p>
          <a:p>
            <a:pPr marL="274320" eaLnBrk="1" fontAlgn="auto" hangingPunct="1">
              <a:spcAft>
                <a:spcPts val="0"/>
              </a:spcAft>
              <a:defRPr/>
            </a:pPr>
            <a:r>
              <a:rPr lang="en-US" dirty="0"/>
              <a:t>Call home O2; desk: 63483 Tanya; 65900 Home O2 Prescriptions need to be signed by MD (RT will send Prescription via CPRS for electronic signature)</a:t>
            </a:r>
          </a:p>
          <a:p>
            <a:pPr marL="274320" eaLnBrk="1" fontAlgn="auto" hangingPunct="1">
              <a:spcAft>
                <a:spcPts val="0"/>
              </a:spcAft>
              <a:defRPr/>
            </a:pPr>
            <a:r>
              <a:rPr lang="en-US" dirty="0"/>
              <a:t>Pt/family need to call Home O2  “800” number to arrange for home delivery of oxygen at discharge  (RT gives this number to pt/family)</a:t>
            </a:r>
          </a:p>
          <a:p>
            <a:pPr marL="274320" eaLnBrk="1" fontAlgn="auto" hangingPunct="1">
              <a:spcAft>
                <a:spcPts val="0"/>
              </a:spcAft>
              <a:defRPr/>
            </a:pPr>
            <a:r>
              <a:rPr lang="en-US" dirty="0"/>
              <a:t>Planning weekend discharges, have this done prior to weekend; but now can be delivered on Saturday</a:t>
            </a:r>
          </a:p>
          <a:p>
            <a:pPr marL="45720" indent="0" eaLnBrk="1" fontAlgn="auto" hangingPunct="1">
              <a:spcAft>
                <a:spcPts val="0"/>
              </a:spcAft>
              <a:buFont typeface="Wingdings 2" pitchFamily="18" charset="2"/>
              <a:buNone/>
              <a:defRPr/>
            </a:pPr>
            <a:endParaRPr lang="en-US" dirty="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Home o2 evaluation</a:t>
            </a:r>
          </a:p>
        </p:txBody>
      </p:sp>
      <p:sp>
        <p:nvSpPr>
          <p:cNvPr id="481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6104F17-724E-41B7-8B2E-3F3C82516C58}"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1785736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t>Mental Health Clinic</a:t>
            </a:r>
          </a:p>
          <a:p>
            <a:pPr marL="274320" eaLnBrk="1" fontAlgn="auto" hangingPunct="1">
              <a:spcAft>
                <a:spcPts val="0"/>
              </a:spcAft>
              <a:defRPr/>
            </a:pPr>
            <a:r>
              <a:rPr lang="en-US" dirty="0"/>
              <a:t>Inpatient Mental Health (B2)</a:t>
            </a:r>
          </a:p>
          <a:p>
            <a:pPr marL="274320" eaLnBrk="1" fontAlgn="auto" hangingPunct="1">
              <a:spcAft>
                <a:spcPts val="0"/>
              </a:spcAft>
              <a:defRPr/>
            </a:pPr>
            <a:r>
              <a:rPr lang="en-US" dirty="0"/>
              <a:t>Mental Health Intensive Case Management</a:t>
            </a:r>
          </a:p>
          <a:p>
            <a:pPr marL="274320" eaLnBrk="1" fontAlgn="auto" hangingPunct="1">
              <a:spcAft>
                <a:spcPts val="0"/>
              </a:spcAft>
              <a:defRPr/>
            </a:pPr>
            <a:r>
              <a:rPr lang="en-US" dirty="0"/>
              <a:t>Partial Hospitalization Program</a:t>
            </a:r>
          </a:p>
          <a:p>
            <a:pPr marL="274320" eaLnBrk="1" fontAlgn="auto" hangingPunct="1">
              <a:spcAft>
                <a:spcPts val="0"/>
              </a:spcAft>
              <a:defRPr/>
            </a:pPr>
            <a:r>
              <a:rPr lang="en-US" dirty="0"/>
              <a:t>Chemical Dependency Program</a:t>
            </a:r>
          </a:p>
          <a:p>
            <a:pPr marL="548640" lvl="1" indent="-182880" eaLnBrk="1" fontAlgn="auto" hangingPunct="1">
              <a:spcAft>
                <a:spcPts val="0"/>
              </a:spcAft>
              <a:defRPr/>
            </a:pPr>
            <a:r>
              <a:rPr lang="en-US" dirty="0"/>
              <a:t>Intake Exam</a:t>
            </a:r>
          </a:p>
          <a:p>
            <a:pPr marL="548640" lvl="1" indent="-182880" eaLnBrk="1" fontAlgn="auto" hangingPunct="1">
              <a:spcAft>
                <a:spcPts val="0"/>
              </a:spcAft>
              <a:defRPr/>
            </a:pPr>
            <a:r>
              <a:rPr lang="en-US" dirty="0"/>
              <a:t>7</a:t>
            </a:r>
            <a:r>
              <a:rPr lang="en-US" baseline="30000" dirty="0"/>
              <a:t>th</a:t>
            </a:r>
            <a:r>
              <a:rPr lang="en-US" dirty="0"/>
              <a:t> floor</a:t>
            </a:r>
          </a:p>
          <a:p>
            <a:pPr marL="548640" lvl="1" indent="-182880" eaLnBrk="1" fontAlgn="auto" hangingPunct="1">
              <a:spcAft>
                <a:spcPts val="0"/>
              </a:spcAft>
              <a:defRPr/>
            </a:pPr>
            <a:r>
              <a:rPr lang="en-US" dirty="0"/>
              <a:t>M W F btw 8am and 10am</a:t>
            </a:r>
          </a:p>
          <a:p>
            <a:pPr marL="274320" eaLnBrk="1" fontAlgn="auto" hangingPunct="1">
              <a:spcAft>
                <a:spcPts val="0"/>
              </a:spcAft>
              <a:defRPr/>
            </a:pPr>
            <a:r>
              <a:rPr lang="en-US" dirty="0"/>
              <a:t>PTSD Clinic</a:t>
            </a:r>
          </a:p>
          <a:p>
            <a:pPr marL="274320" eaLnBrk="1" fontAlgn="auto" hangingPunct="1">
              <a:spcAft>
                <a:spcPts val="0"/>
              </a:spcAft>
              <a:defRPr/>
            </a:pPr>
            <a:r>
              <a:rPr lang="en-US" dirty="0"/>
              <a:t>Military Sexual Trauma (MST) Service</a:t>
            </a:r>
          </a:p>
          <a:p>
            <a:pPr marL="274320" eaLnBrk="1" fontAlgn="auto" hangingPunct="1">
              <a:spcAft>
                <a:spcPts val="0"/>
              </a:spcAft>
              <a:defRPr/>
            </a:pPr>
            <a:r>
              <a:rPr lang="en-US" dirty="0"/>
              <a:t>Services for Homeless Veterans</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Mental health resources</a:t>
            </a:r>
          </a:p>
        </p:txBody>
      </p:sp>
      <p:sp>
        <p:nvSpPr>
          <p:cNvPr id="512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691E5A5-D74E-4DBF-B0DA-70CA9C2DAFF3}"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12071791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1" descr="Dizy.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1447806"/>
            <a:ext cx="176688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Box 2"/>
          <p:cNvSpPr txBox="1">
            <a:spLocks noChangeArrowheads="1"/>
          </p:cNvSpPr>
          <p:nvPr/>
        </p:nvSpPr>
        <p:spPr bwMode="auto">
          <a:xfrm>
            <a:off x="3109916" y="5297493"/>
            <a:ext cx="2710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dirty="0">
                <a:solidFill>
                  <a:schemeClr val="tx1"/>
                </a:solidFill>
                <a:latin typeface="Arial" charset="0"/>
              </a:rPr>
              <a:t>When in doubt, just ask. </a:t>
            </a:r>
          </a:p>
          <a:p>
            <a:pPr eaLnBrk="1" hangingPunct="1">
              <a:spcBef>
                <a:spcPct val="0"/>
              </a:spcBef>
              <a:buClrTx/>
              <a:buFontTx/>
              <a:buNone/>
            </a:pPr>
            <a:endParaRPr lang="en-US" altLang="en-US" sz="1800" dirty="0">
              <a:solidFill>
                <a:schemeClr val="tx1"/>
              </a:solidFill>
              <a:latin typeface="Arial" charset="0"/>
            </a:endParaRPr>
          </a:p>
        </p:txBody>
      </p:sp>
      <p:sp>
        <p:nvSpPr>
          <p:cNvPr id="14848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7C110518-CD79-4444-99C3-2A37C56486F6}" type="datetime1">
              <a:rPr lang="en-US" altLang="en-US" sz="1100" smtClean="0">
                <a:latin typeface="Arial" charset="0"/>
              </a:rPr>
              <a:pPr eaLnBrk="1" hangingPunct="1">
                <a:spcBef>
                  <a:spcPct val="0"/>
                </a:spcBef>
                <a:buClrTx/>
                <a:buFontTx/>
                <a:buNone/>
              </a:pPr>
              <a:t>12/26/2018</a:t>
            </a:fld>
            <a:endParaRPr lang="en-US" altLang="en-US" sz="1100" dirty="0">
              <a:latin typeface="Arial" charset="0"/>
            </a:endParaRPr>
          </a:p>
        </p:txBody>
      </p:sp>
    </p:spTree>
    <p:extLst>
      <p:ext uri="{BB962C8B-B14F-4D97-AF65-F5344CB8AC3E}">
        <p14:creationId xmlns:p14="http://schemas.microsoft.com/office/powerpoint/2010/main" val="10545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Currently you have all orders needed for admission</a:t>
            </a:r>
          </a:p>
          <a:p>
            <a:r>
              <a:rPr lang="en-US" dirty="0"/>
              <a:t>You can use this for all your patient care orders. You can use this for delayed and active orders (you may add these to ER bridge orders</a:t>
            </a:r>
          </a:p>
          <a:p>
            <a:r>
              <a:rPr lang="en-US" dirty="0"/>
              <a:t>Important orders include are: anticipated discharge, team color, labs, vitals, iv fluids, meds .  VTE prophylaxis , radiology orders, diet… again all in one place. Makes your VAMC life easier.  Go to CPRS, orders tab. Scroll down under specialty menu and you choose immediate admission menu</a:t>
            </a:r>
          </a:p>
          <a:p>
            <a:r>
              <a:rPr lang="en-US" dirty="0"/>
              <a:t>Order sets that were found under this menu in the past are now under the hospitalist menu. See below</a:t>
            </a:r>
          </a:p>
        </p:txBody>
      </p:sp>
      <p:sp>
        <p:nvSpPr>
          <p:cNvPr id="3" name="Title 2"/>
          <p:cNvSpPr>
            <a:spLocks noGrp="1"/>
          </p:cNvSpPr>
          <p:nvPr>
            <p:ph type="title"/>
          </p:nvPr>
        </p:nvSpPr>
        <p:spPr/>
        <p:txBody>
          <a:bodyPr/>
          <a:lstStyle/>
          <a:p>
            <a:r>
              <a:rPr lang="en-US" dirty="0"/>
              <a:t>Immediate admission order set</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126792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Multiple order sets for various disease pathologies; along with</a:t>
            </a:r>
          </a:p>
          <a:p>
            <a:pPr marL="44450" indent="0">
              <a:buNone/>
            </a:pPr>
            <a:r>
              <a:rPr lang="en-US" dirty="0"/>
              <a:t>   lab forms.  To access: CPRS-&gt; orders tab-&gt; scroll down to</a:t>
            </a:r>
          </a:p>
          <a:p>
            <a:pPr marL="44450" indent="0">
              <a:buNone/>
            </a:pPr>
            <a:r>
              <a:rPr lang="en-US" dirty="0"/>
              <a:t>   specialty menu-&gt; hospitalist menu&gt; click on order set you </a:t>
            </a:r>
          </a:p>
          <a:p>
            <a:pPr marL="44450" indent="0">
              <a:buNone/>
            </a:pPr>
            <a:r>
              <a:rPr lang="en-US" dirty="0"/>
              <a:t>   need. Examples below; </a:t>
            </a:r>
          </a:p>
          <a:p>
            <a:r>
              <a:rPr lang="en-US" dirty="0"/>
              <a:t>Interfacility transfer: this is for a non-va facility</a:t>
            </a:r>
          </a:p>
          <a:p>
            <a:pPr marL="44450" indent="0">
              <a:buNone/>
            </a:pPr>
            <a:r>
              <a:rPr lang="en-US" dirty="0"/>
              <a:t>  Home care consults, how to put in travel request </a:t>
            </a:r>
          </a:p>
          <a:p>
            <a:pPr marL="44450" indent="0">
              <a:buNone/>
            </a:pPr>
            <a:r>
              <a:rPr lang="en-US" dirty="0"/>
              <a:t>Order sets for CHF/ pneumonia, stroke etc.  </a:t>
            </a:r>
          </a:p>
          <a:p>
            <a:pPr marL="44450" indent="0">
              <a:buNone/>
            </a:pPr>
            <a:endParaRPr lang="en-US" dirty="0"/>
          </a:p>
          <a:p>
            <a:r>
              <a:rPr lang="en-US" dirty="0"/>
              <a:t>This is being added to every month by Dr. Bazzy, please review in order  to make your rotation easier. </a:t>
            </a:r>
          </a:p>
          <a:p>
            <a:endParaRPr lang="en-US" dirty="0"/>
          </a:p>
          <a:p>
            <a:pPr marL="44450" indent="0">
              <a:buNone/>
            </a:pPr>
            <a:endParaRPr lang="en-US" dirty="0"/>
          </a:p>
          <a:p>
            <a:endParaRPr lang="en-US" dirty="0"/>
          </a:p>
        </p:txBody>
      </p:sp>
      <p:sp>
        <p:nvSpPr>
          <p:cNvPr id="3" name="Title 2"/>
          <p:cNvSpPr>
            <a:spLocks noGrp="1"/>
          </p:cNvSpPr>
          <p:nvPr>
            <p:ph type="title"/>
          </p:nvPr>
        </p:nvSpPr>
        <p:spPr/>
        <p:txBody>
          <a:bodyPr/>
          <a:lstStyle/>
          <a:p>
            <a:r>
              <a:rPr lang="en-US" dirty="0"/>
              <a:t>HOSPITALIST MENU</a:t>
            </a:r>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12/26/2018</a:t>
            </a:fld>
            <a:endParaRPr lang="en-US" dirty="0"/>
          </a:p>
        </p:txBody>
      </p:sp>
    </p:spTree>
    <p:extLst>
      <p:ext uri="{BB962C8B-B14F-4D97-AF65-F5344CB8AC3E}">
        <p14:creationId xmlns:p14="http://schemas.microsoft.com/office/powerpoint/2010/main" val="3540802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Grid</Template>
  <TotalTime>63830</TotalTime>
  <Words>5422</Words>
  <Application>Microsoft Office PowerPoint</Application>
  <PresentationFormat>On-screen Show (4:3)</PresentationFormat>
  <Paragraphs>717</Paragraphs>
  <Slides>73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Franklin Gothic Medium</vt:lpstr>
      <vt:lpstr>Wingdings</vt:lpstr>
      <vt:lpstr>Wingdings 2</vt:lpstr>
      <vt:lpstr>Grid</vt:lpstr>
      <vt:lpstr>Detroit VA Medical Center Department of Medicine  Pearls for  Patient care processes</vt:lpstr>
      <vt:lpstr>Care Coordinators </vt:lpstr>
      <vt:lpstr>Nurse Practitioners</vt:lpstr>
      <vt:lpstr>Np roles on medicine teams </vt:lpstr>
      <vt:lpstr>ASSIGNMENT OF OVERFLOWS </vt:lpstr>
      <vt:lpstr>precertification</vt:lpstr>
      <vt:lpstr>Admissions; Er bridge orders </vt:lpstr>
      <vt:lpstr>Immediate admission order set</vt:lpstr>
      <vt:lpstr>HOSPITALIST MENU</vt:lpstr>
      <vt:lpstr>Early morning admissions</vt:lpstr>
      <vt:lpstr>Converting Observation pt  to full admission</vt:lpstr>
      <vt:lpstr>Convert full admission to observation patient </vt:lpstr>
      <vt:lpstr>Admission from VA CLC </vt:lpstr>
      <vt:lpstr>Daily Discharge Planning</vt:lpstr>
      <vt:lpstr>VA Travel</vt:lpstr>
      <vt:lpstr>Specialty service apts </vt:lpstr>
      <vt:lpstr>Communication with nursing</vt:lpstr>
      <vt:lpstr>No PCP assigned to Pt</vt:lpstr>
      <vt:lpstr>No PCP assigned to Pt</vt:lpstr>
      <vt:lpstr>Blood product transfusion</vt:lpstr>
      <vt:lpstr>Life sustaining treatment note</vt:lpstr>
      <vt:lpstr>Example of template for life sustaining TX. Note.</vt:lpstr>
      <vt:lpstr>Hospice on acute care admits</vt:lpstr>
      <vt:lpstr>Deleting a CPRS Note</vt:lpstr>
      <vt:lpstr>Discharge planning: gec Referrals</vt:lpstr>
      <vt:lpstr>Discharge planning: gec Referrals</vt:lpstr>
      <vt:lpstr>GEC HBPC Note example</vt:lpstr>
      <vt:lpstr>Community CARE Gec consults</vt:lpstr>
      <vt:lpstr>Discharge planning: gec Referrals</vt:lpstr>
      <vt:lpstr> HOME TELEHEALTH</vt:lpstr>
      <vt:lpstr>Community  Care consults</vt:lpstr>
      <vt:lpstr>Community Care consults</vt:lpstr>
      <vt:lpstr>Consents/Imed consents</vt:lpstr>
      <vt:lpstr>Phone Consents</vt:lpstr>
      <vt:lpstr>Consents/Imed consents</vt:lpstr>
      <vt:lpstr>Diet ordering/ Nutrition /Dietetics</vt:lpstr>
      <vt:lpstr>Diet ordering/ Nutrition /Dietetics</vt:lpstr>
      <vt:lpstr>Pharmacy services</vt:lpstr>
      <vt:lpstr>Pharmacy special Medication requests</vt:lpstr>
      <vt:lpstr>Pharmacy special Medication requests</vt:lpstr>
      <vt:lpstr>Physician order sets</vt:lpstr>
      <vt:lpstr>Physician order sets</vt:lpstr>
      <vt:lpstr>Alcohol withdrawal protocol</vt:lpstr>
      <vt:lpstr>Auto/DC orders</vt:lpstr>
      <vt:lpstr>Restraints – Medical surgical</vt:lpstr>
      <vt:lpstr>Restraints – Medical surgical</vt:lpstr>
      <vt:lpstr>ISOLATION PRECAUTIONS</vt:lpstr>
      <vt:lpstr>Tests or procedure ordering</vt:lpstr>
      <vt:lpstr>resources</vt:lpstr>
      <vt:lpstr>ordering</vt:lpstr>
      <vt:lpstr>Inpatient Social Work</vt:lpstr>
      <vt:lpstr>Paging system</vt:lpstr>
      <vt:lpstr>Batteries</vt:lpstr>
      <vt:lpstr>What number d0 you call? </vt:lpstr>
      <vt:lpstr>Important software</vt:lpstr>
      <vt:lpstr>Telemetry </vt:lpstr>
      <vt:lpstr>Telemetry  PROVIDER Responsibilities </vt:lpstr>
      <vt:lpstr>Incident REPORTING:  JPSR</vt:lpstr>
      <vt:lpstr>Ordering equipment or supplies</vt:lpstr>
      <vt:lpstr>Ordering equipment or supplies</vt:lpstr>
      <vt:lpstr>Ordering equipment or supplies</vt:lpstr>
      <vt:lpstr>48-Hour Observation</vt:lpstr>
      <vt:lpstr>DC to VA Detroit CLC (Nsg Home)</vt:lpstr>
      <vt:lpstr>Interfacility transfer to  Non-Va facility</vt:lpstr>
      <vt:lpstr>Discharge AMA</vt:lpstr>
      <vt:lpstr>Death</vt:lpstr>
      <vt:lpstr>Transfer to another floor</vt:lpstr>
      <vt:lpstr>Transfer to B2/ Psychiatry</vt:lpstr>
      <vt:lpstr>Conditions  that must be transferred to outside facility</vt:lpstr>
      <vt:lpstr>Expiring medications</vt:lpstr>
      <vt:lpstr>Home o2 evaluation</vt:lpstr>
      <vt:lpstr>Mental health resources</vt:lpstr>
      <vt:lpstr>PowerPoint Presentation</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Discharge Note</dc:title>
  <dc:creator>vhadethermac</dc:creator>
  <cp:lastModifiedBy>Irwin, Megan</cp:lastModifiedBy>
  <cp:revision>493</cp:revision>
  <cp:lastPrinted>2018-12-26T17:13:41Z</cp:lastPrinted>
  <dcterms:created xsi:type="dcterms:W3CDTF">2009-07-27T11:52:52Z</dcterms:created>
  <dcterms:modified xsi:type="dcterms:W3CDTF">2019-01-07T19:44:24Z</dcterms:modified>
</cp:coreProperties>
</file>